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comments/comment4.xml" ContentType="application/vnd.openxmlformats-officedocument.presentationml.comment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omments/comment5.xml" ContentType="application/vnd.openxmlformats-officedocument.presentationml.comments+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omments/comment3.xml" ContentType="application/vnd.openxmlformats-officedocument.presentationml.comments+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6" r:id="rId1"/>
  </p:sldMasterIdLst>
  <p:notesMasterIdLst>
    <p:notesMasterId r:id="rId95"/>
  </p:notesMasterIdLst>
  <p:handoutMasterIdLst>
    <p:handoutMasterId r:id="rId96"/>
  </p:handoutMasterIdLst>
  <p:sldIdLst>
    <p:sldId id="945" r:id="rId2"/>
    <p:sldId id="949" r:id="rId3"/>
    <p:sldId id="950" r:id="rId4"/>
    <p:sldId id="953" r:id="rId5"/>
    <p:sldId id="995" r:id="rId6"/>
    <p:sldId id="955" r:id="rId7"/>
    <p:sldId id="956" r:id="rId8"/>
    <p:sldId id="957" r:id="rId9"/>
    <p:sldId id="958" r:id="rId10"/>
    <p:sldId id="959" r:id="rId11"/>
    <p:sldId id="960" r:id="rId12"/>
    <p:sldId id="961" r:id="rId13"/>
    <p:sldId id="962" r:id="rId14"/>
    <p:sldId id="963" r:id="rId15"/>
    <p:sldId id="964" r:id="rId16"/>
    <p:sldId id="965" r:id="rId17"/>
    <p:sldId id="966" r:id="rId18"/>
    <p:sldId id="967" r:id="rId19"/>
    <p:sldId id="968" r:id="rId20"/>
    <p:sldId id="969" r:id="rId21"/>
    <p:sldId id="970" r:id="rId22"/>
    <p:sldId id="971" r:id="rId23"/>
    <p:sldId id="972" r:id="rId24"/>
    <p:sldId id="973" r:id="rId25"/>
    <p:sldId id="974" r:id="rId26"/>
    <p:sldId id="975" r:id="rId27"/>
    <p:sldId id="976" r:id="rId28"/>
    <p:sldId id="977" r:id="rId29"/>
    <p:sldId id="978" r:id="rId30"/>
    <p:sldId id="979" r:id="rId31"/>
    <p:sldId id="980" r:id="rId32"/>
    <p:sldId id="981" r:id="rId33"/>
    <p:sldId id="982" r:id="rId34"/>
    <p:sldId id="983" r:id="rId35"/>
    <p:sldId id="984" r:id="rId36"/>
    <p:sldId id="985" r:id="rId37"/>
    <p:sldId id="1007" r:id="rId38"/>
    <p:sldId id="987" r:id="rId39"/>
    <p:sldId id="988" r:id="rId40"/>
    <p:sldId id="989" r:id="rId41"/>
    <p:sldId id="990" r:id="rId42"/>
    <p:sldId id="1008" r:id="rId43"/>
    <p:sldId id="1010" r:id="rId44"/>
    <p:sldId id="1011" r:id="rId45"/>
    <p:sldId id="1014" r:id="rId46"/>
    <p:sldId id="1012" r:id="rId47"/>
    <p:sldId id="1013" r:id="rId48"/>
    <p:sldId id="991" r:id="rId49"/>
    <p:sldId id="992" r:id="rId50"/>
    <p:sldId id="993" r:id="rId51"/>
    <p:sldId id="994" r:id="rId52"/>
    <p:sldId id="732" r:id="rId53"/>
    <p:sldId id="996" r:id="rId54"/>
    <p:sldId id="997" r:id="rId55"/>
    <p:sldId id="921" r:id="rId56"/>
    <p:sldId id="913" r:id="rId57"/>
    <p:sldId id="774" r:id="rId58"/>
    <p:sldId id="775" r:id="rId59"/>
    <p:sldId id="922" r:id="rId60"/>
    <p:sldId id="778" r:id="rId61"/>
    <p:sldId id="924" r:id="rId62"/>
    <p:sldId id="780" r:id="rId63"/>
    <p:sldId id="782" r:id="rId64"/>
    <p:sldId id="1001" r:id="rId65"/>
    <p:sldId id="1004" r:id="rId66"/>
    <p:sldId id="999" r:id="rId67"/>
    <p:sldId id="923" r:id="rId68"/>
    <p:sldId id="504" r:id="rId69"/>
    <p:sldId id="777" r:id="rId70"/>
    <p:sldId id="928" r:id="rId71"/>
    <p:sldId id="926" r:id="rId72"/>
    <p:sldId id="927" r:id="rId73"/>
    <p:sldId id="929" r:id="rId74"/>
    <p:sldId id="930" r:id="rId75"/>
    <p:sldId id="915" r:id="rId76"/>
    <p:sldId id="931" r:id="rId77"/>
    <p:sldId id="1006" r:id="rId78"/>
    <p:sldId id="1002" r:id="rId79"/>
    <p:sldId id="1000" r:id="rId80"/>
    <p:sldId id="932" r:id="rId81"/>
    <p:sldId id="937" r:id="rId82"/>
    <p:sldId id="940" r:id="rId83"/>
    <p:sldId id="938" r:id="rId84"/>
    <p:sldId id="939" r:id="rId85"/>
    <p:sldId id="941" r:id="rId86"/>
    <p:sldId id="946" r:id="rId87"/>
    <p:sldId id="942" r:id="rId88"/>
    <p:sldId id="1003" r:id="rId89"/>
    <p:sldId id="947" r:id="rId90"/>
    <p:sldId id="693" r:id="rId91"/>
    <p:sldId id="933" r:id="rId92"/>
    <p:sldId id="934" r:id="rId93"/>
    <p:sldId id="935" r:id="rId94"/>
  </p:sldIdLst>
  <p:sldSz cx="9144000" cy="6858000" type="screen4x3"/>
  <p:notesSz cx="6858000" cy="9313863"/>
  <p:custDataLst>
    <p:tags r:id="rId97"/>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ah" initials="mm" lastIdx="1" clrIdx="0"/>
  <p:cmAuthor id="1" name="John Kennedy" initials="JK"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B30838"/>
    <a:srgbClr val="EDD493"/>
    <a:srgbClr val="0065A4"/>
    <a:srgbClr val="C7DCFF"/>
    <a:srgbClr val="BCD1FF"/>
    <a:srgbClr val="CCDBFF"/>
    <a:srgbClr val="93B2FE"/>
    <a:srgbClr val="8DAA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2945" autoAdjust="0"/>
  </p:normalViewPr>
  <p:slideViewPr>
    <p:cSldViewPr snapToGrid="0">
      <p:cViewPr>
        <p:scale>
          <a:sx n="71" d="100"/>
          <a:sy n="71" d="100"/>
        </p:scale>
        <p:origin x="-3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86"/>
    </p:cViewPr>
  </p:sorterViewPr>
  <p:notesViewPr>
    <p:cSldViewPr snapToGrid="0">
      <p:cViewPr varScale="1">
        <p:scale>
          <a:sx n="50" d="100"/>
          <a:sy n="50" d="100"/>
        </p:scale>
        <p:origin x="-1872" y="-90"/>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11-05T14:40:05.181" idx="9">
    <p:pos x="838" y="3922"/>
    <p:text>In the footer, capitalize "hargreaves" and put a period after "M" to match others?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0-11-05T14:15:35.781" idx="3">
    <p:pos x="1044" y="2742"/>
    <p:text>change "operations" to "operational"?</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0-11-05T14:15:35.781" idx="13">
    <p:pos x="1044" y="2742"/>
    <p:text>change "operations" to "operational"?</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0-11-05T14:15:35.781" idx="15">
    <p:pos x="1044" y="2742"/>
    <p:text>change "operations" to "operational"?</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10-31T18:35:19.625" idx="1">
    <p:pos x="5432" y="328"/>
    <p:text>These seem to be more methods than analysis and interpretation. It would be good to explicity address Make meaning and shape practice aspects for the exmaple, even very briefly. </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1E219-5EB2-4E74-85F1-8BC84326CE5C}"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en-US"/>
        </a:p>
      </dgm:t>
    </dgm:pt>
    <dgm:pt modelId="{96AC4EF9-5FE3-4113-B4D2-ACD95E633158}">
      <dgm:prSet phldrT="[Text]"/>
      <dgm:spPr>
        <a:solidFill>
          <a:schemeClr val="bg2">
            <a:lumMod val="50000"/>
          </a:schemeClr>
        </a:solidFill>
      </dgm:spPr>
      <dgm:t>
        <a:bodyPr/>
        <a:lstStyle/>
        <a:p>
          <a:r>
            <a:rPr lang="en-US" dirty="0">
              <a:solidFill>
                <a:schemeClr val="bg1"/>
              </a:solidFill>
            </a:rPr>
            <a:t>Change Agent</a:t>
          </a:r>
        </a:p>
      </dgm:t>
    </dgm:pt>
    <dgm:pt modelId="{A21A2712-61AD-4671-8032-A5EC5E2F4197}" type="parTrans" cxnId="{F0C5E683-6C24-4B6C-A46E-DCF6227927BB}">
      <dgm:prSet/>
      <dgm:spPr/>
      <dgm:t>
        <a:bodyPr/>
        <a:lstStyle/>
        <a:p>
          <a:endParaRPr lang="en-US"/>
        </a:p>
      </dgm:t>
    </dgm:pt>
    <dgm:pt modelId="{AD25ADB0-845A-4C20-A3BE-3713CFD3396A}" type="sibTrans" cxnId="{F0C5E683-6C24-4B6C-A46E-DCF6227927BB}">
      <dgm:prSet/>
      <dgm:spPr/>
      <dgm:t>
        <a:bodyPr/>
        <a:lstStyle/>
        <a:p>
          <a:endParaRPr lang="en-US"/>
        </a:p>
      </dgm:t>
    </dgm:pt>
    <dgm:pt modelId="{0F962158-E606-46F3-94AB-8A72C9C8FD03}">
      <dgm:prSet phldrT="[Text]"/>
      <dgm:spPr>
        <a:solidFill>
          <a:schemeClr val="tx2">
            <a:lumMod val="60000"/>
            <a:lumOff val="40000"/>
          </a:schemeClr>
        </a:solidFill>
      </dgm:spPr>
      <dgm:t>
        <a:bodyPr/>
        <a:lstStyle/>
        <a:p>
          <a:r>
            <a:rPr lang="en-US" dirty="0"/>
            <a:t>Social Change Movement</a:t>
          </a:r>
        </a:p>
      </dgm:t>
    </dgm:pt>
    <dgm:pt modelId="{140FFCC0-A151-42F8-893E-E1284D39D7AF}" type="parTrans" cxnId="{4EA3BCE6-6B01-4081-A2C6-671B94795929}">
      <dgm:prSet/>
      <dgm:spPr/>
      <dgm:t>
        <a:bodyPr/>
        <a:lstStyle/>
        <a:p>
          <a:endParaRPr lang="en-US"/>
        </a:p>
      </dgm:t>
    </dgm:pt>
    <dgm:pt modelId="{C8664C9E-0CED-4FBA-AEE9-0FB26DC0890F}" type="sibTrans" cxnId="{4EA3BCE6-6B01-4081-A2C6-671B94795929}">
      <dgm:prSet/>
      <dgm:spPr/>
      <dgm:t>
        <a:bodyPr/>
        <a:lstStyle/>
        <a:p>
          <a:endParaRPr lang="en-US"/>
        </a:p>
      </dgm:t>
    </dgm:pt>
    <dgm:pt modelId="{27B8CD25-9595-4DF0-B36C-98D823EE0214}">
      <dgm:prSet phldrT="[Text]"/>
      <dgm:spPr>
        <a:solidFill>
          <a:schemeClr val="accent2">
            <a:lumMod val="75000"/>
          </a:schemeClr>
        </a:solidFill>
      </dgm:spPr>
      <dgm:t>
        <a:bodyPr/>
        <a:lstStyle/>
        <a:p>
          <a:r>
            <a:rPr lang="en-US" dirty="0"/>
            <a:t>Systems Change</a:t>
          </a:r>
        </a:p>
      </dgm:t>
    </dgm:pt>
    <dgm:pt modelId="{0BAF0727-DE77-4D57-A5C3-A6BB45BC4918}" type="parTrans" cxnId="{1E428DB2-A2C2-447C-AEBF-D5838449D6BD}">
      <dgm:prSet/>
      <dgm:spPr/>
      <dgm:t>
        <a:bodyPr/>
        <a:lstStyle/>
        <a:p>
          <a:endParaRPr lang="en-US"/>
        </a:p>
      </dgm:t>
    </dgm:pt>
    <dgm:pt modelId="{3D4C4AD4-51B3-42AB-BB51-4F359775CCDC}" type="sibTrans" cxnId="{1E428DB2-A2C2-447C-AEBF-D5838449D6BD}">
      <dgm:prSet/>
      <dgm:spPr/>
      <dgm:t>
        <a:bodyPr/>
        <a:lstStyle/>
        <a:p>
          <a:endParaRPr lang="en-US"/>
        </a:p>
      </dgm:t>
    </dgm:pt>
    <dgm:pt modelId="{9BFBF42A-381F-4F58-B02B-0E091A09F232}">
      <dgm:prSet/>
      <dgm:spPr/>
      <dgm:t>
        <a:bodyPr/>
        <a:lstStyle/>
        <a:p>
          <a:r>
            <a:rPr lang="en-US" i="0" dirty="0"/>
            <a:t>Loosely organized, collective systems change effort by people or organizations  with a common purpose and solidarity in sustained interactions with the systems they are focused on changing </a:t>
          </a:r>
        </a:p>
      </dgm:t>
    </dgm:pt>
    <dgm:pt modelId="{2FBD1044-2027-4250-8BEE-AE9B176252B8}" type="parTrans" cxnId="{A98073BF-1FA4-4629-B88D-DBB54F7FF73F}">
      <dgm:prSet/>
      <dgm:spPr/>
      <dgm:t>
        <a:bodyPr/>
        <a:lstStyle/>
        <a:p>
          <a:endParaRPr lang="en-US"/>
        </a:p>
      </dgm:t>
    </dgm:pt>
    <dgm:pt modelId="{34ED194E-AB01-495E-BC9C-676DAD48CD98}" type="sibTrans" cxnId="{A98073BF-1FA4-4629-B88D-DBB54F7FF73F}">
      <dgm:prSet/>
      <dgm:spPr/>
      <dgm:t>
        <a:bodyPr/>
        <a:lstStyle/>
        <a:p>
          <a:endParaRPr lang="en-US"/>
        </a:p>
      </dgm:t>
    </dgm:pt>
    <dgm:pt modelId="{0F1B589F-888A-47FE-B735-6E38889980F1}">
      <dgm:prSet phldrT="[Text]"/>
      <dgm:spPr/>
      <dgm:t>
        <a:bodyPr/>
        <a:lstStyle/>
        <a:p>
          <a:pPr algn="ctr"/>
          <a:r>
            <a:rPr lang="en-US" dirty="0" err="1" smtClean="0"/>
            <a:t>QIC</a:t>
          </a:r>
          <a:r>
            <a:rPr lang="en-US" dirty="0" smtClean="0"/>
            <a:t>-EC</a:t>
          </a:r>
          <a:endParaRPr lang="en-US" dirty="0"/>
        </a:p>
      </dgm:t>
    </dgm:pt>
    <dgm:pt modelId="{24724D90-3D47-40D3-8E0D-C7A24BB3BFDE}" type="parTrans" cxnId="{EE64232A-24E6-4280-B21D-82EA2D8F28AB}">
      <dgm:prSet/>
      <dgm:spPr/>
      <dgm:t>
        <a:bodyPr/>
        <a:lstStyle/>
        <a:p>
          <a:endParaRPr lang="en-US"/>
        </a:p>
      </dgm:t>
    </dgm:pt>
    <dgm:pt modelId="{48EDDB4A-EE35-453C-B9E4-4B5974DBF383}" type="sibTrans" cxnId="{EE64232A-24E6-4280-B21D-82EA2D8F28AB}">
      <dgm:prSet/>
      <dgm:spPr/>
      <dgm:t>
        <a:bodyPr/>
        <a:lstStyle/>
        <a:p>
          <a:endParaRPr lang="en-US"/>
        </a:p>
      </dgm:t>
    </dgm:pt>
    <dgm:pt modelId="{423E9129-3C2B-4290-8C27-5AEB7C009C22}">
      <dgm:prSet phldrT="[Text]"/>
      <dgm:spPr/>
      <dgm:t>
        <a:bodyPr/>
        <a:lstStyle/>
        <a:p>
          <a:r>
            <a:rPr lang="en-US" dirty="0"/>
            <a:t>Changes </a:t>
          </a:r>
          <a:r>
            <a:rPr lang="en-US" dirty="0" smtClean="0"/>
            <a:t>in Systemic Points of Influence</a:t>
          </a:r>
          <a:endParaRPr lang="en-US" dirty="0"/>
        </a:p>
      </dgm:t>
    </dgm:pt>
    <dgm:pt modelId="{BE250869-AB30-4240-8CFF-6EC01776D1D8}" type="sibTrans" cxnId="{A7D87721-1CA5-4B5C-95D1-395AAB1C32AC}">
      <dgm:prSet/>
      <dgm:spPr/>
      <dgm:t>
        <a:bodyPr/>
        <a:lstStyle/>
        <a:p>
          <a:endParaRPr lang="en-US"/>
        </a:p>
      </dgm:t>
    </dgm:pt>
    <dgm:pt modelId="{68401A10-F3B8-4231-95F7-BDF4997B2682}" type="parTrans" cxnId="{A7D87721-1CA5-4B5C-95D1-395AAB1C32AC}">
      <dgm:prSet/>
      <dgm:spPr/>
      <dgm:t>
        <a:bodyPr/>
        <a:lstStyle/>
        <a:p>
          <a:endParaRPr lang="en-US"/>
        </a:p>
      </dgm:t>
    </dgm:pt>
    <dgm:pt modelId="{C3ED89E9-36A1-4005-A399-B929445D8D5B}">
      <dgm:prSet phldrT="[Text]"/>
      <dgm:spPr/>
      <dgm:t>
        <a:bodyPr/>
        <a:lstStyle/>
        <a:p>
          <a:endParaRPr lang="en-US" dirty="0"/>
        </a:p>
      </dgm:t>
    </dgm:pt>
    <dgm:pt modelId="{32F284D9-CFC8-4142-B155-417A87999F10}" type="parTrans" cxnId="{5A8B49B4-404A-47E5-80CE-721F4C00259C}">
      <dgm:prSet/>
      <dgm:spPr/>
      <dgm:t>
        <a:bodyPr/>
        <a:lstStyle/>
        <a:p>
          <a:endParaRPr lang="en-US"/>
        </a:p>
      </dgm:t>
    </dgm:pt>
    <dgm:pt modelId="{E66D247A-8925-4914-BB2C-C8BB505F98FE}" type="sibTrans" cxnId="{5A8B49B4-404A-47E5-80CE-721F4C00259C}">
      <dgm:prSet/>
      <dgm:spPr/>
      <dgm:t>
        <a:bodyPr/>
        <a:lstStyle/>
        <a:p>
          <a:endParaRPr lang="en-US"/>
        </a:p>
      </dgm:t>
    </dgm:pt>
    <dgm:pt modelId="{9BB55676-B93D-4FD8-82C0-4341C3188129}">
      <dgm:prSet/>
      <dgm:spPr>
        <a:solidFill>
          <a:schemeClr val="accent4">
            <a:lumMod val="75000"/>
          </a:schemeClr>
        </a:solidFill>
        <a:ln>
          <a:solidFill>
            <a:schemeClr val="accent4">
              <a:lumMod val="75000"/>
            </a:schemeClr>
          </a:solidFill>
        </a:ln>
      </dgm:spPr>
      <dgm:t>
        <a:bodyPr/>
        <a:lstStyle/>
        <a:p>
          <a:r>
            <a:rPr lang="en-US" dirty="0" smtClean="0"/>
            <a:t>Impact</a:t>
          </a:r>
          <a:endParaRPr lang="en-US" dirty="0"/>
        </a:p>
      </dgm:t>
    </dgm:pt>
    <dgm:pt modelId="{2AD8710A-6606-4C89-8088-55129871F7CC}" type="parTrans" cxnId="{464E0C37-969F-441B-8311-08CA333767CB}">
      <dgm:prSet/>
      <dgm:spPr/>
      <dgm:t>
        <a:bodyPr/>
        <a:lstStyle/>
        <a:p>
          <a:endParaRPr lang="en-US"/>
        </a:p>
      </dgm:t>
    </dgm:pt>
    <dgm:pt modelId="{2B1737CE-5AC6-4A7E-94AC-D91D2426CAE6}" type="sibTrans" cxnId="{464E0C37-969F-441B-8311-08CA333767CB}">
      <dgm:prSet/>
      <dgm:spPr/>
      <dgm:t>
        <a:bodyPr/>
        <a:lstStyle/>
        <a:p>
          <a:endParaRPr lang="en-US"/>
        </a:p>
      </dgm:t>
    </dgm:pt>
    <dgm:pt modelId="{9A4AE138-99D7-4C55-B8CC-396F623A55A9}">
      <dgm:prSet/>
      <dgm:spPr/>
      <dgm:t>
        <a:bodyPr/>
        <a:lstStyle/>
        <a:p>
          <a:r>
            <a:rPr lang="en-US" dirty="0" smtClean="0"/>
            <a:t>Reduction of CAN</a:t>
          </a:r>
          <a:endParaRPr lang="en-US" dirty="0"/>
        </a:p>
      </dgm:t>
    </dgm:pt>
    <dgm:pt modelId="{7D69EE75-520A-4C3D-829F-43197B1747EA}" type="parTrans" cxnId="{528B008B-B2AD-4942-8FEA-DBB149BE9B57}">
      <dgm:prSet/>
      <dgm:spPr/>
      <dgm:t>
        <a:bodyPr/>
        <a:lstStyle/>
        <a:p>
          <a:endParaRPr lang="en-US"/>
        </a:p>
      </dgm:t>
    </dgm:pt>
    <dgm:pt modelId="{B0BB0BE5-5277-479B-A241-903CA3289201}" type="sibTrans" cxnId="{528B008B-B2AD-4942-8FEA-DBB149BE9B57}">
      <dgm:prSet/>
      <dgm:spPr/>
      <dgm:t>
        <a:bodyPr/>
        <a:lstStyle/>
        <a:p>
          <a:endParaRPr lang="en-US"/>
        </a:p>
      </dgm:t>
    </dgm:pt>
    <dgm:pt modelId="{AF2D2701-F9F8-4262-9F4A-BADAA7833941}" type="pres">
      <dgm:prSet presAssocID="{AF01E219-5EB2-4E74-85F1-8BC84326CE5C}" presName="Name0" presStyleCnt="0">
        <dgm:presLayoutVars>
          <dgm:dir/>
          <dgm:animLvl val="lvl"/>
          <dgm:resizeHandles val="exact"/>
        </dgm:presLayoutVars>
      </dgm:prSet>
      <dgm:spPr/>
      <dgm:t>
        <a:bodyPr/>
        <a:lstStyle/>
        <a:p>
          <a:endParaRPr lang="en-US"/>
        </a:p>
      </dgm:t>
    </dgm:pt>
    <dgm:pt modelId="{03B4681D-C019-41C2-9A70-7F7EEC1B3A44}" type="pres">
      <dgm:prSet presAssocID="{96AC4EF9-5FE3-4113-B4D2-ACD95E633158}" presName="composite" presStyleCnt="0"/>
      <dgm:spPr/>
    </dgm:pt>
    <dgm:pt modelId="{E50CCEC0-C88C-47FE-ACCA-97A8D8C54EBA}" type="pres">
      <dgm:prSet presAssocID="{96AC4EF9-5FE3-4113-B4D2-ACD95E633158}" presName="parTx" presStyleLbl="node1" presStyleIdx="0" presStyleCnt="4">
        <dgm:presLayoutVars>
          <dgm:chMax val="0"/>
          <dgm:chPref val="0"/>
          <dgm:bulletEnabled val="1"/>
        </dgm:presLayoutVars>
      </dgm:prSet>
      <dgm:spPr/>
      <dgm:t>
        <a:bodyPr/>
        <a:lstStyle/>
        <a:p>
          <a:endParaRPr lang="en-US"/>
        </a:p>
      </dgm:t>
    </dgm:pt>
    <dgm:pt modelId="{74583B6A-9F35-4A3C-9AF6-C26ADF5198DE}" type="pres">
      <dgm:prSet presAssocID="{96AC4EF9-5FE3-4113-B4D2-ACD95E633158}" presName="desTx" presStyleLbl="revTx" presStyleIdx="0" presStyleCnt="4">
        <dgm:presLayoutVars>
          <dgm:bulletEnabled val="1"/>
        </dgm:presLayoutVars>
      </dgm:prSet>
      <dgm:spPr/>
      <dgm:t>
        <a:bodyPr/>
        <a:lstStyle/>
        <a:p>
          <a:endParaRPr lang="en-US"/>
        </a:p>
      </dgm:t>
    </dgm:pt>
    <dgm:pt modelId="{681B0C04-B601-4114-A74D-D041150EF9BD}" type="pres">
      <dgm:prSet presAssocID="{AD25ADB0-845A-4C20-A3BE-3713CFD3396A}" presName="space" presStyleCnt="0"/>
      <dgm:spPr/>
    </dgm:pt>
    <dgm:pt modelId="{02634243-7E42-42B0-B775-B03E5EC0B1C2}" type="pres">
      <dgm:prSet presAssocID="{0F962158-E606-46F3-94AB-8A72C9C8FD03}" presName="composite" presStyleCnt="0"/>
      <dgm:spPr/>
    </dgm:pt>
    <dgm:pt modelId="{39C8D52A-24E5-4019-A9C2-B637BB02EBB6}" type="pres">
      <dgm:prSet presAssocID="{0F962158-E606-46F3-94AB-8A72C9C8FD03}" presName="parTx" presStyleLbl="node1" presStyleIdx="1" presStyleCnt="4" custLinFactNeighborY="-18686">
        <dgm:presLayoutVars>
          <dgm:chMax val="0"/>
          <dgm:chPref val="0"/>
          <dgm:bulletEnabled val="1"/>
        </dgm:presLayoutVars>
      </dgm:prSet>
      <dgm:spPr/>
      <dgm:t>
        <a:bodyPr/>
        <a:lstStyle/>
        <a:p>
          <a:endParaRPr lang="en-US"/>
        </a:p>
      </dgm:t>
    </dgm:pt>
    <dgm:pt modelId="{CB3D3004-763C-4826-9ED7-2227D72C8F13}" type="pres">
      <dgm:prSet presAssocID="{0F962158-E606-46F3-94AB-8A72C9C8FD03}" presName="desTx" presStyleLbl="revTx" presStyleIdx="1" presStyleCnt="4" custScaleY="84279" custLinFactNeighborX="1438" custLinFactNeighborY="-11282">
        <dgm:presLayoutVars>
          <dgm:bulletEnabled val="1"/>
        </dgm:presLayoutVars>
      </dgm:prSet>
      <dgm:spPr/>
      <dgm:t>
        <a:bodyPr/>
        <a:lstStyle/>
        <a:p>
          <a:endParaRPr lang="en-US"/>
        </a:p>
      </dgm:t>
    </dgm:pt>
    <dgm:pt modelId="{7412BCC3-2487-4C18-98D2-6C51C0134D7B}" type="pres">
      <dgm:prSet presAssocID="{C8664C9E-0CED-4FBA-AEE9-0FB26DC0890F}" presName="space" presStyleCnt="0"/>
      <dgm:spPr/>
    </dgm:pt>
    <dgm:pt modelId="{0B2574D1-0AA3-493D-B599-B6A01C36C7E5}" type="pres">
      <dgm:prSet presAssocID="{27B8CD25-9595-4DF0-B36C-98D823EE0214}" presName="composite" presStyleCnt="0"/>
      <dgm:spPr/>
    </dgm:pt>
    <dgm:pt modelId="{57951F4F-4510-437E-994B-DF5FF9257F63}" type="pres">
      <dgm:prSet presAssocID="{27B8CD25-9595-4DF0-B36C-98D823EE0214}" presName="parTx" presStyleLbl="node1" presStyleIdx="2" presStyleCnt="4">
        <dgm:presLayoutVars>
          <dgm:chMax val="0"/>
          <dgm:chPref val="0"/>
          <dgm:bulletEnabled val="1"/>
        </dgm:presLayoutVars>
      </dgm:prSet>
      <dgm:spPr/>
      <dgm:t>
        <a:bodyPr/>
        <a:lstStyle/>
        <a:p>
          <a:endParaRPr lang="en-US"/>
        </a:p>
      </dgm:t>
    </dgm:pt>
    <dgm:pt modelId="{57FA5429-C918-4D38-8723-3051BDEF6E06}" type="pres">
      <dgm:prSet presAssocID="{27B8CD25-9595-4DF0-B36C-98D823EE0214}" presName="desTx" presStyleLbl="revTx" presStyleIdx="2" presStyleCnt="4">
        <dgm:presLayoutVars>
          <dgm:bulletEnabled val="1"/>
        </dgm:presLayoutVars>
      </dgm:prSet>
      <dgm:spPr/>
      <dgm:t>
        <a:bodyPr/>
        <a:lstStyle/>
        <a:p>
          <a:endParaRPr lang="en-US"/>
        </a:p>
      </dgm:t>
    </dgm:pt>
    <dgm:pt modelId="{1249DA6C-62D8-4ED0-B394-58C8CC18479F}" type="pres">
      <dgm:prSet presAssocID="{3D4C4AD4-51B3-42AB-BB51-4F359775CCDC}" presName="space" presStyleCnt="0"/>
      <dgm:spPr/>
    </dgm:pt>
    <dgm:pt modelId="{ACE2FB59-22D8-4EFF-94E2-D218E2BE54A5}" type="pres">
      <dgm:prSet presAssocID="{9BB55676-B93D-4FD8-82C0-4341C3188129}" presName="composite" presStyleCnt="0"/>
      <dgm:spPr/>
    </dgm:pt>
    <dgm:pt modelId="{FD797AE6-B699-4EA2-9FDE-680E05694637}" type="pres">
      <dgm:prSet presAssocID="{9BB55676-B93D-4FD8-82C0-4341C3188129}" presName="parTx" presStyleLbl="node1" presStyleIdx="3" presStyleCnt="4">
        <dgm:presLayoutVars>
          <dgm:chMax val="0"/>
          <dgm:chPref val="0"/>
          <dgm:bulletEnabled val="1"/>
        </dgm:presLayoutVars>
      </dgm:prSet>
      <dgm:spPr/>
      <dgm:t>
        <a:bodyPr/>
        <a:lstStyle/>
        <a:p>
          <a:endParaRPr lang="en-US"/>
        </a:p>
      </dgm:t>
    </dgm:pt>
    <dgm:pt modelId="{5839C0B1-1BD8-4623-9BD7-00A4068734E6}" type="pres">
      <dgm:prSet presAssocID="{9BB55676-B93D-4FD8-82C0-4341C3188129}" presName="desTx" presStyleLbl="revTx" presStyleIdx="3" presStyleCnt="4">
        <dgm:presLayoutVars>
          <dgm:bulletEnabled val="1"/>
        </dgm:presLayoutVars>
      </dgm:prSet>
      <dgm:spPr/>
      <dgm:t>
        <a:bodyPr/>
        <a:lstStyle/>
        <a:p>
          <a:endParaRPr lang="en-US"/>
        </a:p>
      </dgm:t>
    </dgm:pt>
  </dgm:ptLst>
  <dgm:cxnLst>
    <dgm:cxn modelId="{804F313A-1DBB-4BB2-A9A1-4D4106645810}" type="presOf" srcId="{9A4AE138-99D7-4C55-B8CC-396F623A55A9}" destId="{5839C0B1-1BD8-4623-9BD7-00A4068734E6}" srcOrd="0" destOrd="0" presId="urn:microsoft.com/office/officeart/2005/8/layout/chevron1"/>
    <dgm:cxn modelId="{D1DF34A0-A76D-4030-A115-EE9A65A57F70}" type="presOf" srcId="{96AC4EF9-5FE3-4113-B4D2-ACD95E633158}" destId="{E50CCEC0-C88C-47FE-ACCA-97A8D8C54EBA}" srcOrd="0" destOrd="0" presId="urn:microsoft.com/office/officeart/2005/8/layout/chevron1"/>
    <dgm:cxn modelId="{5A8B49B4-404A-47E5-80CE-721F4C00259C}" srcId="{27B8CD25-9595-4DF0-B36C-98D823EE0214}" destId="{C3ED89E9-36A1-4005-A399-B929445D8D5B}" srcOrd="1" destOrd="0" parTransId="{32F284D9-CFC8-4142-B155-417A87999F10}" sibTransId="{E66D247A-8925-4914-BB2C-C8BB505F98FE}"/>
    <dgm:cxn modelId="{EE64232A-24E6-4280-B21D-82EA2D8F28AB}" srcId="{96AC4EF9-5FE3-4113-B4D2-ACD95E633158}" destId="{0F1B589F-888A-47FE-B735-6E38889980F1}" srcOrd="0" destOrd="0" parTransId="{24724D90-3D47-40D3-8E0D-C7A24BB3BFDE}" sibTransId="{48EDDB4A-EE35-453C-B9E4-4B5974DBF383}"/>
    <dgm:cxn modelId="{1E428DB2-A2C2-447C-AEBF-D5838449D6BD}" srcId="{AF01E219-5EB2-4E74-85F1-8BC84326CE5C}" destId="{27B8CD25-9595-4DF0-B36C-98D823EE0214}" srcOrd="2" destOrd="0" parTransId="{0BAF0727-DE77-4D57-A5C3-A6BB45BC4918}" sibTransId="{3D4C4AD4-51B3-42AB-BB51-4F359775CCDC}"/>
    <dgm:cxn modelId="{528B008B-B2AD-4942-8FEA-DBB149BE9B57}" srcId="{9BB55676-B93D-4FD8-82C0-4341C3188129}" destId="{9A4AE138-99D7-4C55-B8CC-396F623A55A9}" srcOrd="0" destOrd="0" parTransId="{7D69EE75-520A-4C3D-829F-43197B1747EA}" sibTransId="{B0BB0BE5-5277-479B-A241-903CA3289201}"/>
    <dgm:cxn modelId="{37BC58CC-54C4-47A5-9D08-50133D94D95A}" type="presOf" srcId="{9BB55676-B93D-4FD8-82C0-4341C3188129}" destId="{FD797AE6-B699-4EA2-9FDE-680E05694637}" srcOrd="0" destOrd="0" presId="urn:microsoft.com/office/officeart/2005/8/layout/chevron1"/>
    <dgm:cxn modelId="{F0C5E683-6C24-4B6C-A46E-DCF6227927BB}" srcId="{AF01E219-5EB2-4E74-85F1-8BC84326CE5C}" destId="{96AC4EF9-5FE3-4113-B4D2-ACD95E633158}" srcOrd="0" destOrd="0" parTransId="{A21A2712-61AD-4671-8032-A5EC5E2F4197}" sibTransId="{AD25ADB0-845A-4C20-A3BE-3713CFD3396A}"/>
    <dgm:cxn modelId="{C9A8CC67-305A-4C2F-A67B-CB164E60D0C8}" type="presOf" srcId="{C3ED89E9-36A1-4005-A399-B929445D8D5B}" destId="{57FA5429-C918-4D38-8723-3051BDEF6E06}" srcOrd="0" destOrd="1" presId="urn:microsoft.com/office/officeart/2005/8/layout/chevron1"/>
    <dgm:cxn modelId="{4EA3BCE6-6B01-4081-A2C6-671B94795929}" srcId="{AF01E219-5EB2-4E74-85F1-8BC84326CE5C}" destId="{0F962158-E606-46F3-94AB-8A72C9C8FD03}" srcOrd="1" destOrd="0" parTransId="{140FFCC0-A151-42F8-893E-E1284D39D7AF}" sibTransId="{C8664C9E-0CED-4FBA-AEE9-0FB26DC0890F}"/>
    <dgm:cxn modelId="{A1BF517F-04AB-48EB-A5AE-54F91CB56C74}" type="presOf" srcId="{0F1B589F-888A-47FE-B735-6E38889980F1}" destId="{74583B6A-9F35-4A3C-9AF6-C26ADF5198DE}" srcOrd="0" destOrd="0" presId="urn:microsoft.com/office/officeart/2005/8/layout/chevron1"/>
    <dgm:cxn modelId="{1F591AFE-6063-44D8-9168-D81C2E90E618}" type="presOf" srcId="{9BFBF42A-381F-4F58-B02B-0E091A09F232}" destId="{CB3D3004-763C-4826-9ED7-2227D72C8F13}" srcOrd="0" destOrd="0" presId="urn:microsoft.com/office/officeart/2005/8/layout/chevron1"/>
    <dgm:cxn modelId="{53368C6A-27E5-45D2-94C1-2918109AFAAC}" type="presOf" srcId="{27B8CD25-9595-4DF0-B36C-98D823EE0214}" destId="{57951F4F-4510-437E-994B-DF5FF9257F63}" srcOrd="0" destOrd="0" presId="urn:microsoft.com/office/officeart/2005/8/layout/chevron1"/>
    <dgm:cxn modelId="{464E0C37-969F-441B-8311-08CA333767CB}" srcId="{AF01E219-5EB2-4E74-85F1-8BC84326CE5C}" destId="{9BB55676-B93D-4FD8-82C0-4341C3188129}" srcOrd="3" destOrd="0" parTransId="{2AD8710A-6606-4C89-8088-55129871F7CC}" sibTransId="{2B1737CE-5AC6-4A7E-94AC-D91D2426CAE6}"/>
    <dgm:cxn modelId="{A7D87721-1CA5-4B5C-95D1-395AAB1C32AC}" srcId="{27B8CD25-9595-4DF0-B36C-98D823EE0214}" destId="{423E9129-3C2B-4290-8C27-5AEB7C009C22}" srcOrd="0" destOrd="0" parTransId="{68401A10-F3B8-4231-95F7-BDF4997B2682}" sibTransId="{BE250869-AB30-4240-8CFF-6EC01776D1D8}"/>
    <dgm:cxn modelId="{A98073BF-1FA4-4629-B88D-DBB54F7FF73F}" srcId="{0F962158-E606-46F3-94AB-8A72C9C8FD03}" destId="{9BFBF42A-381F-4F58-B02B-0E091A09F232}" srcOrd="0" destOrd="0" parTransId="{2FBD1044-2027-4250-8BEE-AE9B176252B8}" sibTransId="{34ED194E-AB01-495E-BC9C-676DAD48CD98}"/>
    <dgm:cxn modelId="{93C38F04-7BBE-4217-A774-AC1AD9772DD4}" type="presOf" srcId="{0F962158-E606-46F3-94AB-8A72C9C8FD03}" destId="{39C8D52A-24E5-4019-A9C2-B637BB02EBB6}" srcOrd="0" destOrd="0" presId="urn:microsoft.com/office/officeart/2005/8/layout/chevron1"/>
    <dgm:cxn modelId="{9355040C-A7DD-4250-B82B-7C56D2A2A6C2}" type="presOf" srcId="{AF01E219-5EB2-4E74-85F1-8BC84326CE5C}" destId="{AF2D2701-F9F8-4262-9F4A-BADAA7833941}" srcOrd="0" destOrd="0" presId="urn:microsoft.com/office/officeart/2005/8/layout/chevron1"/>
    <dgm:cxn modelId="{62EAAFB1-20D7-420F-9D51-84DA7EDF0B44}" type="presOf" srcId="{423E9129-3C2B-4290-8C27-5AEB7C009C22}" destId="{57FA5429-C918-4D38-8723-3051BDEF6E06}" srcOrd="0" destOrd="0" presId="urn:microsoft.com/office/officeart/2005/8/layout/chevron1"/>
    <dgm:cxn modelId="{917F2CA6-A893-4925-8077-CAD3A7A1F52A}" type="presParOf" srcId="{AF2D2701-F9F8-4262-9F4A-BADAA7833941}" destId="{03B4681D-C019-41C2-9A70-7F7EEC1B3A44}" srcOrd="0" destOrd="0" presId="urn:microsoft.com/office/officeart/2005/8/layout/chevron1"/>
    <dgm:cxn modelId="{B1038D31-889B-48C0-B6A9-E9B65F055BAA}" type="presParOf" srcId="{03B4681D-C019-41C2-9A70-7F7EEC1B3A44}" destId="{E50CCEC0-C88C-47FE-ACCA-97A8D8C54EBA}" srcOrd="0" destOrd="0" presId="urn:microsoft.com/office/officeart/2005/8/layout/chevron1"/>
    <dgm:cxn modelId="{A3831008-54D7-47B0-B695-418F6ABA0BD5}" type="presParOf" srcId="{03B4681D-C019-41C2-9A70-7F7EEC1B3A44}" destId="{74583B6A-9F35-4A3C-9AF6-C26ADF5198DE}" srcOrd="1" destOrd="0" presId="urn:microsoft.com/office/officeart/2005/8/layout/chevron1"/>
    <dgm:cxn modelId="{BBB57D45-DD3B-49D4-8E07-ECF1447DB45C}" type="presParOf" srcId="{AF2D2701-F9F8-4262-9F4A-BADAA7833941}" destId="{681B0C04-B601-4114-A74D-D041150EF9BD}" srcOrd="1" destOrd="0" presId="urn:microsoft.com/office/officeart/2005/8/layout/chevron1"/>
    <dgm:cxn modelId="{87716F08-2F90-43F0-97BB-771F09CC59F8}" type="presParOf" srcId="{AF2D2701-F9F8-4262-9F4A-BADAA7833941}" destId="{02634243-7E42-42B0-B775-B03E5EC0B1C2}" srcOrd="2" destOrd="0" presId="urn:microsoft.com/office/officeart/2005/8/layout/chevron1"/>
    <dgm:cxn modelId="{A11539AC-E811-4A27-8E48-C27EEB27FFDF}" type="presParOf" srcId="{02634243-7E42-42B0-B775-B03E5EC0B1C2}" destId="{39C8D52A-24E5-4019-A9C2-B637BB02EBB6}" srcOrd="0" destOrd="0" presId="urn:microsoft.com/office/officeart/2005/8/layout/chevron1"/>
    <dgm:cxn modelId="{B9D08C13-C21B-49C7-AF88-ADFB6C3BF5B5}" type="presParOf" srcId="{02634243-7E42-42B0-B775-B03E5EC0B1C2}" destId="{CB3D3004-763C-4826-9ED7-2227D72C8F13}" srcOrd="1" destOrd="0" presId="urn:microsoft.com/office/officeart/2005/8/layout/chevron1"/>
    <dgm:cxn modelId="{DC8489A2-9666-4229-9B6B-0DF352D9B23A}" type="presParOf" srcId="{AF2D2701-F9F8-4262-9F4A-BADAA7833941}" destId="{7412BCC3-2487-4C18-98D2-6C51C0134D7B}" srcOrd="3" destOrd="0" presId="urn:microsoft.com/office/officeart/2005/8/layout/chevron1"/>
    <dgm:cxn modelId="{BAE7D177-7A58-4B52-B1CC-89C12A374B13}" type="presParOf" srcId="{AF2D2701-F9F8-4262-9F4A-BADAA7833941}" destId="{0B2574D1-0AA3-493D-B599-B6A01C36C7E5}" srcOrd="4" destOrd="0" presId="urn:microsoft.com/office/officeart/2005/8/layout/chevron1"/>
    <dgm:cxn modelId="{596B689E-1D52-45FB-AD45-B7B548F1532D}" type="presParOf" srcId="{0B2574D1-0AA3-493D-B599-B6A01C36C7E5}" destId="{57951F4F-4510-437E-994B-DF5FF9257F63}" srcOrd="0" destOrd="0" presId="urn:microsoft.com/office/officeart/2005/8/layout/chevron1"/>
    <dgm:cxn modelId="{0B126402-6434-4FDF-94A8-74239EDF876D}" type="presParOf" srcId="{0B2574D1-0AA3-493D-B599-B6A01C36C7E5}" destId="{57FA5429-C918-4D38-8723-3051BDEF6E06}" srcOrd="1" destOrd="0" presId="urn:microsoft.com/office/officeart/2005/8/layout/chevron1"/>
    <dgm:cxn modelId="{2672359C-B452-40E9-98C2-37641F60E4DB}" type="presParOf" srcId="{AF2D2701-F9F8-4262-9F4A-BADAA7833941}" destId="{1249DA6C-62D8-4ED0-B394-58C8CC18479F}" srcOrd="5" destOrd="0" presId="urn:microsoft.com/office/officeart/2005/8/layout/chevron1"/>
    <dgm:cxn modelId="{E8AB638E-7FF2-4FD2-8A47-51AD7AA5169E}" type="presParOf" srcId="{AF2D2701-F9F8-4262-9F4A-BADAA7833941}" destId="{ACE2FB59-22D8-4EFF-94E2-D218E2BE54A5}" srcOrd="6" destOrd="0" presId="urn:microsoft.com/office/officeart/2005/8/layout/chevron1"/>
    <dgm:cxn modelId="{FDDBD396-484D-47A1-A666-D7EF6F07DA6B}" type="presParOf" srcId="{ACE2FB59-22D8-4EFF-94E2-D218E2BE54A5}" destId="{FD797AE6-B699-4EA2-9FDE-680E05694637}" srcOrd="0" destOrd="0" presId="urn:microsoft.com/office/officeart/2005/8/layout/chevron1"/>
    <dgm:cxn modelId="{EE8A617C-06DD-401A-A05C-94F07119C7F2}" type="presParOf" srcId="{ACE2FB59-22D8-4EFF-94E2-D218E2BE54A5}" destId="{5839C0B1-1BD8-4623-9BD7-00A4068734E6}" srcOrd="1" destOrd="0" presId="urn:microsoft.com/office/officeart/2005/8/layout/chevron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2" charset="-128"/>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2" charset="-128"/>
              </a:defRPr>
            </a:lvl1pPr>
          </a:lstStyle>
          <a:p>
            <a:pPr>
              <a:defRPr/>
            </a:pPr>
            <a:fld id="{8DE8071F-4C54-4129-9007-46950CC840B5}" type="datetimeFigureOut">
              <a:rPr lang="en-US"/>
              <a:pPr>
                <a:defRPr/>
              </a:pPr>
              <a:t>11/8/2010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2" charset="-128"/>
              </a:defRPr>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2" charset="-128"/>
              </a:defRPr>
            </a:lvl1pPr>
          </a:lstStyle>
          <a:p>
            <a:pPr>
              <a:defRPr/>
            </a:pPr>
            <a:fld id="{6BAE649A-4A1E-48A2-A7C3-40D6A0B3EB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2976" tIns="46488" rIns="92976" bIns="46488" numCol="1" anchor="t" anchorCtr="0" compatLnSpc="1">
            <a:prstTxWarp prst="textNoShape">
              <a:avLst/>
            </a:prstTxWarp>
          </a:bodyPr>
          <a:lstStyle>
            <a:lvl1pPr>
              <a:defRPr sz="1200">
                <a:latin typeface="Arial" pitchFamily="34" charset="0"/>
                <a:ea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2976" tIns="46488" rIns="92976" bIns="46488" numCol="1" anchor="t" anchorCtr="0" compatLnSpc="1">
            <a:prstTxWarp prst="textNoShape">
              <a:avLst/>
            </a:prstTxWarp>
          </a:bodyPr>
          <a:lstStyle>
            <a:lvl1pPr algn="r">
              <a:defRPr sz="1200">
                <a:latin typeface="Arial" pitchFamily="34" charset="0"/>
                <a:ea typeface="ＭＳ Ｐゴシック" pitchFamily="32" charset="-128"/>
              </a:defRPr>
            </a:lvl1pPr>
          </a:lstStyle>
          <a:p>
            <a:pPr>
              <a:defRPr/>
            </a:pPr>
            <a:fld id="{D3449384-AE6D-48A9-B4D0-DA2C90CA4E8C}" type="datetimeFigureOut">
              <a:rPr lang="en-US"/>
              <a:pPr>
                <a:defRPr/>
              </a:pPr>
              <a:t>11/8/2010</a:t>
            </a:fld>
            <a:endParaRPr lang="en-US"/>
          </a:p>
        </p:txBody>
      </p:sp>
      <p:sp>
        <p:nvSpPr>
          <p:cNvPr id="4" name="Slide Image Placeholder 3"/>
          <p:cNvSpPr>
            <a:spLocks noGrp="1" noRot="1" noChangeAspect="1"/>
          </p:cNvSpPr>
          <p:nvPr>
            <p:ph type="sldImg" idx="2"/>
          </p:nvPr>
        </p:nvSpPr>
        <p:spPr>
          <a:xfrm>
            <a:off x="1100138" y="698500"/>
            <a:ext cx="4657725" cy="3494088"/>
          </a:xfrm>
          <a:prstGeom prst="rect">
            <a:avLst/>
          </a:prstGeom>
          <a:noFill/>
          <a:ln w="12700">
            <a:solidFill>
              <a:prstClr val="black"/>
            </a:solidFill>
          </a:ln>
        </p:spPr>
        <p:txBody>
          <a:bodyPr vert="horz" lIns="92976" tIns="46488" rIns="92976" bIns="46488" rtlCol="0" anchor="ctr"/>
          <a:lstStyle/>
          <a:p>
            <a:pPr lvl="0"/>
            <a:endParaRPr lang="en-US" noProof="0" dirty="0"/>
          </a:p>
        </p:txBody>
      </p:sp>
      <p:sp>
        <p:nvSpPr>
          <p:cNvPr id="5" name="Notes Placeholder 4"/>
          <p:cNvSpPr>
            <a:spLocks noGrp="1"/>
          </p:cNvSpPr>
          <p:nvPr>
            <p:ph type="body" sz="quarter" idx="3"/>
          </p:nvPr>
        </p:nvSpPr>
        <p:spPr>
          <a:xfrm>
            <a:off x="687388" y="4422775"/>
            <a:ext cx="5486400" cy="4194175"/>
          </a:xfrm>
          <a:prstGeom prst="rect">
            <a:avLst/>
          </a:prstGeom>
        </p:spPr>
        <p:txBody>
          <a:bodyPr vert="horz" wrap="square" lIns="92976" tIns="46488" rIns="92976" bIns="46488" numCol="1" anchor="t" anchorCtr="0" compatLnSpc="1">
            <a:prstTxWarp prst="textNoShape">
              <a:avLst/>
            </a:prstTxWarp>
            <a:normAutofit/>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wrap="square" lIns="92976" tIns="46488" rIns="92976" bIns="46488" numCol="1" anchor="b" anchorCtr="0" compatLnSpc="1">
            <a:prstTxWarp prst="textNoShape">
              <a:avLst/>
            </a:prstTxWarp>
          </a:bodyPr>
          <a:lstStyle>
            <a:lvl1pPr>
              <a:defRPr sz="1200">
                <a:latin typeface="Arial" pitchFamily="34" charset="0"/>
                <a:ea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wrap="square" lIns="92976" tIns="46488" rIns="92976" bIns="46488" numCol="1" anchor="b" anchorCtr="0" compatLnSpc="1">
            <a:prstTxWarp prst="textNoShape">
              <a:avLst/>
            </a:prstTxWarp>
          </a:bodyPr>
          <a:lstStyle>
            <a:lvl1pPr algn="r">
              <a:defRPr sz="1200">
                <a:latin typeface="Arial" pitchFamily="34" charset="0"/>
                <a:ea typeface="ＭＳ Ｐゴシック" pitchFamily="32" charset="-128"/>
              </a:defRPr>
            </a:lvl1pPr>
          </a:lstStyle>
          <a:p>
            <a:pPr>
              <a:defRPr/>
            </a:pPr>
            <a:fld id="{D1922783-88FA-436C-90F8-4E83917B9B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fld id="{DA9FA42E-1404-4950-8AED-07EBC58E2A4D}" type="slidenum">
              <a:rPr lang="en-US" smtClean="0">
                <a:latin typeface="Arial" charset="0"/>
                <a:ea typeface="ＭＳ Ｐゴシック" charset="-128"/>
              </a:rPr>
              <a:pPr/>
              <a:t>1</a:t>
            </a:fld>
            <a:endParaRPr lang="en-US"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1673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1674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40954E71-74DE-4DA8-B75B-D4B1EA6BBC0A}" type="slidenum">
              <a:rPr lang="en-US" sz="1200"/>
              <a:pPr algn="r"/>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1776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1776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34E1D18B-719F-4485-9323-CA1429EC8CE3}" type="slidenum">
              <a:rPr lang="en-US" sz="1200"/>
              <a:pPr algn="r"/>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a:ln>
            <a:solidFill>
              <a:srgbClr val="000000"/>
            </a:solidFill>
            <a:miter lim="800000"/>
            <a:headEnd/>
            <a:tailEnd/>
          </a:ln>
        </p:spPr>
        <p:txBody>
          <a:bodyPr/>
          <a:lstStyle/>
          <a:p>
            <a:r>
              <a:rPr lang="en-US" smtClean="0">
                <a:ea typeface="ＭＳ Ｐゴシック" charset="-128"/>
              </a:rPr>
              <a:t>Overall, evaluation is grounded in the idea of feedback loops and information flow. Being intentional about this (e.g., Utilization Focused Evaluation), and looking at the role of feedback loops within the situation being studied, expand on this more explicitly.</a:t>
            </a:r>
          </a:p>
        </p:txBody>
      </p:sp>
      <p:sp>
        <p:nvSpPr>
          <p:cNvPr id="118788"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F9B7AC85-1348-4FCB-A0B8-CEF1EFE93E32}" type="slidenum">
              <a:rPr lang="en-US" sz="1200"/>
              <a:pPr algn="r"/>
              <a:t>15</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a:ln>
            <a:solidFill>
              <a:srgbClr val="000000"/>
            </a:solidFill>
            <a:miter lim="800000"/>
            <a:headEnd/>
            <a:tailEnd/>
          </a:ln>
        </p:spPr>
        <p:txBody>
          <a:bodyPr/>
          <a:lstStyle/>
          <a:p>
            <a:r>
              <a:rPr lang="en-US" smtClean="0">
                <a:ea typeface="ＭＳ Ｐゴシック" charset="-128"/>
              </a:rPr>
              <a:t>Again, the observer/observed is built into the evaluation theory and practice. This work invites us to examine explicitly the role that a specific evaluation will play within a specific context. Is the evaluation an “outsider”, assuming little contribution to changes in the system (e.g. highly controlled studies)? Is the evaluation an “insider”, explicitly designed to support the intended changes in the system (e.g. action research)?  Most are somewhere on the continuum.</a:t>
            </a:r>
          </a:p>
        </p:txBody>
      </p:sp>
      <p:sp>
        <p:nvSpPr>
          <p:cNvPr id="11981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6D5623D0-C50C-4ED0-A0F7-D73170E0B72C}" type="slidenum">
              <a:rPr lang="en-US" sz="1200"/>
              <a:pPr algn="r"/>
              <a:t>16</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a:ln>
            <a:solidFill>
              <a:srgbClr val="000000"/>
            </a:solidFill>
            <a:miter lim="800000"/>
            <a:headEnd/>
            <a:tailEnd/>
          </a:ln>
        </p:spPr>
        <p:txBody>
          <a:bodyPr/>
          <a:lstStyle/>
          <a:p>
            <a:r>
              <a:rPr lang="en-US" smtClean="0">
                <a:ea typeface="ＭＳ Ｐゴシック" charset="-128"/>
              </a:rPr>
              <a:t>Important to look at assumptions being made about these ideas. </a:t>
            </a:r>
          </a:p>
        </p:txBody>
      </p:sp>
      <p:sp>
        <p:nvSpPr>
          <p:cNvPr id="12083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12744CBF-ECE8-4BB7-B632-48878A1C848A}" type="slidenum">
              <a:rPr lang="en-US" sz="1200"/>
              <a:pPr algn="r"/>
              <a:t>17</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a:ln>
            <a:solidFill>
              <a:srgbClr val="000000"/>
            </a:solidFill>
            <a:miter lim="800000"/>
            <a:headEnd/>
            <a:tailEnd/>
          </a:ln>
        </p:spPr>
        <p:txBody>
          <a:bodyPr/>
          <a:lstStyle/>
          <a:p>
            <a:endParaRPr lang="en-US" smtClean="0">
              <a:ea typeface="ＭＳ Ｐゴシック" charset="-128"/>
            </a:endParaRPr>
          </a:p>
        </p:txBody>
      </p:sp>
      <p:sp>
        <p:nvSpPr>
          <p:cNvPr id="12186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DE45667B-2FE9-424A-B042-3A9A2B8916AA}" type="slidenum">
              <a:rPr lang="en-US" sz="1200"/>
              <a:pPr algn="r"/>
              <a:t>18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a:ln>
            <a:solidFill>
              <a:srgbClr val="000000"/>
            </a:solidFill>
            <a:miter lim="800000"/>
            <a:headEnd/>
            <a:tailEnd/>
          </a:ln>
        </p:spPr>
        <p:txBody>
          <a:bodyPr/>
          <a:lstStyle/>
          <a:p>
            <a:endParaRPr lang="en-US" smtClean="0">
              <a:ea typeface="ＭＳ Ｐゴシック" charset="-128"/>
            </a:endParaRPr>
          </a:p>
        </p:txBody>
      </p:sp>
      <p:sp>
        <p:nvSpPr>
          <p:cNvPr id="12288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CECD2D24-E1BA-418F-B86B-F902034E1FF7}" type="slidenum">
              <a:rPr lang="en-US" sz="1200"/>
              <a:pPr algn="r"/>
              <a:t>20</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23907"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23908"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448D40C0-4B86-4D34-ABDA-A970D93EB158}" type="slidenum">
              <a:rPr lang="en-US" sz="1200"/>
              <a:pPr algn="r"/>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24932" name="Slide Number Placeholder 3"/>
          <p:cNvSpPr>
            <a:spLocks noGrp="1"/>
          </p:cNvSpPr>
          <p:nvPr>
            <p:ph type="sldNum" sz="quarter" idx="5"/>
          </p:nvPr>
        </p:nvSpPr>
        <p:spPr bwMode="auto">
          <a:noFill/>
          <a:ln>
            <a:miter lim="800000"/>
            <a:headEnd/>
            <a:tailEnd/>
          </a:ln>
        </p:spPr>
        <p:txBody>
          <a:bodyPr/>
          <a:lstStyle/>
          <a:p>
            <a:fld id="{F2601E35-9BE5-4278-8991-0184A52D152B}" type="slidenum">
              <a:rPr lang="en-US" smtClean="0">
                <a:latin typeface="Arial" charset="0"/>
                <a:ea typeface="ＭＳ Ｐゴシック" charset="-128"/>
              </a:rPr>
              <a:pPr/>
              <a:t>22</a:t>
            </a:fld>
            <a:endParaRPr lang="en-US"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B8296F1C-B7F6-430E-ACC0-3F30BF562CFE}" type="slidenum">
              <a:rPr lang="en-US" smtClean="0">
                <a:latin typeface="Arial" charset="0"/>
                <a:ea typeface="ＭＳ Ｐゴシック" charset="-128"/>
              </a:rPr>
              <a:pPr/>
              <a:t>23</a:t>
            </a:fld>
            <a:endParaRPr lang="en-U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4CD22473-15B1-4327-8DE7-F6D692128C28}" type="slidenum">
              <a:rPr lang="en-US" smtClean="0">
                <a:latin typeface="Arial" charset="0"/>
                <a:ea typeface="ＭＳ Ｐゴシック" charset="-128"/>
              </a:rPr>
              <a:pPr/>
              <a:t>3</a:t>
            </a:fld>
            <a:endParaRPr lang="en-US" smtClean="0">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1027"/>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a:ln>
            <a:solidFill>
              <a:srgbClr val="000000"/>
            </a:solidFill>
            <a:miter lim="800000"/>
            <a:headEnd/>
            <a:tailEnd/>
          </a:ln>
        </p:spPr>
        <p:txBody>
          <a:bodyPr/>
          <a:lstStyle/>
          <a:p>
            <a:endParaRPr lang="en-US" smtClean="0">
              <a:ea typeface="ＭＳ Ｐゴシック" charset="-128"/>
            </a:endParaRPr>
          </a:p>
        </p:txBody>
      </p:sp>
      <p:sp>
        <p:nvSpPr>
          <p:cNvPr id="129028"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E121A054-EB01-4B66-B352-E3369F9990E7}" type="slidenum">
              <a:rPr lang="en-US" sz="1200"/>
              <a:pPr algn="r"/>
              <a:t>26</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a:ln>
            <a:solidFill>
              <a:srgbClr val="000000"/>
            </a:solidFill>
            <a:miter lim="800000"/>
            <a:headEnd/>
            <a:tailEnd/>
          </a:ln>
        </p:spPr>
        <p:txBody>
          <a:bodyPr/>
          <a:lstStyle/>
          <a:p>
            <a:endParaRPr lang="en-US" smtClean="0">
              <a:ea typeface="ＭＳ Ｐゴシック" charset="-128"/>
            </a:endParaRPr>
          </a:p>
        </p:txBody>
      </p:sp>
      <p:sp>
        <p:nvSpPr>
          <p:cNvPr id="13005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570B37CD-DF9A-4F39-BB48-22FCC031F6EF}" type="slidenum">
              <a:rPr lang="en-US" sz="1200"/>
              <a:pPr algn="r"/>
              <a:t>27</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31076" name="Slide Number Placeholder 3"/>
          <p:cNvSpPr>
            <a:spLocks noGrp="1"/>
          </p:cNvSpPr>
          <p:nvPr>
            <p:ph type="sldNum" sz="quarter" idx="5"/>
          </p:nvPr>
        </p:nvSpPr>
        <p:spPr bwMode="auto">
          <a:noFill/>
          <a:ln>
            <a:miter lim="800000"/>
            <a:headEnd/>
            <a:tailEnd/>
          </a:ln>
        </p:spPr>
        <p:txBody>
          <a:bodyPr/>
          <a:lstStyle/>
          <a:p>
            <a:fld id="{0B8AEED4-FD04-49B9-A1DD-830F0C84C163}" type="slidenum">
              <a:rPr lang="en-US" smtClean="0">
                <a:latin typeface="Arial" charset="0"/>
                <a:ea typeface="ＭＳ Ｐゴシック" charset="-128"/>
              </a:rPr>
              <a:pPr/>
              <a:t>28</a:t>
            </a:fld>
            <a:endParaRPr lang="en-US" smtClean="0">
              <a:latin typeface="Arial"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63373778-26D7-499B-92CD-F15D8B826291}" type="slidenum">
              <a:rPr lang="en-US" smtClean="0">
                <a:latin typeface="Arial" charset="0"/>
                <a:ea typeface="ＭＳ Ｐゴシック" charset="-128"/>
              </a:rPr>
              <a:pPr/>
              <a:t>29</a:t>
            </a:fld>
            <a:endParaRPr lang="en-US" smtClean="0">
              <a:latin typeface="Arial"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33124" name="Slide Number Placeholder 3"/>
          <p:cNvSpPr>
            <a:spLocks noGrp="1"/>
          </p:cNvSpPr>
          <p:nvPr>
            <p:ph type="sldNum" sz="quarter" idx="5"/>
          </p:nvPr>
        </p:nvSpPr>
        <p:spPr bwMode="auto">
          <a:noFill/>
          <a:ln>
            <a:miter lim="800000"/>
            <a:headEnd/>
            <a:tailEnd/>
          </a:ln>
        </p:spPr>
        <p:txBody>
          <a:bodyPr/>
          <a:lstStyle/>
          <a:p>
            <a:fld id="{C9177B0B-3C34-4935-8E5C-A3F728BA14F2}" type="slidenum">
              <a:rPr lang="en-US" smtClean="0">
                <a:latin typeface="Arial" charset="0"/>
                <a:ea typeface="ＭＳ Ｐゴシック" charset="-128"/>
              </a:rPr>
              <a:pPr/>
              <a:t>30</a:t>
            </a:fld>
            <a:endParaRPr lang="en-US" smtClean="0">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34148" name="Slide Number Placeholder 3"/>
          <p:cNvSpPr>
            <a:spLocks noGrp="1"/>
          </p:cNvSpPr>
          <p:nvPr>
            <p:ph type="sldNum" sz="quarter" idx="5"/>
          </p:nvPr>
        </p:nvSpPr>
        <p:spPr bwMode="auto">
          <a:noFill/>
          <a:ln>
            <a:miter lim="800000"/>
            <a:headEnd/>
            <a:tailEnd/>
          </a:ln>
        </p:spPr>
        <p:txBody>
          <a:bodyPr/>
          <a:lstStyle/>
          <a:p>
            <a:fld id="{ED018F15-3362-4587-ACE9-ABD526959F1A}" type="slidenum">
              <a:rPr lang="en-US" smtClean="0">
                <a:latin typeface="Arial" charset="0"/>
                <a:ea typeface="ＭＳ Ｐゴシック" charset="-128"/>
              </a:rPr>
              <a:pPr/>
              <a:t>31</a:t>
            </a:fld>
            <a:endParaRPr lang="en-US" smtClean="0">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3517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35195DD6-99CD-41EF-BA54-622317350728}" type="slidenum">
              <a:rPr lang="en-US" sz="1200"/>
              <a:pPr algn="r"/>
              <a:t>32</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36196" name="Slide Number Placeholder 3"/>
          <p:cNvSpPr>
            <a:spLocks noGrp="1"/>
          </p:cNvSpPr>
          <p:nvPr>
            <p:ph type="sldNum" sz="quarter" idx="5"/>
          </p:nvPr>
        </p:nvSpPr>
        <p:spPr bwMode="auto">
          <a:noFill/>
          <a:ln>
            <a:miter lim="800000"/>
            <a:headEnd/>
            <a:tailEnd/>
          </a:ln>
        </p:spPr>
        <p:txBody>
          <a:bodyPr/>
          <a:lstStyle/>
          <a:p>
            <a:fld id="{7F29FDD1-D0AC-47B5-858F-8643C180189D}" type="slidenum">
              <a:rPr lang="en-US" smtClean="0">
                <a:latin typeface="Arial" charset="0"/>
                <a:ea typeface="ＭＳ Ｐゴシック" charset="-128"/>
              </a:rPr>
              <a:pPr/>
              <a:t>33</a:t>
            </a:fld>
            <a:endParaRPr lang="en-US" smtClean="0">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652B4AF5-51FD-497B-8A31-760F54AA6647}" type="slidenum">
              <a:rPr lang="en-US" smtClean="0">
                <a:latin typeface="Arial" charset="0"/>
                <a:ea typeface="ＭＳ Ｐゴシック" charset="-128"/>
              </a:rPr>
              <a:pPr/>
              <a:t>5</a:t>
            </a:fld>
            <a:endParaRPr lang="en-US" smtClean="0">
              <a:latin typeface="Arial" charset="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3722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6BA62F0D-19D0-43DF-BC0F-59408F170CC2}" type="slidenum">
              <a:rPr lang="en-US" sz="1200"/>
              <a:pPr algn="r"/>
              <a:t>34</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39268" name="Slide Number Placeholder 3"/>
          <p:cNvSpPr>
            <a:spLocks noGrp="1"/>
          </p:cNvSpPr>
          <p:nvPr>
            <p:ph type="sldNum" sz="quarter" idx="5"/>
          </p:nvPr>
        </p:nvSpPr>
        <p:spPr bwMode="auto">
          <a:noFill/>
          <a:ln>
            <a:miter lim="800000"/>
            <a:headEnd/>
            <a:tailEnd/>
          </a:ln>
        </p:spPr>
        <p:txBody>
          <a:bodyPr/>
          <a:lstStyle/>
          <a:p>
            <a:fld id="{E0A9546E-EAE3-406D-927C-315C15B863EF}" type="slidenum">
              <a:rPr lang="en-US" smtClean="0">
                <a:latin typeface="Arial" charset="0"/>
                <a:ea typeface="ＭＳ Ｐゴシック" charset="-128"/>
              </a:rPr>
              <a:pPr/>
              <a:t>36</a:t>
            </a:fld>
            <a:endParaRPr lang="en-US" smtClean="0">
              <a:latin typeface="Arial" charset="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7A46B1-482C-4990-A771-2B88E1305951}" type="slidenum">
              <a:rPr lang="en-US">
                <a:latin typeface="Arial" pitchFamily="34" charset="0"/>
              </a:rPr>
              <a:pPr/>
              <a:t>37</a:t>
            </a:fld>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1316" name="Slide Number Placeholder 3"/>
          <p:cNvSpPr>
            <a:spLocks noGrp="1"/>
          </p:cNvSpPr>
          <p:nvPr>
            <p:ph type="sldNum" sz="quarter" idx="5"/>
          </p:nvPr>
        </p:nvSpPr>
        <p:spPr bwMode="auto">
          <a:noFill/>
          <a:ln>
            <a:miter lim="800000"/>
            <a:headEnd/>
            <a:tailEnd/>
          </a:ln>
        </p:spPr>
        <p:txBody>
          <a:bodyPr/>
          <a:lstStyle/>
          <a:p>
            <a:fld id="{5BC73311-F092-482F-8EA8-7E6DF7BE0CD2}" type="slidenum">
              <a:rPr lang="en-US" smtClean="0">
                <a:latin typeface="Arial" charset="0"/>
                <a:ea typeface="ＭＳ Ｐゴシック" charset="-128"/>
              </a:rPr>
              <a:pPr/>
              <a:t>39</a:t>
            </a:fld>
            <a:endParaRPr lang="en-US" smtClean="0">
              <a:latin typeface="Arial"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2340" name="Slide Number Placeholder 3"/>
          <p:cNvSpPr>
            <a:spLocks noGrp="1"/>
          </p:cNvSpPr>
          <p:nvPr>
            <p:ph type="sldNum" sz="quarter" idx="5"/>
          </p:nvPr>
        </p:nvSpPr>
        <p:spPr bwMode="auto">
          <a:noFill/>
          <a:ln>
            <a:miter lim="800000"/>
            <a:headEnd/>
            <a:tailEnd/>
          </a:ln>
        </p:spPr>
        <p:txBody>
          <a:bodyPr/>
          <a:lstStyle/>
          <a:p>
            <a:fld id="{306DD84F-0102-4DBB-B132-F7345E3B394B}" type="slidenum">
              <a:rPr lang="en-US" smtClean="0">
                <a:latin typeface="Arial" charset="0"/>
                <a:ea typeface="ＭＳ Ｐゴシック" charset="-128"/>
              </a:rPr>
              <a:pPr/>
              <a:t>40</a:t>
            </a:fld>
            <a:endParaRPr lang="en-US" smtClean="0">
              <a:latin typeface="Arial"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3364" name="Slide Number Placeholder 3"/>
          <p:cNvSpPr>
            <a:spLocks noGrp="1"/>
          </p:cNvSpPr>
          <p:nvPr>
            <p:ph type="sldNum" sz="quarter" idx="5"/>
          </p:nvPr>
        </p:nvSpPr>
        <p:spPr bwMode="auto">
          <a:noFill/>
          <a:ln>
            <a:miter lim="800000"/>
            <a:headEnd/>
            <a:tailEnd/>
          </a:ln>
        </p:spPr>
        <p:txBody>
          <a:bodyPr/>
          <a:lstStyle/>
          <a:p>
            <a:fld id="{4D09551D-97EA-46CB-A8EA-99A9E63AB32C}" type="slidenum">
              <a:rPr lang="en-US" smtClean="0">
                <a:latin typeface="Arial" charset="0"/>
                <a:ea typeface="ＭＳ Ｐゴシック" charset="-128"/>
              </a:rPr>
              <a:pPr/>
              <a:t>41</a:t>
            </a:fld>
            <a:endParaRPr lang="en-US" smtClean="0">
              <a:latin typeface="Arial" charset="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3364" name="Slide Number Placeholder 3"/>
          <p:cNvSpPr>
            <a:spLocks noGrp="1"/>
          </p:cNvSpPr>
          <p:nvPr>
            <p:ph type="sldNum" sz="quarter" idx="5"/>
          </p:nvPr>
        </p:nvSpPr>
        <p:spPr bwMode="auto">
          <a:noFill/>
          <a:ln>
            <a:miter lim="800000"/>
            <a:headEnd/>
            <a:tailEnd/>
          </a:ln>
        </p:spPr>
        <p:txBody>
          <a:bodyPr/>
          <a:lstStyle/>
          <a:p>
            <a:fld id="{4D09551D-97EA-46CB-A8EA-99A9E63AB32C}" type="slidenum">
              <a:rPr lang="en-US" smtClean="0">
                <a:latin typeface="Arial" charset="0"/>
                <a:ea typeface="ＭＳ Ｐゴシック" charset="-128"/>
              </a:rPr>
              <a:pPr/>
              <a:t>42</a:t>
            </a:fld>
            <a:endParaRPr lang="en-US" smtClean="0">
              <a:latin typeface="Arial" charset="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3364" name="Slide Number Placeholder 3"/>
          <p:cNvSpPr>
            <a:spLocks noGrp="1"/>
          </p:cNvSpPr>
          <p:nvPr>
            <p:ph type="sldNum" sz="quarter" idx="5"/>
          </p:nvPr>
        </p:nvSpPr>
        <p:spPr bwMode="auto">
          <a:noFill/>
          <a:ln>
            <a:miter lim="800000"/>
            <a:headEnd/>
            <a:tailEnd/>
          </a:ln>
        </p:spPr>
        <p:txBody>
          <a:bodyPr/>
          <a:lstStyle/>
          <a:p>
            <a:fld id="{4D09551D-97EA-46CB-A8EA-99A9E63AB32C}" type="slidenum">
              <a:rPr lang="en-US" smtClean="0">
                <a:latin typeface="Arial" charset="0"/>
                <a:ea typeface="ＭＳ Ｐゴシック" charset="-128"/>
              </a:rPr>
              <a:pPr/>
              <a:t>43</a:t>
            </a:fld>
            <a:endParaRPr lang="en-US"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8D55272C-EA84-4107-981C-7AE6864B5461}" type="slidenum">
              <a:rPr lang="en-US" smtClean="0">
                <a:latin typeface="Arial" charset="0"/>
                <a:ea typeface="ＭＳ Ｐゴシック" charset="-128"/>
              </a:rPr>
              <a:pPr/>
              <a:t>6</a:t>
            </a:fld>
            <a:endParaRPr lang="en-US" smtClean="0">
              <a:latin typeface="Arial" charset="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F489F175-71E1-4F78-BFD0-DE447B3D2182}" type="slidenum">
              <a:rPr lang="en-US" smtClean="0">
                <a:latin typeface="Arial" charset="0"/>
                <a:ea typeface="ＭＳ Ｐゴシック" charset="-128"/>
              </a:rPr>
              <a:pPr/>
              <a:t>44</a:t>
            </a:fld>
            <a:endParaRPr lang="en-US" smtClean="0">
              <a:latin typeface="Arial" charset="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F489F175-71E1-4F78-BFD0-DE447B3D2182}" type="slidenum">
              <a:rPr lang="en-US" smtClean="0">
                <a:latin typeface="Arial" charset="0"/>
                <a:ea typeface="ＭＳ Ｐゴシック" charset="-128"/>
              </a:rPr>
              <a:pPr/>
              <a:t>45</a:t>
            </a:fld>
            <a:endParaRPr lang="en-US" smtClean="0">
              <a:latin typeface="Arial" charset="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F489F175-71E1-4F78-BFD0-DE447B3D2182}" type="slidenum">
              <a:rPr lang="en-US" smtClean="0">
                <a:latin typeface="Arial" charset="0"/>
                <a:ea typeface="ＭＳ Ｐゴシック" charset="-128"/>
              </a:rPr>
              <a:pPr/>
              <a:t>46</a:t>
            </a:fld>
            <a:endParaRPr lang="en-US" smtClean="0">
              <a:latin typeface="Arial" charset="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F489F175-71E1-4F78-BFD0-DE447B3D2182}" type="slidenum">
              <a:rPr lang="en-US" smtClean="0">
                <a:latin typeface="Arial" charset="0"/>
                <a:ea typeface="ＭＳ Ｐゴシック" charset="-128"/>
              </a:rPr>
              <a:pPr/>
              <a:t>47</a:t>
            </a:fld>
            <a:endParaRPr lang="en-US" smtClean="0">
              <a:latin typeface="Arial"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F489F175-71E1-4F78-BFD0-DE447B3D2182}" type="slidenum">
              <a:rPr lang="en-US" smtClean="0">
                <a:latin typeface="Arial" charset="0"/>
                <a:ea typeface="ＭＳ Ｐゴシック" charset="-128"/>
              </a:rPr>
              <a:pPr/>
              <a:t>48</a:t>
            </a:fld>
            <a:endParaRPr lang="en-US" smtClean="0">
              <a:latin typeface="Arial" charset="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5412" name="Slide Number Placeholder 3"/>
          <p:cNvSpPr>
            <a:spLocks noGrp="1"/>
          </p:cNvSpPr>
          <p:nvPr>
            <p:ph type="sldNum" sz="quarter" idx="5"/>
          </p:nvPr>
        </p:nvSpPr>
        <p:spPr bwMode="auto">
          <a:noFill/>
          <a:ln>
            <a:miter lim="800000"/>
            <a:headEnd/>
            <a:tailEnd/>
          </a:ln>
        </p:spPr>
        <p:txBody>
          <a:bodyPr/>
          <a:lstStyle/>
          <a:p>
            <a:fld id="{076F1448-5885-4763-B10F-56CDD36F4705}" type="slidenum">
              <a:rPr lang="en-US" smtClean="0">
                <a:latin typeface="Arial" charset="0"/>
                <a:ea typeface="ＭＳ Ｐゴシック" charset="-128"/>
              </a:rPr>
              <a:pPr/>
              <a:t>49</a:t>
            </a:fld>
            <a:endParaRPr lang="en-US" smtClean="0">
              <a:latin typeface="Arial" charset="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4643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4643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EBCD37CA-CC97-405D-8E30-F86F49D391AC}" type="slidenum">
              <a:rPr lang="en-US" sz="1200"/>
              <a:pPr algn="r"/>
              <a:t>50</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4745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4746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7113D914-5F89-4D9B-8AD4-54998A34FC1B}" type="slidenum">
              <a:rPr lang="en-US" sz="1200"/>
              <a:pPr algn="r"/>
              <a:t>51</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8484" name="Slide Number Placeholder 3"/>
          <p:cNvSpPr>
            <a:spLocks noGrp="1"/>
          </p:cNvSpPr>
          <p:nvPr>
            <p:ph type="sldNum" sz="quarter" idx="5"/>
          </p:nvPr>
        </p:nvSpPr>
        <p:spPr bwMode="auto">
          <a:noFill/>
          <a:ln>
            <a:miter lim="800000"/>
            <a:headEnd/>
            <a:tailEnd/>
          </a:ln>
        </p:spPr>
        <p:txBody>
          <a:bodyPr/>
          <a:lstStyle/>
          <a:p>
            <a:fld id="{01772424-DAFE-48EB-B86A-7813F5C89617}" type="slidenum">
              <a:rPr lang="en-US" smtClean="0">
                <a:latin typeface="Arial" charset="0"/>
                <a:ea typeface="ＭＳ Ｐゴシック" charset="-128"/>
              </a:rPr>
              <a:pPr/>
              <a:t>52</a:t>
            </a:fld>
            <a:endParaRPr lang="en-US" smtClean="0">
              <a:latin typeface="Arial" charset="0"/>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49508" name="Slide Number Placeholder 3"/>
          <p:cNvSpPr>
            <a:spLocks noGrp="1"/>
          </p:cNvSpPr>
          <p:nvPr>
            <p:ph type="sldNum" sz="quarter" idx="5"/>
          </p:nvPr>
        </p:nvSpPr>
        <p:spPr bwMode="auto">
          <a:noFill/>
          <a:ln>
            <a:miter lim="800000"/>
            <a:headEnd/>
            <a:tailEnd/>
          </a:ln>
        </p:spPr>
        <p:txBody>
          <a:bodyPr/>
          <a:lstStyle/>
          <a:p>
            <a:fld id="{593EC967-8D9C-402D-A4E1-A20A34B88245}" type="slidenum">
              <a:rPr lang="en-US" smtClean="0">
                <a:latin typeface="Arial" charset="0"/>
                <a:ea typeface="ＭＳ Ｐゴシック" charset="-128"/>
              </a:rPr>
              <a:pPr/>
              <a:t>55</a:t>
            </a:fld>
            <a:endParaRPr lang="en-US"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B389B49E-6BEA-454C-A4B6-AC8810F93B3F}" type="slidenum">
              <a:rPr lang="en-US" smtClean="0">
                <a:latin typeface="Arial" charset="0"/>
                <a:ea typeface="ＭＳ Ｐゴシック" charset="-128"/>
              </a:rPr>
              <a:pPr/>
              <a:t>7</a:t>
            </a:fld>
            <a:endParaRPr lang="en-US" smtClean="0">
              <a:latin typeface="Arial" charset="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50532" name="Slide Number Placeholder 3"/>
          <p:cNvSpPr>
            <a:spLocks noGrp="1"/>
          </p:cNvSpPr>
          <p:nvPr>
            <p:ph type="sldNum" sz="quarter" idx="5"/>
          </p:nvPr>
        </p:nvSpPr>
        <p:spPr bwMode="auto">
          <a:noFill/>
          <a:ln>
            <a:miter lim="800000"/>
            <a:headEnd/>
            <a:tailEnd/>
          </a:ln>
        </p:spPr>
        <p:txBody>
          <a:bodyPr/>
          <a:lstStyle/>
          <a:p>
            <a:fld id="{47DB32D8-1DCB-4A0D-BB0B-91FEF19889AF}" type="slidenum">
              <a:rPr lang="en-US" smtClean="0">
                <a:latin typeface="Arial" charset="0"/>
                <a:ea typeface="ＭＳ Ｐゴシック" charset="-128"/>
              </a:rPr>
              <a:pPr/>
              <a:t>56</a:t>
            </a:fld>
            <a:endParaRPr lang="en-US" smtClean="0">
              <a:latin typeface="Arial" charset="0"/>
              <a:ea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155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155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9840332F-7FB8-4042-A724-485CED50CAE4}" type="slidenum">
              <a:rPr lang="en-US" sz="1200"/>
              <a:pPr algn="r"/>
              <a:t>57</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257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258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2E3832F8-C3F3-45C9-9027-000EEAC13A19}" type="slidenum">
              <a:rPr lang="en-US" sz="1200"/>
              <a:pPr algn="r"/>
              <a:t>58</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360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360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15BF7034-13C6-44E2-B5A6-87EEDBC83A8E}" type="slidenum">
              <a:rPr lang="en-US" sz="1200"/>
              <a:pPr algn="r"/>
              <a:t>59</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4627"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4628"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F59B216E-F9A1-4EE0-A909-94694FE4931A}" type="slidenum">
              <a:rPr lang="en-US" sz="1200"/>
              <a:pPr algn="r"/>
              <a:t>60</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5651"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565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9A0AD6FB-D2E5-41D1-800D-71D6A5D928B2}" type="slidenum">
              <a:rPr lang="en-US" sz="1200"/>
              <a:pPr algn="r"/>
              <a:t>61</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667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667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9ED07995-4E40-4FDB-83B3-70B5798E0DA0}" type="slidenum">
              <a:rPr lang="en-US" sz="1200"/>
              <a:pPr algn="r"/>
              <a:t>62</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7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770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2F6CA5C5-38DA-4409-AE2A-184EFA30AFC3}" type="slidenum">
              <a:rPr lang="en-US" sz="1200"/>
              <a:pPr algn="r"/>
              <a:t>63</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872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5872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9DB13599-88D3-4E99-86F0-1F867DD0FEAA}" type="slidenum">
              <a:rPr lang="en-US" sz="1200"/>
              <a:pPr algn="r"/>
              <a:t>64</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txBox="1">
            <a:spLocks noGrp="1" noChangeArrowheads="1"/>
          </p:cNvSpPr>
          <p:nvPr/>
        </p:nvSpPr>
        <p:spPr bwMode="auto">
          <a:xfrm>
            <a:off x="0" y="0"/>
            <a:ext cx="2971800" cy="465138"/>
          </a:xfrm>
          <a:prstGeom prst="rect">
            <a:avLst/>
          </a:prstGeom>
          <a:noFill/>
          <a:ln w="9525">
            <a:noFill/>
            <a:miter lim="800000"/>
            <a:headEnd/>
            <a:tailEnd/>
          </a:ln>
        </p:spPr>
        <p:txBody>
          <a:bodyPr lIns="92976" tIns="46488" rIns="92976" bIns="46488"/>
          <a:lstStyle/>
          <a:p>
            <a:r>
              <a:rPr lang="en-US" sz="1200"/>
              <a:t>Evaluation from a Self-organizing Versus Predictive Systems Perspective: Examples from the Field </a:t>
            </a:r>
          </a:p>
        </p:txBody>
      </p:sp>
      <p:sp>
        <p:nvSpPr>
          <p:cNvPr id="159747" name="Rectangle 3"/>
          <p:cNvSpPr txBox="1">
            <a:spLocks noGrp="1" noChangeArrowheads="1"/>
          </p:cNvSpPr>
          <p:nvPr/>
        </p:nvSpPr>
        <p:spPr bwMode="auto">
          <a:xfrm>
            <a:off x="3884613" y="0"/>
            <a:ext cx="2971800" cy="465138"/>
          </a:xfrm>
          <a:prstGeom prst="rect">
            <a:avLst/>
          </a:prstGeom>
          <a:noFill/>
          <a:ln w="9525">
            <a:noFill/>
            <a:miter lim="800000"/>
            <a:headEnd/>
            <a:tailEnd/>
          </a:ln>
        </p:spPr>
        <p:txBody>
          <a:bodyPr lIns="92976" tIns="46488" rIns="92976" bIns="46488"/>
          <a:lstStyle/>
          <a:p>
            <a:pPr algn="r"/>
            <a:fld id="{4276E7DA-EE49-4B38-BF79-256E476660CD}" type="datetime1">
              <a:rPr lang="en-US" sz="1200"/>
              <a:pPr algn="r"/>
              <a:t>11/8/2010</a:t>
            </a:fld>
            <a:endParaRPr lang="en-US" sz="1200"/>
          </a:p>
        </p:txBody>
      </p:sp>
      <p:sp>
        <p:nvSpPr>
          <p:cNvPr id="159748" name="Rectangle 6"/>
          <p:cNvSpPr txBox="1">
            <a:spLocks noGrp="1" noChangeArrowheads="1"/>
          </p:cNvSpPr>
          <p:nvPr/>
        </p:nvSpPr>
        <p:spPr bwMode="auto">
          <a:xfrm>
            <a:off x="0" y="8847138"/>
            <a:ext cx="2971800" cy="465137"/>
          </a:xfrm>
          <a:prstGeom prst="rect">
            <a:avLst/>
          </a:prstGeom>
          <a:noFill/>
          <a:ln w="9525">
            <a:noFill/>
            <a:miter lim="800000"/>
            <a:headEnd/>
            <a:tailEnd/>
          </a:ln>
        </p:spPr>
        <p:txBody>
          <a:bodyPr lIns="92976" tIns="46488" rIns="92976" bIns="46488" anchor="b"/>
          <a:lstStyle/>
          <a:p>
            <a:r>
              <a:rPr lang="en-US" sz="1200"/>
              <a:t>AE.07.SOvsPSPrsntn.10-24.ppt</a:t>
            </a:r>
          </a:p>
        </p:txBody>
      </p:sp>
      <p:sp>
        <p:nvSpPr>
          <p:cNvPr id="159749" name="Rectangle 7"/>
          <p:cNvSpPr txBox="1">
            <a:spLocks noGrp="1" noChangeArrowheads="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A62D4454-F085-42BD-92F0-0149BCC9BF41}" type="slidenum">
              <a:rPr lang="en-US" sz="1200"/>
              <a:pPr algn="r"/>
              <a:t>65</a:t>
            </a:fld>
            <a:endParaRPr lang="en-US" sz="1200"/>
          </a:p>
        </p:txBody>
      </p:sp>
      <p:sp>
        <p:nvSpPr>
          <p:cNvPr id="1597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975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59752" name="Footer Placeholder 7"/>
          <p:cNvSpPr>
            <a:spLocks noGrp="1"/>
          </p:cNvSpPr>
          <p:nvPr>
            <p:ph type="ftr" sz="quarter" idx="4"/>
          </p:nvPr>
        </p:nvSpPr>
        <p:spPr bwMode="auto">
          <a:noFill/>
          <a:ln>
            <a:miter lim="800000"/>
            <a:headEnd/>
            <a:tailEnd/>
          </a:ln>
        </p:spPr>
        <p:txBody>
          <a:bodyPr/>
          <a:lstStyle/>
          <a:p>
            <a:r>
              <a:rPr lang="en-US" smtClean="0">
                <a:latin typeface="Arial" charset="0"/>
                <a:ea typeface="ＭＳ Ｐゴシック" charset="-128"/>
              </a:rPr>
              <a:t>B. Parsons, InSites (www.insites.org) 4/16/10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1264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1264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1359B5AF-5FE3-4483-B4B3-AE68C96A7A7D}" type="slidenum">
              <a:rPr lang="en-US" sz="1200"/>
              <a:pPr algn="r"/>
              <a:t>8</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60772" name="Slide Number Placeholder 3"/>
          <p:cNvSpPr>
            <a:spLocks noGrp="1"/>
          </p:cNvSpPr>
          <p:nvPr>
            <p:ph type="sldNum" sz="quarter" idx="5"/>
          </p:nvPr>
        </p:nvSpPr>
        <p:spPr bwMode="auto">
          <a:noFill/>
          <a:ln>
            <a:miter lim="800000"/>
            <a:headEnd/>
            <a:tailEnd/>
          </a:ln>
        </p:spPr>
        <p:txBody>
          <a:bodyPr/>
          <a:lstStyle/>
          <a:p>
            <a:fld id="{4E25C64B-2DBC-484F-B232-EFF0D4CC2495}" type="slidenum">
              <a:rPr lang="en-US" smtClean="0">
                <a:latin typeface="Arial" charset="0"/>
                <a:ea typeface="ＭＳ Ｐゴシック" charset="-128"/>
              </a:rPr>
              <a:pPr/>
              <a:t>66</a:t>
            </a:fld>
            <a:endParaRPr lang="en-US" smtClean="0">
              <a:latin typeface="Arial" charset="0"/>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1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179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208E9FFD-88FB-48DB-B724-110980BA9C50}" type="slidenum">
              <a:rPr lang="en-US" sz="1200"/>
              <a:pPr algn="r"/>
              <a:t>67</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endParaRPr lang="en-US" sz="2400" smtClean="0">
              <a:latin typeface="Arial" charset="0"/>
              <a:ea typeface="ＭＳ Ｐゴシック" charset="-128"/>
            </a:endParaRPr>
          </a:p>
        </p:txBody>
      </p:sp>
      <p:sp>
        <p:nvSpPr>
          <p:cNvPr id="162820" name="Slide Number Placeholder 3"/>
          <p:cNvSpPr>
            <a:spLocks noGrp="1"/>
          </p:cNvSpPr>
          <p:nvPr>
            <p:ph type="sldNum" sz="quarter" idx="5"/>
          </p:nvPr>
        </p:nvSpPr>
        <p:spPr bwMode="auto">
          <a:noFill/>
          <a:ln>
            <a:miter lim="800000"/>
            <a:headEnd/>
            <a:tailEnd/>
          </a:ln>
        </p:spPr>
        <p:txBody>
          <a:bodyPr/>
          <a:lstStyle/>
          <a:p>
            <a:fld id="{8F2C44FE-DB57-4EE5-A5DC-A4EDD23D28EA}" type="slidenum">
              <a:rPr lang="en-US" smtClean="0">
                <a:latin typeface="Arial" charset="0"/>
                <a:ea typeface="ＭＳ Ｐゴシック" charset="-128"/>
              </a:rPr>
              <a:pPr/>
              <a:t>68</a:t>
            </a:fld>
            <a:endParaRPr lang="en-US" smtClean="0">
              <a:latin typeface="Arial" charset="0"/>
              <a:ea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384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384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0FFF50BA-2101-4863-9E2E-EE2058A438BD}" type="slidenum">
              <a:rPr lang="en-US" sz="1200"/>
              <a:pPr algn="r"/>
              <a:t>69</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64868" name="Slide Number Placeholder 3"/>
          <p:cNvSpPr>
            <a:spLocks noGrp="1"/>
          </p:cNvSpPr>
          <p:nvPr>
            <p:ph type="sldNum" sz="quarter" idx="5"/>
          </p:nvPr>
        </p:nvSpPr>
        <p:spPr bwMode="auto">
          <a:noFill/>
          <a:ln>
            <a:miter lim="800000"/>
            <a:headEnd/>
            <a:tailEnd/>
          </a:ln>
        </p:spPr>
        <p:txBody>
          <a:bodyPr/>
          <a:lstStyle/>
          <a:p>
            <a:fld id="{F87B553F-9D3F-459E-BE4D-B43F4736ED8C}" type="slidenum">
              <a:rPr lang="en-US" smtClean="0">
                <a:latin typeface="Arial" charset="0"/>
                <a:ea typeface="ＭＳ Ｐゴシック" charset="-128"/>
              </a:rPr>
              <a:pPr/>
              <a:t>70</a:t>
            </a:fld>
            <a:endParaRPr lang="en-US" smtClean="0">
              <a:latin typeface="Arial" charset="0"/>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5891"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589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309393DC-839E-4C3A-AC45-BF8684ED1918}" type="slidenum">
              <a:rPr lang="en-US" sz="1200"/>
              <a:pPr algn="r"/>
              <a:t>71</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691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691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F923A563-1C50-4C64-9068-E30AFB63D49D}" type="slidenum">
              <a:rPr lang="en-US" sz="1200"/>
              <a:pPr algn="r"/>
              <a:t>72</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793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7940"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4E8D0EF9-5C12-413D-9C06-60051BBFDBDF}" type="slidenum">
              <a:rPr lang="en-US" sz="1200"/>
              <a:pPr algn="r"/>
              <a:t>73</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896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896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14B725EE-3546-4E69-A2A6-F3557F79269B}" type="slidenum">
              <a:rPr lang="en-US" sz="1200"/>
              <a:pPr algn="r"/>
              <a:t>74</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69987"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69988"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98DB33C0-C864-40BB-B8BB-53B198F84B3F}" type="slidenum">
              <a:rPr lang="en-US" sz="1200"/>
              <a:pPr algn="r"/>
              <a:t>75</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13668"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5F66E2BF-8A03-4164-98B5-68243EE7487C}" type="slidenum">
              <a:rPr lang="en-US" sz="1200"/>
              <a:pPr algn="r"/>
              <a:t>9</a:t>
            </a:fld>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71011"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7101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1D533020-5FCE-4386-8AFA-F173DD9BC0BB}" type="slidenum">
              <a:rPr lang="en-US" sz="1200"/>
              <a:pPr algn="r"/>
              <a:t>76</a:t>
            </a:fld>
            <a:endParaRPr 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txBox="1">
            <a:spLocks noGrp="1" noChangeArrowheads="1"/>
          </p:cNvSpPr>
          <p:nvPr/>
        </p:nvSpPr>
        <p:spPr bwMode="auto">
          <a:xfrm>
            <a:off x="0" y="0"/>
            <a:ext cx="2971800" cy="465138"/>
          </a:xfrm>
          <a:prstGeom prst="rect">
            <a:avLst/>
          </a:prstGeom>
          <a:noFill/>
          <a:ln w="9525">
            <a:noFill/>
            <a:miter lim="800000"/>
            <a:headEnd/>
            <a:tailEnd/>
          </a:ln>
        </p:spPr>
        <p:txBody>
          <a:bodyPr lIns="92976" tIns="46488" rIns="92976" bIns="46488"/>
          <a:lstStyle/>
          <a:p>
            <a:r>
              <a:rPr lang="en-US" sz="1200"/>
              <a:t>Evaluation from a Self-organizing Versus Predictive Systems Perspective: Examples from the Field </a:t>
            </a:r>
          </a:p>
        </p:txBody>
      </p:sp>
      <p:sp>
        <p:nvSpPr>
          <p:cNvPr id="159747" name="Rectangle 3"/>
          <p:cNvSpPr txBox="1">
            <a:spLocks noGrp="1" noChangeArrowheads="1"/>
          </p:cNvSpPr>
          <p:nvPr/>
        </p:nvSpPr>
        <p:spPr bwMode="auto">
          <a:xfrm>
            <a:off x="3884613" y="0"/>
            <a:ext cx="2971800" cy="465138"/>
          </a:xfrm>
          <a:prstGeom prst="rect">
            <a:avLst/>
          </a:prstGeom>
          <a:noFill/>
          <a:ln w="9525">
            <a:noFill/>
            <a:miter lim="800000"/>
            <a:headEnd/>
            <a:tailEnd/>
          </a:ln>
        </p:spPr>
        <p:txBody>
          <a:bodyPr lIns="92976" tIns="46488" rIns="92976" bIns="46488"/>
          <a:lstStyle/>
          <a:p>
            <a:pPr algn="r"/>
            <a:fld id="{4276E7DA-EE49-4B38-BF79-256E476660CD}" type="datetime1">
              <a:rPr lang="en-US" sz="1200"/>
              <a:pPr algn="r"/>
              <a:t>11/8/2010</a:t>
            </a:fld>
            <a:endParaRPr lang="en-US" sz="1200"/>
          </a:p>
        </p:txBody>
      </p:sp>
      <p:sp>
        <p:nvSpPr>
          <p:cNvPr id="159748" name="Rectangle 6"/>
          <p:cNvSpPr txBox="1">
            <a:spLocks noGrp="1" noChangeArrowheads="1"/>
          </p:cNvSpPr>
          <p:nvPr/>
        </p:nvSpPr>
        <p:spPr bwMode="auto">
          <a:xfrm>
            <a:off x="0" y="8847138"/>
            <a:ext cx="2971800" cy="465137"/>
          </a:xfrm>
          <a:prstGeom prst="rect">
            <a:avLst/>
          </a:prstGeom>
          <a:noFill/>
          <a:ln w="9525">
            <a:noFill/>
            <a:miter lim="800000"/>
            <a:headEnd/>
            <a:tailEnd/>
          </a:ln>
        </p:spPr>
        <p:txBody>
          <a:bodyPr lIns="92976" tIns="46488" rIns="92976" bIns="46488" anchor="b"/>
          <a:lstStyle/>
          <a:p>
            <a:r>
              <a:rPr lang="en-US" sz="1200"/>
              <a:t>AE.07.SOvsPSPrsntn.10-24.ppt</a:t>
            </a:r>
          </a:p>
        </p:txBody>
      </p:sp>
      <p:sp>
        <p:nvSpPr>
          <p:cNvPr id="159749" name="Rectangle 7"/>
          <p:cNvSpPr txBox="1">
            <a:spLocks noGrp="1" noChangeArrowheads="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A62D4454-F085-42BD-92F0-0149BCC9BF41}" type="slidenum">
              <a:rPr lang="en-US" sz="1200"/>
              <a:pPr algn="r"/>
              <a:t>77</a:t>
            </a:fld>
            <a:endParaRPr lang="en-US" sz="1200"/>
          </a:p>
        </p:txBody>
      </p:sp>
      <p:sp>
        <p:nvSpPr>
          <p:cNvPr id="1597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975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59752" name="Footer Placeholder 7"/>
          <p:cNvSpPr>
            <a:spLocks noGrp="1"/>
          </p:cNvSpPr>
          <p:nvPr>
            <p:ph type="ftr" sz="quarter" idx="4"/>
          </p:nvPr>
        </p:nvSpPr>
        <p:spPr bwMode="auto">
          <a:noFill/>
          <a:ln>
            <a:miter lim="800000"/>
            <a:headEnd/>
            <a:tailEnd/>
          </a:ln>
        </p:spPr>
        <p:txBody>
          <a:bodyPr/>
          <a:lstStyle/>
          <a:p>
            <a:r>
              <a:rPr lang="en-US" smtClean="0">
                <a:latin typeface="Arial" charset="0"/>
                <a:ea typeface="ＭＳ Ｐゴシック" charset="-128"/>
              </a:rPr>
              <a:t>B. Parsons, InSites (www.insites.org) 4/16/10</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73060" name="Slide Number Placeholder 3"/>
          <p:cNvSpPr>
            <a:spLocks noGrp="1"/>
          </p:cNvSpPr>
          <p:nvPr>
            <p:ph type="sldNum" sz="quarter" idx="5"/>
          </p:nvPr>
        </p:nvSpPr>
        <p:spPr bwMode="auto">
          <a:noFill/>
          <a:ln>
            <a:miter lim="800000"/>
            <a:headEnd/>
            <a:tailEnd/>
          </a:ln>
        </p:spPr>
        <p:txBody>
          <a:bodyPr/>
          <a:lstStyle/>
          <a:p>
            <a:fld id="{9110A7CA-9A33-45C5-BD5C-E8D7CBDDE057}" type="slidenum">
              <a:rPr lang="en-US" smtClean="0">
                <a:latin typeface="Arial" charset="0"/>
                <a:ea typeface="ＭＳ Ｐゴシック" charset="-128"/>
              </a:rPr>
              <a:pPr/>
              <a:t>79</a:t>
            </a:fld>
            <a:endParaRPr lang="en-US" smtClean="0">
              <a:latin typeface="Arial" charset="0"/>
              <a:ea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74083"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74084"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EE949E9B-61F0-41FF-8E10-5DB99FD0F9A8}" type="slidenum">
              <a:rPr lang="en-US" sz="1200"/>
              <a:pPr algn="r"/>
              <a:t>80</a:t>
            </a:fld>
            <a:endParaRPr 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75108" name="Slide Number Placeholder 3"/>
          <p:cNvSpPr>
            <a:spLocks noGrp="1"/>
          </p:cNvSpPr>
          <p:nvPr>
            <p:ph type="sldNum" sz="quarter" idx="5"/>
          </p:nvPr>
        </p:nvSpPr>
        <p:spPr bwMode="auto">
          <a:noFill/>
          <a:ln>
            <a:miter lim="800000"/>
            <a:headEnd/>
            <a:tailEnd/>
          </a:ln>
        </p:spPr>
        <p:txBody>
          <a:bodyPr/>
          <a:lstStyle/>
          <a:p>
            <a:fld id="{A11653B4-02A4-4485-B8DA-1B62DC120077}" type="slidenum">
              <a:rPr lang="en-US" smtClean="0">
                <a:latin typeface="Arial" charset="0"/>
                <a:ea typeface="ＭＳ Ｐゴシック" charset="-128"/>
              </a:rPr>
              <a:pPr/>
              <a:t>81</a:t>
            </a:fld>
            <a:endParaRPr lang="en-US" smtClean="0">
              <a:latin typeface="Arial" charset="0"/>
              <a:ea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76131" name="Notes Placeholder 2"/>
          <p:cNvSpPr>
            <a:spLocks noGrp="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z="2400" smtClean="0">
              <a:latin typeface="Arial" charset="0"/>
              <a:ea typeface="ＭＳ Ｐゴシック" charset="-128"/>
            </a:endParaRPr>
          </a:p>
        </p:txBody>
      </p:sp>
      <p:sp>
        <p:nvSpPr>
          <p:cNvPr id="17613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4A4D8181-9BF8-4319-B01E-6771B0779EA5}" type="slidenum">
              <a:rPr lang="en-US" sz="1200"/>
              <a:pPr algn="r"/>
              <a:t>82</a:t>
            </a:fld>
            <a:endParaRPr 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77156" name="Slide Number Placeholder 3"/>
          <p:cNvSpPr>
            <a:spLocks noGrp="1"/>
          </p:cNvSpPr>
          <p:nvPr>
            <p:ph type="sldNum" sz="quarter" idx="5"/>
          </p:nvPr>
        </p:nvSpPr>
        <p:spPr bwMode="auto">
          <a:noFill/>
          <a:ln>
            <a:miter lim="800000"/>
            <a:headEnd/>
            <a:tailEnd/>
          </a:ln>
        </p:spPr>
        <p:txBody>
          <a:bodyPr/>
          <a:lstStyle/>
          <a:p>
            <a:fld id="{8AFDBBAC-D430-4492-A470-2BFB7B2856A1}" type="slidenum">
              <a:rPr lang="en-US" smtClean="0">
                <a:latin typeface="Arial" charset="0"/>
                <a:ea typeface="ＭＳ Ｐゴシック" charset="-128"/>
              </a:rPr>
              <a:pPr/>
              <a:t>83</a:t>
            </a:fld>
            <a:endParaRPr lang="en-US" smtClean="0">
              <a:latin typeface="Arial" charset="0"/>
              <a:ea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78180" name="Slide Number Placeholder 3"/>
          <p:cNvSpPr>
            <a:spLocks noGrp="1"/>
          </p:cNvSpPr>
          <p:nvPr>
            <p:ph type="sldNum" sz="quarter" idx="5"/>
          </p:nvPr>
        </p:nvSpPr>
        <p:spPr bwMode="auto">
          <a:noFill/>
          <a:ln>
            <a:miter lim="800000"/>
            <a:headEnd/>
            <a:tailEnd/>
          </a:ln>
        </p:spPr>
        <p:txBody>
          <a:bodyPr/>
          <a:lstStyle/>
          <a:p>
            <a:fld id="{69CD119A-E0F7-422E-A6C3-63F55CCE28F3}" type="slidenum">
              <a:rPr lang="en-US" smtClean="0">
                <a:latin typeface="Arial" charset="0"/>
                <a:ea typeface="ＭＳ Ｐゴシック" charset="-128"/>
              </a:rPr>
              <a:pPr/>
              <a:t>84</a:t>
            </a:fld>
            <a:endParaRPr lang="en-US" smtClean="0">
              <a:latin typeface="Arial" charset="0"/>
              <a:ea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79204" name="Slide Number Placeholder 3"/>
          <p:cNvSpPr>
            <a:spLocks noGrp="1"/>
          </p:cNvSpPr>
          <p:nvPr>
            <p:ph type="sldNum" sz="quarter" idx="5"/>
          </p:nvPr>
        </p:nvSpPr>
        <p:spPr bwMode="auto">
          <a:noFill/>
          <a:ln>
            <a:miter lim="800000"/>
            <a:headEnd/>
            <a:tailEnd/>
          </a:ln>
        </p:spPr>
        <p:txBody>
          <a:bodyPr/>
          <a:lstStyle/>
          <a:p>
            <a:fld id="{A54945BA-9C1E-4F5F-955A-016E492537B5}" type="slidenum">
              <a:rPr lang="en-US" smtClean="0">
                <a:latin typeface="Arial" charset="0"/>
                <a:ea typeface="ＭＳ Ｐゴシック" charset="-128"/>
              </a:rPr>
              <a:pPr/>
              <a:t>85</a:t>
            </a:fld>
            <a:endParaRPr lang="en-US" smtClean="0">
              <a:latin typeface="Arial" charset="0"/>
              <a:ea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80228" name="Slide Number Placeholder 3"/>
          <p:cNvSpPr>
            <a:spLocks noGrp="1"/>
          </p:cNvSpPr>
          <p:nvPr>
            <p:ph type="sldNum" sz="quarter" idx="5"/>
          </p:nvPr>
        </p:nvSpPr>
        <p:spPr bwMode="auto">
          <a:noFill/>
          <a:ln>
            <a:miter lim="800000"/>
            <a:headEnd/>
            <a:tailEnd/>
          </a:ln>
        </p:spPr>
        <p:txBody>
          <a:bodyPr/>
          <a:lstStyle/>
          <a:p>
            <a:fld id="{011A4244-F4B4-44C3-B17B-556B158CA52F}" type="slidenum">
              <a:rPr lang="en-US" smtClean="0">
                <a:latin typeface="Arial" charset="0"/>
                <a:ea typeface="ＭＳ Ｐゴシック" charset="-128"/>
              </a:rPr>
              <a:pPr/>
              <a:t>87</a:t>
            </a:fld>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14692"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F7375A4C-4C27-4F65-B9E9-2582D4AEE6D0}" type="slidenum">
              <a:rPr lang="en-US" sz="1200"/>
              <a:pPr algn="r"/>
              <a:t>10</a:t>
            </a:fld>
            <a:endParaRPr 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81252" name="Slide Number Placeholder 3"/>
          <p:cNvSpPr>
            <a:spLocks noGrp="1"/>
          </p:cNvSpPr>
          <p:nvPr>
            <p:ph type="sldNum" sz="quarter" idx="5"/>
          </p:nvPr>
        </p:nvSpPr>
        <p:spPr bwMode="auto">
          <a:noFill/>
          <a:ln>
            <a:miter lim="800000"/>
            <a:headEnd/>
            <a:tailEnd/>
          </a:ln>
        </p:spPr>
        <p:txBody>
          <a:bodyPr/>
          <a:lstStyle/>
          <a:p>
            <a:fld id="{0D20EFCC-8A54-4377-8A77-0968906580C1}" type="slidenum">
              <a:rPr lang="en-US" smtClean="0">
                <a:latin typeface="Arial" charset="0"/>
                <a:ea typeface="ＭＳ Ｐゴシック" charset="-128"/>
              </a:rPr>
              <a:pPr/>
              <a:t>88</a:t>
            </a:fld>
            <a:endParaRPr lang="en-US" smtClean="0">
              <a:latin typeface="Arial" charset="0"/>
              <a:ea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83300" name="Slide Number Placeholder 3"/>
          <p:cNvSpPr>
            <a:spLocks noGrp="1"/>
          </p:cNvSpPr>
          <p:nvPr>
            <p:ph type="sldNum" sz="quarter" idx="5"/>
          </p:nvPr>
        </p:nvSpPr>
        <p:spPr bwMode="auto">
          <a:noFill/>
          <a:ln>
            <a:miter lim="800000"/>
            <a:headEnd/>
            <a:tailEnd/>
          </a:ln>
        </p:spPr>
        <p:txBody>
          <a:bodyPr/>
          <a:lstStyle/>
          <a:p>
            <a:fld id="{25335D83-3847-4B1D-B9C3-8C39381E3DCD}" type="slidenum">
              <a:rPr lang="en-US" smtClean="0">
                <a:latin typeface="Arial" charset="0"/>
                <a:ea typeface="ＭＳ Ｐゴシック" charset="-128"/>
              </a:rPr>
              <a:pPr/>
              <a:t>91</a:t>
            </a:fld>
            <a:endParaRPr lang="en-US" smtClean="0">
              <a:latin typeface="Arial" charset="0"/>
              <a:ea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84324" name="Slide Number Placeholder 3"/>
          <p:cNvSpPr>
            <a:spLocks noGrp="1"/>
          </p:cNvSpPr>
          <p:nvPr>
            <p:ph type="sldNum" sz="quarter" idx="5"/>
          </p:nvPr>
        </p:nvSpPr>
        <p:spPr bwMode="auto">
          <a:noFill/>
          <a:ln>
            <a:miter lim="800000"/>
            <a:headEnd/>
            <a:tailEnd/>
          </a:ln>
        </p:spPr>
        <p:txBody>
          <a:bodyPr/>
          <a:lstStyle/>
          <a:p>
            <a:fld id="{1C302830-D971-42E5-AF0C-A650497229F9}" type="slidenum">
              <a:rPr lang="en-US" smtClean="0">
                <a:latin typeface="Arial" charset="0"/>
                <a:ea typeface="ＭＳ Ｐゴシック" charset="-128"/>
              </a:rPr>
              <a:pPr/>
              <a:t>92</a:t>
            </a:fld>
            <a:endParaRPr lang="en-US" smtClean="0">
              <a:latin typeface="Arial" charset="0"/>
              <a:ea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185348" name="Slide Number Placeholder 3"/>
          <p:cNvSpPr>
            <a:spLocks noGrp="1"/>
          </p:cNvSpPr>
          <p:nvPr>
            <p:ph type="sldNum" sz="quarter" idx="5"/>
          </p:nvPr>
        </p:nvSpPr>
        <p:spPr bwMode="auto">
          <a:noFill/>
          <a:ln>
            <a:miter lim="800000"/>
            <a:headEnd/>
            <a:tailEnd/>
          </a:ln>
        </p:spPr>
        <p:txBody>
          <a:bodyPr/>
          <a:lstStyle/>
          <a:p>
            <a:fld id="{6CA8EE4B-32D2-451A-BD16-9D18DB09005C}" type="slidenum">
              <a:rPr lang="en-US" smtClean="0">
                <a:latin typeface="Arial" charset="0"/>
                <a:ea typeface="ＭＳ Ｐゴシック" charset="-128"/>
              </a:rPr>
              <a:pPr/>
              <a:t>93</a:t>
            </a:fld>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pPr>
            <a:endParaRPr lang="en-US" sz="2400" smtClean="0">
              <a:latin typeface="Arial" charset="0"/>
              <a:ea typeface="ＭＳ Ｐゴシック" charset="-128"/>
            </a:endParaRPr>
          </a:p>
        </p:txBody>
      </p:sp>
      <p:sp>
        <p:nvSpPr>
          <p:cNvPr id="115716" name="Slide Number Placeholder 3"/>
          <p:cNvSpPr txBox="1">
            <a:spLocks noGrp="1"/>
          </p:cNvSpPr>
          <p:nvPr/>
        </p:nvSpPr>
        <p:spPr bwMode="auto">
          <a:xfrm>
            <a:off x="3884613" y="8847138"/>
            <a:ext cx="2971800" cy="465137"/>
          </a:xfrm>
          <a:prstGeom prst="rect">
            <a:avLst/>
          </a:prstGeom>
          <a:noFill/>
          <a:ln w="9525">
            <a:noFill/>
            <a:miter lim="800000"/>
            <a:headEnd/>
            <a:tailEnd/>
          </a:ln>
        </p:spPr>
        <p:txBody>
          <a:bodyPr lIns="92976" tIns="46488" rIns="92976" bIns="46488" anchor="b"/>
          <a:lstStyle/>
          <a:p>
            <a:pPr algn="r"/>
            <a:fld id="{D45DD98B-C037-422B-BF33-037D2191A342}" type="slidenum">
              <a:rPr lang="en-US" sz="1200"/>
              <a:pPr algn="r"/>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extLst/>
          </a:lstStyle>
          <a:p>
            <a:pPr>
              <a:defRPr/>
            </a:pPr>
            <a:r>
              <a:rPr lang="en-US"/>
              <a:t>10/30/2010</a:t>
            </a:r>
            <a:endParaRPr lang="en-US" sz="1600" dirty="0"/>
          </a:p>
        </p:txBody>
      </p:sp>
      <p:sp>
        <p:nvSpPr>
          <p:cNvPr id="7" name="Footer Placeholder 19"/>
          <p:cNvSpPr>
            <a:spLocks noGrp="1"/>
          </p:cNvSpPr>
          <p:nvPr>
            <p:ph type="ftr" sz="quarter" idx="11"/>
          </p:nvPr>
        </p:nvSpPr>
        <p:spPr/>
        <p:txBody>
          <a:bodyPr/>
          <a:lstStyle>
            <a:lvl1pPr>
              <a:defRPr dirty="0"/>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55DF1BF-9701-49F7-9136-CB4D5D0BF3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lstStyle>
          <a:p>
            <a:pPr>
              <a:defRPr/>
            </a:pPr>
            <a:r>
              <a:rPr lang="en-US"/>
              <a:t>10/30/2010</a:t>
            </a:r>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A0465B1-1D56-45DC-AAA9-8FD3682CDC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lstStyle>
          <a:p>
            <a:pPr>
              <a:defRPr/>
            </a:pPr>
            <a:r>
              <a:rPr lang="en-US"/>
              <a:t>10/30/2010</a:t>
            </a:r>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5770DFE-0BAC-4E8A-ACC8-4E2E9EF46D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344" name="Rectangle 152"/>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 name="Rectangle 145"/>
          <p:cNvSpPr>
            <a:spLocks noGrp="1" noChangeArrowheads="1"/>
          </p:cNvSpPr>
          <p:nvPr>
            <p:ph type="dt" sz="half" idx="10"/>
          </p:nvPr>
        </p:nvSpPr>
        <p:spPr>
          <a:xfrm>
            <a:off x="1152525" y="6281738"/>
            <a:ext cx="1905000" cy="457200"/>
          </a:xfrm>
          <a:prstGeom prst="rect">
            <a:avLst/>
          </a:prstGeom>
        </p:spPr>
        <p:txBody>
          <a:bodyPr vert="horz" wrap="square" lIns="91440" tIns="45720" rIns="91440" bIns="45720" numCol="1" anchor="t" anchorCtr="0" compatLnSpc="1">
            <a:prstTxWarp prst="textNoShape">
              <a:avLst/>
            </a:prstTxWarp>
          </a:bodyPr>
          <a:lstStyle>
            <a:lvl1pPr>
              <a:defRPr sz="1800">
                <a:latin typeface="+mj-lt"/>
              </a:defRPr>
            </a:lvl1pPr>
          </a:lstStyle>
          <a:p>
            <a:pPr>
              <a:defRPr/>
            </a:pPr>
            <a:r>
              <a:rPr lang="en-US"/>
              <a:t>10/30/2010</a:t>
            </a:r>
          </a:p>
        </p:txBody>
      </p:sp>
      <p:sp>
        <p:nvSpPr>
          <p:cNvPr id="4" name="Rectangle 146"/>
          <p:cNvSpPr>
            <a:spLocks noGrp="1" noChangeArrowheads="1"/>
          </p:cNvSpPr>
          <p:nvPr>
            <p:ph type="ftr" sz="quarter" idx="11"/>
          </p:nvPr>
        </p:nvSpPr>
        <p:spPr>
          <a:xfrm>
            <a:off x="3305175" y="6300788"/>
            <a:ext cx="2895600" cy="457200"/>
          </a:xfrm>
        </p:spPr>
        <p:txBody>
          <a:bodyPr vert="horz" wrap="square" lIns="91440" tIns="45720" rIns="91440" bIns="45720" numCol="1" anchor="t" anchorCtr="0" compatLnSpc="1">
            <a:prstTxWarp prst="textNoShape">
              <a:avLst/>
            </a:prstTxWarp>
          </a:bodyPr>
          <a:lstStyle>
            <a:lvl1pPr>
              <a:defRPr sz="1800">
                <a:latin typeface="+mj-lt"/>
              </a:defRPr>
            </a:lvl1pPr>
          </a:lstStyle>
          <a:p>
            <a:pPr>
              <a:defRPr/>
            </a:pPr>
            <a:endParaRPr lang="en-US"/>
          </a:p>
        </p:txBody>
      </p:sp>
      <p:sp>
        <p:nvSpPr>
          <p:cNvPr id="5" name="Rectangle 147"/>
          <p:cNvSpPr>
            <a:spLocks noGrp="1" noChangeArrowheads="1"/>
          </p:cNvSpPr>
          <p:nvPr>
            <p:ph type="sldNum" sz="quarter" idx="12"/>
          </p:nvPr>
        </p:nvSpPr>
        <p:spPr>
          <a:xfrm>
            <a:off x="2941638" y="6415088"/>
            <a:ext cx="1905000" cy="457200"/>
          </a:xfrm>
        </p:spPr>
        <p:txBody>
          <a:bodyPr/>
          <a:lstStyle>
            <a:lvl1pPr>
              <a:defRPr b="0">
                <a:solidFill>
                  <a:schemeClr val="bg1"/>
                </a:solidFill>
              </a:defRPr>
            </a:lvl1pPr>
          </a:lstStyle>
          <a:p>
            <a:pPr>
              <a:defRPr/>
            </a:pPr>
            <a:fld id="{AE1BC33F-FC93-432F-87F0-1DDF6EEC605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st slide-author name">
    <p:spTree>
      <p:nvGrpSpPr>
        <p:cNvPr id="1" name=""/>
        <p:cNvGrpSpPr/>
        <p:nvPr/>
      </p:nvGrpSpPr>
      <p:grpSpPr>
        <a:xfrm>
          <a:off x="0" y="0"/>
          <a:ext cx="0" cy="0"/>
          <a:chOff x="0" y="0"/>
          <a:chExt cx="0" cy="0"/>
        </a:xfrm>
      </p:grpSpPr>
      <p:sp>
        <p:nvSpPr>
          <p:cNvPr id="5" name="Content Placeholder 2"/>
          <p:cNvSpPr>
            <a:spLocks noGrp="1"/>
          </p:cNvSpPr>
          <p:nvPr>
            <p:ph idx="13"/>
          </p:nvPr>
        </p:nvSpPr>
        <p:spPr>
          <a:xfrm>
            <a:off x="996696" y="1325880"/>
            <a:ext cx="7368988" cy="4102474"/>
          </a:xfrm>
        </p:spPr>
        <p:txBody>
          <a:bodyPr/>
          <a:lstStyle>
            <a:lvl1pPr>
              <a:buClr>
                <a:srgbClr val="B30838"/>
              </a:buClr>
              <a:buSzPct val="125000"/>
              <a:buFont typeface="Wingdings" pitchFamily="2" charset="2"/>
              <a:buChar char="§"/>
              <a:defRPr lang="en-US" sz="2400" b="1" kern="1200" dirty="0" smtClean="0">
                <a:solidFill>
                  <a:schemeClr val="bg1"/>
                </a:solidFill>
                <a:latin typeface="Arial" pitchFamily="34" charset="0"/>
                <a:ea typeface="+mj-ea"/>
                <a:cs typeface="Arial" pitchFamily="34" charset="0"/>
              </a:defRPr>
            </a:lvl1pPr>
            <a:lvl2pPr>
              <a:buClr>
                <a:srgbClr val="B30838"/>
              </a:buClr>
              <a:defRPr sz="2000" b="1">
                <a:solidFill>
                  <a:schemeClr val="bg1"/>
                </a:solidFill>
                <a:latin typeface="Arial" pitchFamily="34" charset="0"/>
                <a:cs typeface="Arial" pitchFamily="34" charset="0"/>
              </a:defRPr>
            </a:lvl2pPr>
            <a:lvl3pPr>
              <a:buClr>
                <a:srgbClr val="B30838"/>
              </a:buClr>
              <a:defRPr sz="2000">
                <a:solidFill>
                  <a:schemeClr val="bg1"/>
                </a:solidFill>
                <a:latin typeface="Arial" pitchFamily="34" charset="0"/>
                <a:cs typeface="Arial" pitchFamily="34" charset="0"/>
              </a:defRPr>
            </a:lvl3pPr>
            <a:lvl4pPr>
              <a:buClr>
                <a:srgbClr val="B30838"/>
              </a:buClr>
              <a:defRPr>
                <a:solidFill>
                  <a:schemeClr val="bg1"/>
                </a:solidFill>
                <a:latin typeface="Arial" pitchFamily="34" charset="0"/>
                <a:cs typeface="Arial" pitchFamily="34" charset="0"/>
              </a:defRPr>
            </a:lvl4pPr>
            <a:lvl5pPr>
              <a:buClr>
                <a:srgbClr val="B30838"/>
              </a:buClr>
              <a:defRPr>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68096" y="27432"/>
            <a:ext cx="7395881" cy="667512"/>
          </a:xfrm>
        </p:spPr>
        <p:txBody>
          <a:bodyPr/>
          <a:lstStyle>
            <a:lvl1pPr>
              <a:defRPr sz="28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C5577B30-368A-4A9E-8BB2-8DA27146A34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ullets --no banner graphic">
    <p:spTree>
      <p:nvGrpSpPr>
        <p:cNvPr id="1" name=""/>
        <p:cNvGrpSpPr/>
        <p:nvPr/>
      </p:nvGrpSpPr>
      <p:grpSpPr>
        <a:xfrm>
          <a:off x="0" y="0"/>
          <a:ext cx="0" cy="0"/>
          <a:chOff x="0" y="0"/>
          <a:chExt cx="0" cy="0"/>
        </a:xfrm>
      </p:grpSpPr>
      <p:sp>
        <p:nvSpPr>
          <p:cNvPr id="5" name="Content Placeholder 2"/>
          <p:cNvSpPr>
            <a:spLocks noGrp="1"/>
          </p:cNvSpPr>
          <p:nvPr>
            <p:ph idx="13"/>
          </p:nvPr>
        </p:nvSpPr>
        <p:spPr>
          <a:xfrm>
            <a:off x="996696" y="1325880"/>
            <a:ext cx="7368988" cy="4102474"/>
          </a:xfrm>
        </p:spPr>
        <p:txBody>
          <a:bodyPr/>
          <a:lstStyle>
            <a:lvl1pPr>
              <a:buClr>
                <a:srgbClr val="B30838"/>
              </a:buClr>
              <a:buSzPct val="125000"/>
              <a:buFont typeface="Wingdings" pitchFamily="2" charset="2"/>
              <a:buChar char="§"/>
              <a:defRPr lang="en-US" sz="2400" b="1" kern="1200" dirty="0" smtClean="0">
                <a:solidFill>
                  <a:schemeClr val="bg1"/>
                </a:solidFill>
                <a:latin typeface="Arial" pitchFamily="34" charset="0"/>
                <a:ea typeface="+mj-ea"/>
                <a:cs typeface="Arial" pitchFamily="34" charset="0"/>
              </a:defRPr>
            </a:lvl1pPr>
            <a:lvl2pPr>
              <a:buClr>
                <a:srgbClr val="B30838"/>
              </a:buClr>
              <a:defRPr sz="2000" b="1">
                <a:solidFill>
                  <a:schemeClr val="bg1"/>
                </a:solidFill>
                <a:latin typeface="Arial" pitchFamily="34" charset="0"/>
                <a:cs typeface="Arial" pitchFamily="34" charset="0"/>
              </a:defRPr>
            </a:lvl2pPr>
            <a:lvl3pPr>
              <a:buClr>
                <a:srgbClr val="B30838"/>
              </a:buClr>
              <a:defRPr sz="2000">
                <a:solidFill>
                  <a:schemeClr val="bg1"/>
                </a:solidFill>
                <a:latin typeface="Arial" pitchFamily="34" charset="0"/>
                <a:cs typeface="Arial" pitchFamily="34" charset="0"/>
              </a:defRPr>
            </a:lvl3pPr>
            <a:lvl4pPr>
              <a:buClr>
                <a:srgbClr val="B30838"/>
              </a:buClr>
              <a:defRPr>
                <a:solidFill>
                  <a:schemeClr val="bg1"/>
                </a:solidFill>
                <a:latin typeface="Arial" pitchFamily="34" charset="0"/>
                <a:cs typeface="Arial" pitchFamily="34" charset="0"/>
              </a:defRPr>
            </a:lvl4pPr>
            <a:lvl5pPr>
              <a:buClr>
                <a:srgbClr val="B30838"/>
              </a:buClr>
              <a:defRPr>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68096" y="27432"/>
            <a:ext cx="7395881" cy="667512"/>
          </a:xfrm>
        </p:spPr>
        <p:txBody>
          <a:bodyPr/>
          <a:lstStyle>
            <a:lvl1pPr>
              <a:defRPr sz="28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4"/>
          </p:nvPr>
        </p:nvSpPr>
        <p:spPr/>
        <p:txBody>
          <a:bodyPr/>
          <a:lstStyle>
            <a:lvl1pPr>
              <a:defRPr b="0">
                <a:solidFill>
                  <a:schemeClr val="bg1"/>
                </a:solidFill>
              </a:defRPr>
            </a:lvl1pPr>
          </a:lstStyle>
          <a:p>
            <a:pPr>
              <a:defRPr/>
            </a:pPr>
            <a:fld id="{C50008B9-2828-46B7-8323-2AC59327B59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Title Slide">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8534400" y="6302375"/>
            <a:ext cx="395288" cy="244475"/>
          </a:xfrm>
          <a:prstGeom prst="rect">
            <a:avLst/>
          </a:prstGeom>
          <a:noFill/>
          <a:ln w="9525">
            <a:noFill/>
            <a:miter lim="800000"/>
            <a:headEnd/>
            <a:tailEnd/>
          </a:ln>
          <a:effectLst/>
        </p:spPr>
        <p:txBody>
          <a:bodyPr wrap="none">
            <a:spAutoFit/>
          </a:bodyPr>
          <a:lstStyle/>
          <a:p>
            <a:pPr>
              <a:defRPr/>
            </a:pPr>
            <a:fld id="{22F66140-D2F8-4457-86DB-370F7E2B5BC3}" type="slidenum">
              <a:rPr lang="en-US" sz="1000">
                <a:solidFill>
                  <a:schemeClr val="accent2"/>
                </a:solidFill>
                <a:latin typeface="Tahoma Bold" charset="0"/>
              </a:rPr>
              <a:pPr>
                <a:defRPr/>
              </a:pPr>
              <a:t>‹#›</a:t>
            </a:fld>
            <a:endParaRPr lang="en-US">
              <a:latin typeface="Times" charset="0"/>
            </a:endParaRPr>
          </a:p>
        </p:txBody>
      </p:sp>
      <p:sp>
        <p:nvSpPr>
          <p:cNvPr id="3" name="Text Box 84"/>
          <p:cNvSpPr txBox="1">
            <a:spLocks noChangeArrowheads="1"/>
          </p:cNvSpPr>
          <p:nvPr userDrawn="1"/>
        </p:nvSpPr>
        <p:spPr bwMode="auto">
          <a:xfrm>
            <a:off x="7569200" y="6553200"/>
            <a:ext cx="1447800" cy="457200"/>
          </a:xfrm>
          <a:prstGeom prst="rect">
            <a:avLst/>
          </a:prstGeom>
          <a:noFill/>
          <a:ln w="9525">
            <a:noFill/>
            <a:miter lim="800000"/>
            <a:headEnd/>
            <a:tailEnd/>
          </a:ln>
        </p:spPr>
        <p:txBody>
          <a:bodyPr>
            <a:spAutoFit/>
          </a:bodyPr>
          <a:lstStyle/>
          <a:p>
            <a:pPr>
              <a:spcBef>
                <a:spcPct val="50000"/>
              </a:spcBef>
              <a:defRPr/>
            </a:pPr>
            <a:endParaRPr lang="en-US">
              <a:latin typeface="Arial" pitchFamily="34" charset="0"/>
              <a:ea typeface="ＭＳ Ｐゴシック" pitchFamily="34" charset="-128"/>
            </a:endParaRPr>
          </a:p>
        </p:txBody>
      </p:sp>
      <p:sp>
        <p:nvSpPr>
          <p:cNvPr id="4" name="Title 1"/>
          <p:cNvSpPr txBox="1">
            <a:spLocks/>
          </p:cNvSpPr>
          <p:nvPr/>
        </p:nvSpPr>
        <p:spPr bwMode="auto">
          <a:xfrm>
            <a:off x="914400" y="1524000"/>
            <a:ext cx="8229600" cy="1143000"/>
          </a:xfrm>
          <a:prstGeom prst="rect">
            <a:avLst/>
          </a:prstGeom>
          <a:noFill/>
          <a:ln w="9525">
            <a:noFill/>
            <a:miter lim="800000"/>
            <a:headEnd/>
            <a:tailEnd/>
          </a:ln>
        </p:spPr>
        <p:txBody>
          <a:bodyPr anchor="ctr"/>
          <a:lstStyle/>
          <a:p>
            <a:pPr algn="ctr">
              <a:spcBef>
                <a:spcPts val="5400"/>
              </a:spcBef>
              <a:spcAft>
                <a:spcPts val="1800"/>
              </a:spcAft>
              <a:defRPr/>
            </a:pPr>
            <a:endParaRPr lang="en-US" sz="2800" b="1">
              <a:solidFill>
                <a:srgbClr val="FFFFFF"/>
              </a:solidFill>
              <a:latin typeface="Arial" pitchFamily="34" charset="0"/>
              <a:cs typeface="Arial" pitchFamily="34" charset="0"/>
            </a:endParaRPr>
          </a:p>
        </p:txBody>
      </p:sp>
      <p:sp>
        <p:nvSpPr>
          <p:cNvPr id="5" name="Title 1"/>
          <p:cNvSpPr txBox="1">
            <a:spLocks/>
          </p:cNvSpPr>
          <p:nvPr userDrawn="1"/>
        </p:nvSpPr>
        <p:spPr bwMode="auto">
          <a:xfrm>
            <a:off x="914400" y="1524000"/>
            <a:ext cx="8229600" cy="1143000"/>
          </a:xfrm>
          <a:prstGeom prst="rect">
            <a:avLst/>
          </a:prstGeom>
          <a:noFill/>
          <a:ln w="9525">
            <a:noFill/>
            <a:miter lim="800000"/>
            <a:headEnd/>
            <a:tailEnd/>
          </a:ln>
        </p:spPr>
        <p:txBody>
          <a:bodyPr anchor="ctr"/>
          <a:lstStyle/>
          <a:p>
            <a:pPr algn="ctr">
              <a:spcBef>
                <a:spcPts val="5400"/>
              </a:spcBef>
              <a:spcAft>
                <a:spcPts val="1800"/>
              </a:spcAft>
              <a:defRPr/>
            </a:pPr>
            <a:endParaRPr lang="en-US" sz="2800" b="1">
              <a:solidFill>
                <a:srgbClr val="FFFFFF"/>
              </a:solidFill>
              <a:latin typeface="Arial" pitchFamily="34" charset="0"/>
              <a:cs typeface="Arial" pitchFamily="34" charset="0"/>
            </a:endParaRPr>
          </a:p>
        </p:txBody>
      </p:sp>
      <p:sp>
        <p:nvSpPr>
          <p:cNvPr id="6" name="Rectangle 77"/>
          <p:cNvSpPr>
            <a:spLocks noChangeArrowheads="1"/>
          </p:cNvSpPr>
          <p:nvPr userDrawn="1"/>
        </p:nvSpPr>
        <p:spPr bwMode="auto">
          <a:xfrm rot="10800000">
            <a:off x="0" y="6046788"/>
            <a:ext cx="9169400" cy="100012"/>
          </a:xfrm>
          <a:prstGeom prst="rect">
            <a:avLst/>
          </a:prstGeom>
          <a:gradFill rotWithShape="0">
            <a:gsLst>
              <a:gs pos="0">
                <a:srgbClr val="BA8FA0"/>
              </a:gs>
              <a:gs pos="50000">
                <a:srgbClr val="D2B6CB"/>
              </a:gs>
              <a:gs pos="100000">
                <a:srgbClr val="BA8FA0"/>
              </a:gs>
            </a:gsLst>
            <a:lin ang="0" scaled="1"/>
          </a:gradFill>
          <a:ln w="9525">
            <a:noFill/>
            <a:miter lim="800000"/>
            <a:headEnd/>
            <a:tailEnd/>
          </a:ln>
          <a:effectLst/>
        </p:spPr>
        <p:txBody>
          <a:bodyPr wrap="none" anchor="ctr"/>
          <a:lstStyle/>
          <a:p>
            <a:pPr>
              <a:defRPr/>
            </a:pPr>
            <a:endParaRPr lang="en-US">
              <a:latin typeface="Arial" pitchFamily="34" charset="0"/>
              <a:ea typeface="ＭＳ Ｐゴシック" pitchFamily="34" charset="-128"/>
            </a:endParaRPr>
          </a:p>
        </p:txBody>
      </p:sp>
      <p:sp>
        <p:nvSpPr>
          <p:cNvPr id="7" name="Rectangle 78"/>
          <p:cNvSpPr>
            <a:spLocks noChangeArrowheads="1"/>
          </p:cNvSpPr>
          <p:nvPr userDrawn="1"/>
        </p:nvSpPr>
        <p:spPr bwMode="auto">
          <a:xfrm>
            <a:off x="0" y="6172199"/>
            <a:ext cx="9169400" cy="713229"/>
          </a:xfrm>
          <a:prstGeom prst="rect">
            <a:avLst/>
          </a:prstGeom>
          <a:gradFill flip="none" rotWithShape="1">
            <a:gsLst>
              <a:gs pos="14000">
                <a:srgbClr val="BA8FA0">
                  <a:alpha val="61000"/>
                </a:srgbClr>
              </a:gs>
              <a:gs pos="40000">
                <a:srgbClr val="CBB0C5">
                  <a:alpha val="66000"/>
                </a:srgbClr>
              </a:gs>
            </a:gsLst>
            <a:path path="circle">
              <a:fillToRect l="100000" t="100000"/>
            </a:path>
            <a:tileRect r="-100000" b="-100000"/>
          </a:gradFill>
          <a:ln w="3175" cap="flat" cmpd="sng" algn="ctr">
            <a:solidFill>
              <a:srgbClr val="CAD1D1"/>
            </a:solidFill>
            <a:prstDash val="solid"/>
            <a:miter lim="800000"/>
            <a:headEnd type="none" w="med" len="med"/>
            <a:tailEnd type="none" w="med" len="med"/>
          </a:ln>
          <a:effectLst/>
        </p:spPr>
        <p:txBody>
          <a:bodyPr wrap="none" anchor="ctr"/>
          <a:lstStyle/>
          <a:p>
            <a:pPr algn="ctr">
              <a:defRPr/>
            </a:pPr>
            <a:endParaRPr lang="en-US">
              <a:latin typeface="Arial" pitchFamily="34" charset="0"/>
              <a:ea typeface="ＭＳ Ｐゴシック" pitchFamily="34" charset="-128"/>
            </a:endParaRPr>
          </a:p>
        </p:txBody>
      </p:sp>
      <p:pic>
        <p:nvPicPr>
          <p:cNvPr id="8" name="Picture 14" descr="InS.10.LogoTransparent.10-30.png"/>
          <p:cNvPicPr>
            <a:picLocks noChangeAspect="1"/>
          </p:cNvPicPr>
          <p:nvPr userDrawn="1"/>
        </p:nvPicPr>
        <p:blipFill>
          <a:blip r:embed="rId2" cstate="print"/>
          <a:srcRect/>
          <a:stretch>
            <a:fillRect/>
          </a:stretch>
        </p:blipFill>
        <p:spPr bwMode="auto">
          <a:xfrm>
            <a:off x="241300" y="6084888"/>
            <a:ext cx="1449388" cy="671512"/>
          </a:xfrm>
          <a:prstGeom prst="rect">
            <a:avLst/>
          </a:prstGeom>
          <a:noFill/>
          <a:ln w="9525">
            <a:noFill/>
            <a:miter lim="800000"/>
            <a:headEnd/>
            <a:tailEnd/>
          </a:ln>
        </p:spPr>
      </p:pic>
      <p:pic>
        <p:nvPicPr>
          <p:cNvPr id="9" name="Picture 15" descr="image003.jpg"/>
          <p:cNvPicPr>
            <a:picLocks noChangeAspect="1"/>
          </p:cNvPicPr>
          <p:nvPr userDrawn="1"/>
        </p:nvPicPr>
        <p:blipFill>
          <a:blip r:embed="rId3" cstate="print"/>
          <a:srcRect/>
          <a:stretch>
            <a:fillRect/>
          </a:stretch>
        </p:blipFill>
        <p:spPr bwMode="auto">
          <a:xfrm>
            <a:off x="7556500" y="6100763"/>
            <a:ext cx="842963" cy="72866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extLst/>
          </a:lstStyle>
          <a:p>
            <a:pPr>
              <a:defRPr/>
            </a:pPr>
            <a:r>
              <a:rPr lang="en-US"/>
              <a:t>10/30/2010</a:t>
            </a:r>
            <a:endParaRPr lang="en-US" dirty="0"/>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A747455C-3B46-40CD-9A3A-8B7C8DE186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extLst/>
          </a:lstStyle>
          <a:p>
            <a:pPr>
              <a:defRPr/>
            </a:pPr>
            <a:r>
              <a:rPr lang="en-US"/>
              <a:t>10/30/2010</a:t>
            </a:r>
            <a:endParaRPr lang="en-US" dirty="0"/>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6ADEF458-BB14-4F71-BC74-464454C88F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lstStyle>
          <a:p>
            <a:pPr>
              <a:defRPr/>
            </a:pPr>
            <a:r>
              <a:rPr lang="en-US"/>
              <a:t>10/30/2010</a:t>
            </a:r>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C1AA19E-9261-429C-88D3-E469E38244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lstStyle>
          <a:p>
            <a:pPr>
              <a:defRPr/>
            </a:pPr>
            <a:r>
              <a:rPr lang="en-US"/>
              <a:t>10/30/2010</a:t>
            </a:r>
          </a:p>
        </p:txBody>
      </p:sp>
      <p:sp>
        <p:nvSpPr>
          <p:cNvPr id="8" name="Footer Placeholder 9"/>
          <p:cNvSpPr>
            <a:spLocks noGrp="1"/>
          </p:cNvSpPr>
          <p:nvPr>
            <p:ph type="ftr" sz="quarter" idx="11"/>
          </p:nvPr>
        </p:nvSpPr>
        <p:spPr/>
        <p:txBody>
          <a:bodyPr/>
          <a:lstStyle>
            <a:lvl1pPr>
              <a:defRPr/>
            </a:lvl1pPr>
          </a:lstStyle>
          <a:p>
            <a:pPr>
              <a:defRPr/>
            </a:pPr>
            <a:endParaRPr lang="en-US"/>
          </a:p>
        </p:txBody>
      </p:sp>
      <p:sp>
        <p:nvSpPr>
          <p:cNvPr id="9" name="Slide Number Placeholder 21"/>
          <p:cNvSpPr>
            <a:spLocks noGrp="1"/>
          </p:cNvSpPr>
          <p:nvPr>
            <p:ph type="sldNum" sz="quarter" idx="12"/>
          </p:nvPr>
        </p:nvSpPr>
        <p:spPr/>
        <p:txBody>
          <a:bodyPr/>
          <a:lstStyle>
            <a:lvl1pPr>
              <a:defRPr/>
            </a:lvl1pPr>
          </a:lstStyle>
          <a:p>
            <a:pPr>
              <a:defRPr/>
            </a:pPr>
            <a:fld id="{E4E09243-A294-48D3-BFBC-4D8DFC696C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lstStyle>
          <a:p>
            <a:pPr>
              <a:defRPr/>
            </a:pPr>
            <a:r>
              <a:rPr lang="en-US"/>
              <a:t>10/30/2010</a:t>
            </a:r>
          </a:p>
        </p:txBody>
      </p:sp>
      <p:sp>
        <p:nvSpPr>
          <p:cNvPr id="4" name="Footer Placeholder 9"/>
          <p:cNvSpPr>
            <a:spLocks noGrp="1"/>
          </p:cNvSpPr>
          <p:nvPr>
            <p:ph type="ftr" sz="quarter" idx="11"/>
          </p:nvPr>
        </p:nvSpPr>
        <p:spPr/>
        <p:txBody>
          <a:bodyPr/>
          <a:lstStyle>
            <a:lvl1pPr>
              <a:defRPr/>
            </a:lvl1pPr>
          </a:lstStyle>
          <a:p>
            <a:pPr>
              <a:defRPr/>
            </a:pPr>
            <a:endParaRPr lang="en-US" dirty="0"/>
          </a:p>
        </p:txBody>
      </p:sp>
      <p:sp>
        <p:nvSpPr>
          <p:cNvPr id="5" name="Slide Number Placeholder 21"/>
          <p:cNvSpPr>
            <a:spLocks noGrp="1"/>
          </p:cNvSpPr>
          <p:nvPr>
            <p:ph type="sldNum" sz="quarter" idx="12"/>
          </p:nvPr>
        </p:nvSpPr>
        <p:spPr/>
        <p:txBody>
          <a:bodyPr/>
          <a:lstStyle>
            <a:lvl1pPr>
              <a:defRPr/>
            </a:lvl1pPr>
          </a:lstStyle>
          <a:p>
            <a:pPr>
              <a:defRPr/>
            </a:pPr>
            <a:fld id="{50B245BB-7106-4533-844C-B5DC24C5EA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extLst/>
          </a:lstStyle>
          <a:p>
            <a:pPr>
              <a:defRPr/>
            </a:pPr>
            <a:r>
              <a:rPr lang="en-US"/>
              <a:t>10/30/2010</a:t>
            </a:r>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039576A1-D8BE-45B1-A274-D867782C99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lstStyle>
          <a:p>
            <a:pPr>
              <a:defRPr/>
            </a:pPr>
            <a:r>
              <a:rPr lang="en-US"/>
              <a:t>10/30/2010</a:t>
            </a:r>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4142FE1-8342-4C63-B7B5-6C4E8BF993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a:xfrm>
            <a:off x="3581400" y="6305550"/>
            <a:ext cx="2133600" cy="476250"/>
          </a:xfrm>
          <a:prstGeom prst="rect">
            <a:avLst/>
          </a:prstGeom>
        </p:spPr>
        <p:txBody>
          <a:bodyPr/>
          <a:lstStyle>
            <a:lvl1pPr>
              <a:defRPr>
                <a:latin typeface="Arial" pitchFamily="34" charset="0"/>
              </a:defRPr>
            </a:lvl1pPr>
            <a:extLst/>
          </a:lstStyle>
          <a:p>
            <a:pPr>
              <a:defRPr/>
            </a:pPr>
            <a:r>
              <a:rPr lang="en-US"/>
              <a:t>10/30/2010</a:t>
            </a:r>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A407D1C9-6163-48BF-A227-53DBAA51D2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mailto:marah@i2i-institute.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mhargreaves@mathematica-mpr.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mailto:bparsons@insite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3">
                <a:lumMod val="75000"/>
              </a:schemeClr>
            </a:gs>
            <a:gs pos="50000">
              <a:schemeClr val="accent3">
                <a:lumMod val="60000"/>
                <a:lumOff val="40000"/>
              </a:schemeClr>
            </a:gs>
            <a:gs pos="81000">
              <a:schemeClr val="accent3">
                <a:lumMod val="40000"/>
                <a:lumOff val="60000"/>
              </a:schemeClr>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392238" y="1404938"/>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Footer Placeholder 9"/>
          <p:cNvSpPr>
            <a:spLocks noGrp="1"/>
          </p:cNvSpPr>
          <p:nvPr>
            <p:ph type="ftr" sz="quarter" idx="3"/>
          </p:nvPr>
        </p:nvSpPr>
        <p:spPr>
          <a:xfrm>
            <a:off x="1055688" y="6305550"/>
            <a:ext cx="7554912" cy="361950"/>
          </a:xfrm>
          <a:prstGeom prst="rect">
            <a:avLst/>
          </a:prstGeom>
        </p:spPr>
        <p:txBody>
          <a:bodyPr anchor="b"/>
          <a:lstStyle>
            <a:lvl1pPr eaLnBrk="1" latinLnBrk="0" hangingPunct="1">
              <a:defRPr kumimoji="0" sz="1200" dirty="0">
                <a:solidFill>
                  <a:schemeClr val="bg2">
                    <a:shade val="50000"/>
                    <a:satMod val="200000"/>
                  </a:schemeClr>
                </a:solidFill>
                <a:effectLst/>
                <a:latin typeface="Arial" charset="0"/>
              </a:defRPr>
            </a:lvl1pPr>
            <a:extLst/>
          </a:lstStyle>
          <a:p>
            <a:pPr>
              <a:defRPr/>
            </a:pPr>
            <a:endParaRPr lang="en-US"/>
          </a:p>
        </p:txBody>
      </p:sp>
      <p:sp>
        <p:nvSpPr>
          <p:cNvPr id="22" name="Slide Number Placeholder 21"/>
          <p:cNvSpPr>
            <a:spLocks noGrp="1"/>
          </p:cNvSpPr>
          <p:nvPr>
            <p:ph type="sldNum" sz="quarter" idx="4"/>
          </p:nvPr>
        </p:nvSpPr>
        <p:spPr>
          <a:xfrm>
            <a:off x="8496300" y="6126163"/>
            <a:ext cx="479425" cy="639762"/>
          </a:xfrm>
          <a:prstGeom prst="rect">
            <a:avLst/>
          </a:prstGeom>
        </p:spPr>
        <p:txBody>
          <a:bodyPr anchor="b"/>
          <a:lstStyle>
            <a:lvl1pPr algn="ctr" eaLnBrk="1" latinLnBrk="0" hangingPunct="1">
              <a:defRPr kumimoji="0" sz="1200" smtClean="0">
                <a:solidFill>
                  <a:schemeClr val="bg2">
                    <a:shade val="50000"/>
                    <a:satMod val="200000"/>
                  </a:schemeClr>
                </a:solidFill>
                <a:effectLst/>
                <a:latin typeface="Arial" charset="0"/>
              </a:defRPr>
            </a:lvl1pPr>
            <a:extLst/>
          </a:lstStyle>
          <a:p>
            <a:pPr>
              <a:defRPr/>
            </a:pPr>
            <a:fld id="{7B38352A-8276-4BB0-A781-91FCD9234797}"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Footer Placeholder 4"/>
          <p:cNvSpPr txBox="1">
            <a:spLocks/>
          </p:cNvSpPr>
          <p:nvPr userDrawn="1"/>
        </p:nvSpPr>
        <p:spPr>
          <a:xfrm>
            <a:off x="938150" y="6492875"/>
            <a:ext cx="7813964" cy="365125"/>
          </a:xfrm>
          <a:prstGeom prst="rect">
            <a:avLst/>
          </a:prstGeom>
        </p:spPr>
        <p:txBody>
          <a:bodyPr/>
          <a:lstStyle/>
          <a:p>
            <a:pPr>
              <a:defRPr/>
            </a:pPr>
            <a:r>
              <a:rPr lang="en-US" sz="1200" dirty="0" err="1" smtClean="0">
                <a:latin typeface="+mn-lt"/>
              </a:rPr>
              <a:t>M.Hargreaves</a:t>
            </a:r>
            <a:r>
              <a:rPr lang="en-US" sz="1200" dirty="0">
                <a:latin typeface="+mn-lt"/>
              </a:rPr>
              <a:t>, </a:t>
            </a:r>
            <a:r>
              <a:rPr lang="en-US" sz="1200" dirty="0">
                <a:latin typeface="+mn-lt"/>
                <a:hlinkClick r:id="rId17"/>
              </a:rPr>
              <a:t>mhargreaves@mathematica-mpr.com</a:t>
            </a:r>
            <a:r>
              <a:rPr lang="en-US" sz="1200" dirty="0">
                <a:latin typeface="+mn-lt"/>
              </a:rPr>
              <a:t>; </a:t>
            </a:r>
            <a:r>
              <a:rPr lang="en-US" sz="1200" dirty="0" err="1">
                <a:latin typeface="+mn-lt"/>
              </a:rPr>
              <a:t>M.Moore</a:t>
            </a:r>
            <a:r>
              <a:rPr lang="en-US" sz="1200" dirty="0">
                <a:latin typeface="+mn-lt"/>
              </a:rPr>
              <a:t>, </a:t>
            </a:r>
            <a:r>
              <a:rPr lang="en-US" sz="1200" dirty="0">
                <a:latin typeface="+mn-lt"/>
                <a:hlinkClick r:id="rId18"/>
              </a:rPr>
              <a:t>marah@i2i-institute.com</a:t>
            </a:r>
            <a:r>
              <a:rPr lang="en-US" sz="1200" dirty="0">
                <a:latin typeface="+mn-lt"/>
              </a:rPr>
              <a:t>; </a:t>
            </a:r>
            <a:r>
              <a:rPr lang="en-US" sz="1200" dirty="0" err="1">
                <a:latin typeface="+mn-lt"/>
              </a:rPr>
              <a:t>P.Parsons</a:t>
            </a:r>
            <a:r>
              <a:rPr lang="en-US" sz="1200" dirty="0">
                <a:latin typeface="+mn-lt"/>
              </a:rPr>
              <a:t>, </a:t>
            </a:r>
            <a:r>
              <a:rPr lang="en-US" sz="1200" dirty="0">
                <a:latin typeface="+mn-lt"/>
                <a:hlinkClick r:id="rId19"/>
              </a:rPr>
              <a:t>bparsons@insites.com</a:t>
            </a:r>
            <a:endParaRPr lang="en-US" sz="1200" dirty="0">
              <a:latin typeface="+mn-lt"/>
            </a:endParaRPr>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 id="2147484499" r:id="rId15"/>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bparsons@insites.com" TargetMode="External"/><Relationship Id="rId5" Type="http://schemas.openxmlformats.org/officeDocument/2006/relationships/hyperlink" Target="mailto:marah@i2i-institute.com" TargetMode="External"/><Relationship Id="rId4" Type="http://schemas.openxmlformats.org/officeDocument/2006/relationships/hyperlink" Target="mailto:mhargreaves@mathematica-mp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mailto:bparsons@insites.com" TargetMode="External"/><Relationship Id="rId5" Type="http://schemas.openxmlformats.org/officeDocument/2006/relationships/hyperlink" Target="mailto:marah@i2i-institute.com" TargetMode="External"/><Relationship Id="rId4" Type="http://schemas.openxmlformats.org/officeDocument/2006/relationships/hyperlink" Target="mailto:mhargreaves@mathematica-mpr.co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bparsons@insites.com" TargetMode="External"/><Relationship Id="rId5" Type="http://schemas.openxmlformats.org/officeDocument/2006/relationships/hyperlink" Target="mailto:marah@i2i-institute.com" TargetMode="External"/><Relationship Id="rId4" Type="http://schemas.openxmlformats.org/officeDocument/2006/relationships/hyperlink" Target="mailto:mhargreaves@mathematica-mpr.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5.xml"/><Relationship Id="rId6" Type="http://schemas.openxmlformats.org/officeDocument/2006/relationships/hyperlink" Target="mailto:bparsons@insites.com" TargetMode="External"/><Relationship Id="rId5" Type="http://schemas.openxmlformats.org/officeDocument/2006/relationships/hyperlink" Target="mailto:marah@i2i-institute.com" TargetMode="External"/><Relationship Id="rId4" Type="http://schemas.openxmlformats.org/officeDocument/2006/relationships/hyperlink" Target="mailto:mhargreaves@mathematica-mpr.com"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5.xml"/><Relationship Id="rId6" Type="http://schemas.openxmlformats.org/officeDocument/2006/relationships/hyperlink" Target="mailto:bparsons@insites.com" TargetMode="External"/><Relationship Id="rId5" Type="http://schemas.openxmlformats.org/officeDocument/2006/relationships/hyperlink" Target="mailto:marah@i2i-institute.com" TargetMode="External"/><Relationship Id="rId4" Type="http://schemas.openxmlformats.org/officeDocument/2006/relationships/hyperlink" Target="mailto:mhargreaves@mathematica-mpr.com"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hyperlink" Target="mailto:marah@i2i-institute.com" TargetMode="External"/><Relationship Id="rId3" Type="http://schemas.openxmlformats.org/officeDocument/2006/relationships/diagramData" Target="../diagrams/data1.xml"/><Relationship Id="rId7" Type="http://schemas.openxmlformats.org/officeDocument/2006/relationships/hyperlink" Target="mailto:mhargreaves@mathematica-mpr.com"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bparsons@insites.com"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2101850"/>
          </a:xfrm>
        </p:spPr>
        <p:txBody>
          <a:bodyPr>
            <a:normAutofit fontScale="90000"/>
          </a:bodyPr>
          <a:lstStyle/>
          <a:p>
            <a:pPr eaLnBrk="1" fontAlgn="auto" hangingPunct="1">
              <a:spcAft>
                <a:spcPts val="0"/>
              </a:spcAft>
              <a:defRPr/>
            </a:pPr>
            <a:r>
              <a:rPr lang="en-US" dirty="0" smtClean="0">
                <a:solidFill>
                  <a:schemeClr val="tx2">
                    <a:satMod val="130000"/>
                  </a:schemeClr>
                </a:solidFill>
              </a:rPr>
              <a:t>Useful Tools for Integrating Systems </a:t>
            </a:r>
            <a:br>
              <a:rPr lang="en-US" dirty="0" smtClean="0">
                <a:solidFill>
                  <a:schemeClr val="tx2">
                    <a:satMod val="130000"/>
                  </a:schemeClr>
                </a:solidFill>
              </a:rPr>
            </a:br>
            <a:r>
              <a:rPr lang="en-US" dirty="0" smtClean="0">
                <a:solidFill>
                  <a:schemeClr val="tx2">
                    <a:satMod val="130000"/>
                  </a:schemeClr>
                </a:solidFill>
              </a:rPr>
              <a:t>Concepts into System Change Evaluations</a:t>
            </a:r>
            <a:endParaRPr lang="en-US" dirty="0">
              <a:solidFill>
                <a:schemeClr val="tx2">
                  <a:satMod val="130000"/>
                </a:schemeClr>
              </a:solidFill>
            </a:endParaRPr>
          </a:p>
        </p:txBody>
      </p:sp>
      <p:sp>
        <p:nvSpPr>
          <p:cNvPr id="3" name="Subtitle 2"/>
          <p:cNvSpPr>
            <a:spLocks noGrp="1"/>
          </p:cNvSpPr>
          <p:nvPr>
            <p:ph type="subTitle" idx="1"/>
          </p:nvPr>
        </p:nvSpPr>
        <p:spPr>
          <a:xfrm>
            <a:off x="1266825" y="3171825"/>
            <a:ext cx="7586663" cy="2876550"/>
          </a:xfrm>
        </p:spPr>
        <p:txBody>
          <a:bodyPr>
            <a:normAutofit/>
          </a:bodyPr>
          <a:lstStyle/>
          <a:p>
            <a:pPr eaLnBrk="1" fontAlgn="auto" hangingPunct="1">
              <a:spcAft>
                <a:spcPts val="0"/>
              </a:spcAft>
              <a:buFont typeface="Wingdings 2"/>
              <a:buNone/>
              <a:defRPr/>
            </a:pPr>
            <a:r>
              <a:rPr lang="en-US" dirty="0" smtClean="0"/>
              <a:t>November 10, 2010</a:t>
            </a:r>
            <a:br>
              <a:rPr lang="en-US" dirty="0" smtClean="0"/>
            </a:br>
            <a:r>
              <a:rPr lang="en-US" dirty="0" smtClean="0"/>
              <a:t>American Evaluation Association</a:t>
            </a:r>
          </a:p>
          <a:p>
            <a:pPr eaLnBrk="1" fontAlgn="auto" hangingPunct="1">
              <a:spcAft>
                <a:spcPts val="0"/>
              </a:spcAft>
              <a:buFont typeface="Wingdings 2"/>
              <a:buNone/>
              <a:defRPr/>
            </a:pPr>
            <a:r>
              <a:rPr lang="en-US" dirty="0" smtClean="0"/>
              <a:t>Professional Development Session 34</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dirty="0" smtClean="0"/>
              <a:t>Meg Hargreaves ●  </a:t>
            </a:r>
            <a:r>
              <a:rPr lang="en-US" dirty="0" err="1" smtClean="0"/>
              <a:t>Marah</a:t>
            </a:r>
            <a:r>
              <a:rPr lang="en-US" dirty="0" smtClean="0"/>
              <a:t> Moore ● Beverly Parsons </a:t>
            </a:r>
          </a:p>
          <a:p>
            <a:pPr eaLnBrk="1" fontAlgn="auto" hangingPunct="1">
              <a:spcAft>
                <a:spcPts val="0"/>
              </a:spcAft>
              <a:buFont typeface="Wingdings 2"/>
              <a:buNone/>
              <a:defRPr/>
            </a:pPr>
            <a:endParaRPr lang="en-US" dirty="0"/>
          </a:p>
        </p:txBody>
      </p:sp>
      <p:sp>
        <p:nvSpPr>
          <p:cNvPr id="12" name="Slide Number Placeholder 11"/>
          <p:cNvSpPr>
            <a:spLocks noGrp="1"/>
          </p:cNvSpPr>
          <p:nvPr>
            <p:ph type="sldNum" sz="quarter" idx="12"/>
          </p:nvPr>
        </p:nvSpPr>
        <p:spPr/>
        <p:txBody>
          <a:bodyPr/>
          <a:lstStyle/>
          <a:p>
            <a:pPr>
              <a:defRPr/>
            </a:pPr>
            <a:fld id="{4A84B54C-B51B-44C7-BA18-8F239526DF94}"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Systems Interrelationships</a:t>
            </a:r>
          </a:p>
        </p:txBody>
      </p:sp>
      <p:sp>
        <p:nvSpPr>
          <p:cNvPr id="22530" name="Content Placeholder 1"/>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smtClean="0">
                <a:ea typeface="ＭＳ Ｐゴシック" charset="-128"/>
              </a:rPr>
              <a:t>Relationships, connections, and exchanges among parts, whole, and environment (context)</a:t>
            </a:r>
          </a:p>
          <a:p>
            <a:pPr marL="640080" lvl="1" indent="-237744" eaLnBrk="1" fontAlgn="auto" hangingPunct="1">
              <a:spcAft>
                <a:spcPts val="0"/>
              </a:spcAft>
              <a:buFont typeface="Verdana"/>
              <a:buChar char="◦"/>
              <a:defRPr/>
            </a:pPr>
            <a:r>
              <a:rPr lang="en-US" smtClean="0">
                <a:ea typeface="ＭＳ Ｐゴシック" charset="-128"/>
              </a:rPr>
              <a:t>Social relationships, formal and informal</a:t>
            </a:r>
          </a:p>
          <a:p>
            <a:pPr marL="640080" lvl="1" indent="-237744" eaLnBrk="1" fontAlgn="auto" hangingPunct="1">
              <a:spcAft>
                <a:spcPts val="0"/>
              </a:spcAft>
              <a:buFont typeface="Verdana"/>
              <a:buChar char="◦"/>
              <a:defRPr/>
            </a:pPr>
            <a:r>
              <a:rPr lang="en-US" smtClean="0">
                <a:ea typeface="ＭＳ Ｐゴシック" charset="-128"/>
              </a:rPr>
              <a:t>Organizational relationships</a:t>
            </a:r>
          </a:p>
          <a:p>
            <a:pPr marL="640080" lvl="1" indent="-237744" eaLnBrk="1" fontAlgn="auto" hangingPunct="1">
              <a:spcAft>
                <a:spcPts val="0"/>
              </a:spcAft>
              <a:buFont typeface="Verdana"/>
              <a:buChar char="◦"/>
              <a:defRPr/>
            </a:pPr>
            <a:r>
              <a:rPr lang="en-US" smtClean="0">
                <a:ea typeface="ＭＳ Ｐゴシック" charset="-128"/>
              </a:rPr>
              <a:t>Flows of information, data, knowledge</a:t>
            </a:r>
          </a:p>
          <a:p>
            <a:pPr marL="640080" lvl="1" indent="-237744" eaLnBrk="1" fontAlgn="auto" hangingPunct="1">
              <a:spcAft>
                <a:spcPts val="0"/>
              </a:spcAft>
              <a:buFont typeface="Verdana"/>
              <a:buChar char="◦"/>
              <a:defRPr/>
            </a:pPr>
            <a:r>
              <a:rPr lang="en-US" smtClean="0">
                <a:ea typeface="ＭＳ Ｐゴシック" charset="-128"/>
              </a:rPr>
              <a:t>Funding flows, streams, budget authorizations</a:t>
            </a:r>
          </a:p>
          <a:p>
            <a:pPr marL="640080" lvl="1" indent="-237744" eaLnBrk="1" fontAlgn="auto" hangingPunct="1">
              <a:spcAft>
                <a:spcPts val="0"/>
              </a:spcAft>
              <a:buFont typeface="Verdana"/>
              <a:buChar char="◦"/>
              <a:defRPr/>
            </a:pPr>
            <a:r>
              <a:rPr lang="en-US" smtClean="0">
                <a:ea typeface="ＭＳ Ｐゴシック" charset="-128"/>
              </a:rPr>
              <a:t>Communication channels and types</a:t>
            </a:r>
          </a:p>
          <a:p>
            <a:pPr marL="640080" lvl="1" indent="-237744" eaLnBrk="1" fontAlgn="auto" hangingPunct="1">
              <a:spcAft>
                <a:spcPts val="0"/>
              </a:spcAft>
              <a:buFont typeface="Verdana"/>
              <a:buChar char="◦"/>
              <a:defRPr/>
            </a:pPr>
            <a:r>
              <a:rPr lang="en-US" smtClean="0">
                <a:ea typeface="ＭＳ Ｐゴシック" charset="-128"/>
              </a:rPr>
              <a:t>Collaborative partnerships</a:t>
            </a:r>
          </a:p>
          <a:p>
            <a:pPr marL="640080" lvl="1" indent="-237744" eaLnBrk="1" fontAlgn="auto" hangingPunct="1">
              <a:spcAft>
                <a:spcPts val="0"/>
              </a:spcAft>
              <a:buFont typeface="Verdana"/>
              <a:buChar char="◦"/>
              <a:defRPr/>
            </a:pPr>
            <a:r>
              <a:rPr lang="en-US" smtClean="0">
                <a:ea typeface="ＭＳ Ｐゴシック" charset="-128"/>
              </a:rPr>
              <a:t>Cause and effect</a:t>
            </a:r>
          </a:p>
          <a:p>
            <a:pPr marL="640080" lvl="1" indent="-237744" eaLnBrk="1" fontAlgn="auto" hangingPunct="1">
              <a:spcAft>
                <a:spcPts val="0"/>
              </a:spcAft>
              <a:buFont typeface="Verdana"/>
              <a:buChar char="◦"/>
              <a:defRPr/>
            </a:pPr>
            <a:endParaRPr lang="en-US" smtClean="0">
              <a:ea typeface="ＭＳ Ｐゴシック" charset="-128"/>
            </a:endParaRPr>
          </a:p>
          <a:p>
            <a:pPr marL="365760" indent="-283464" eaLnBrk="1" fontAlgn="auto" hangingPunct="1">
              <a:spcAft>
                <a:spcPts val="0"/>
              </a:spcAft>
              <a:buFont typeface="Wingdings" charset="2"/>
              <a:buNone/>
              <a:defRPr/>
            </a:pPr>
            <a:endParaRPr lang="en-US" smtClean="0">
              <a:ea typeface="ＭＳ Ｐゴシック" charset="-128"/>
            </a:endParaRPr>
          </a:p>
          <a:p>
            <a:pPr marL="365760" indent="-283464" eaLnBrk="1" fontAlgn="auto" hangingPunct="1">
              <a:spcAft>
                <a:spcPts val="0"/>
              </a:spcAft>
              <a:buFont typeface="Wingdings 2"/>
              <a:buChar char=""/>
              <a:defRPr/>
            </a:pPr>
            <a:endParaRPr lang="en-US" smtClean="0">
              <a:ea typeface="ＭＳ Ｐゴシック" charset="-128"/>
            </a:endParaRPr>
          </a:p>
          <a:p>
            <a:pPr marL="365760" indent="-283464" eaLnBrk="1" fontAlgn="auto" hangingPunct="1">
              <a:spcAft>
                <a:spcPts val="0"/>
              </a:spcAft>
              <a:buFont typeface="Wingdings 2"/>
              <a:buChar char=""/>
              <a:defRPr/>
            </a:pPr>
            <a:endParaRPr lang="en-US" smtClean="0">
              <a:ea typeface="ＭＳ Ｐゴシック" charset="-128"/>
            </a:endParaRPr>
          </a:p>
        </p:txBody>
      </p:sp>
      <p:sp>
        <p:nvSpPr>
          <p:cNvPr id="26628"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49314E68-5DF9-4869-81AE-75F5FEAFDBE3}" type="slidenum">
              <a:rPr lang="en-US" sz="1200">
                <a:solidFill>
                  <a:schemeClr val="bg1"/>
                </a:solidFill>
              </a:rPr>
              <a:pPr algn="r"/>
              <a:t>10</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Systems Perspectives</a:t>
            </a:r>
          </a:p>
        </p:txBody>
      </p:sp>
      <p:sp>
        <p:nvSpPr>
          <p:cNvPr id="23554" name="Content Placeholder 1"/>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dirty="0" smtClean="0">
                <a:ea typeface="ＭＳ Ｐゴシック" charset="-128"/>
              </a:rPr>
              <a:t>System perspectives or purposes that focus the energy, attention, action of system agents</a:t>
            </a:r>
          </a:p>
          <a:p>
            <a:pPr marL="365760" indent="-283464" eaLnBrk="1" fontAlgn="auto" hangingPunct="1">
              <a:spcAft>
                <a:spcPts val="0"/>
              </a:spcAft>
              <a:buFont typeface="Wingdings 2"/>
              <a:buChar char=""/>
              <a:defRPr/>
            </a:pPr>
            <a:r>
              <a:rPr lang="en-US" dirty="0" smtClean="0">
                <a:ea typeface="ＭＳ Ｐゴシック" charset="-128"/>
              </a:rPr>
              <a:t>System parts/agents may differ in worldviews, purposes, or agendas in a given situation</a:t>
            </a:r>
          </a:p>
          <a:p>
            <a:pPr marL="365760" indent="-283464" eaLnBrk="1" fontAlgn="auto" hangingPunct="1">
              <a:spcAft>
                <a:spcPts val="0"/>
              </a:spcAft>
              <a:buFont typeface="Wingdings 2"/>
              <a:buChar char=""/>
              <a:defRPr/>
            </a:pPr>
            <a:r>
              <a:rPr lang="en-US" dirty="0" smtClean="0">
                <a:ea typeface="ＭＳ Ｐゴシック" charset="-128"/>
              </a:rPr>
              <a:t>Diversity in system perspectives or purposes produces tension and energy within a system (might be productive or destructive)</a:t>
            </a:r>
          </a:p>
          <a:p>
            <a:pPr marL="365760" indent="-283464" eaLnBrk="1" fontAlgn="auto" hangingPunct="1">
              <a:spcAft>
                <a:spcPts val="0"/>
              </a:spcAft>
              <a:buFont typeface="Wingdings 2"/>
              <a:buChar char=""/>
              <a:defRPr/>
            </a:pPr>
            <a:r>
              <a:rPr lang="en-US" dirty="0" smtClean="0">
                <a:ea typeface="ＭＳ Ｐゴシック" charset="-128"/>
              </a:rPr>
              <a:t>Coherence of purpose or mission among parts can focus, shift patterns of system activity</a:t>
            </a:r>
          </a:p>
          <a:p>
            <a:pPr marL="365760" indent="-283464" eaLnBrk="1" fontAlgn="auto" hangingPunct="1">
              <a:spcAft>
                <a:spcPts val="0"/>
              </a:spcAft>
              <a:buFont typeface="Wingdings 2"/>
              <a:buChar char=""/>
              <a:defRPr/>
            </a:pPr>
            <a:endParaRPr lang="en-US" dirty="0" smtClean="0">
              <a:ea typeface="ＭＳ Ｐゴシック" charset="-128"/>
            </a:endParaRPr>
          </a:p>
        </p:txBody>
      </p:sp>
      <p:sp>
        <p:nvSpPr>
          <p:cNvPr id="27652"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CCE9D29E-0367-4422-A379-AF0398370C6F}" type="slidenum">
              <a:rPr lang="en-US" sz="1200">
                <a:solidFill>
                  <a:schemeClr val="bg1"/>
                </a:solidFill>
              </a:rPr>
              <a:pPr algn="r"/>
              <a:t>11</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Describe This Situation Systemically</a:t>
            </a:r>
            <a:endParaRPr lang="en-US" dirty="0">
              <a:solidFill>
                <a:schemeClr val="tx2">
                  <a:satMod val="130000"/>
                </a:schemeClr>
              </a:solidFill>
            </a:endParaRPr>
          </a:p>
        </p:txBody>
      </p:sp>
      <p:sp>
        <p:nvSpPr>
          <p:cNvPr id="3" name="Slide Number Placeholder 2"/>
          <p:cNvSpPr>
            <a:spLocks noGrp="1"/>
          </p:cNvSpPr>
          <p:nvPr>
            <p:ph type="sldNum" sz="quarter" idx="12"/>
          </p:nvPr>
        </p:nvSpPr>
        <p:spPr/>
        <p:txBody>
          <a:bodyPr/>
          <a:lstStyle/>
          <a:p>
            <a:pPr>
              <a:defRPr/>
            </a:pPr>
            <a:fld id="{7671209A-DBFD-429B-A420-CC734501D5CF}" type="slidenum">
              <a:rPr lang="en-US"/>
              <a:pPr>
                <a:defRPr/>
              </a:pPr>
              <a:t>12</a:t>
            </a:fld>
            <a:endParaRPr lang="en-US"/>
          </a:p>
        </p:txBody>
      </p:sp>
      <p:pic>
        <p:nvPicPr>
          <p:cNvPr id="1028" name="Picture 4" descr="http://t0.gstatic.com/images?q=tbn:ANd9GcQKneDCWfQ_HzcaRT2q6Y94fEgw9QvIXrWUQoTsZ4e4c8APm8Q&amp;t=1&amp;usg=__FlZmik5TLnzcs84NNsR6IKzq41o="/>
          <p:cNvPicPr>
            <a:picLocks noChangeAspect="1" noChangeArrowheads="1"/>
          </p:cNvPicPr>
          <p:nvPr/>
        </p:nvPicPr>
        <p:blipFill>
          <a:blip r:embed="rId2"/>
          <a:srcRect/>
          <a:stretch>
            <a:fillRect/>
          </a:stretch>
        </p:blipFill>
        <p:spPr bwMode="auto">
          <a:xfrm>
            <a:off x="2738523" y="1995054"/>
            <a:ext cx="4208541" cy="286242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Partner Exercise</a:t>
            </a:r>
          </a:p>
        </p:txBody>
      </p:sp>
      <p:sp>
        <p:nvSpPr>
          <p:cNvPr id="29699" name="Content Placeholder 1"/>
          <p:cNvSpPr>
            <a:spLocks noGrp="1"/>
          </p:cNvSpPr>
          <p:nvPr>
            <p:ph idx="1"/>
          </p:nvPr>
        </p:nvSpPr>
        <p:spPr/>
        <p:txBody>
          <a:bodyPr/>
          <a:lstStyle/>
          <a:p>
            <a:pPr eaLnBrk="1" hangingPunct="1"/>
            <a:r>
              <a:rPr lang="en-US" dirty="0" smtClean="0"/>
              <a:t>Pick a partner and select a situation</a:t>
            </a:r>
          </a:p>
          <a:p>
            <a:pPr eaLnBrk="1" hangingPunct="1"/>
            <a:r>
              <a:rPr lang="en-US" dirty="0" smtClean="0"/>
              <a:t>Describe the situation systemically</a:t>
            </a:r>
          </a:p>
          <a:p>
            <a:pPr eaLnBrk="1" hangingPunct="1"/>
            <a:r>
              <a:rPr lang="en-US" dirty="0" smtClean="0"/>
              <a:t>What are the boundaries?</a:t>
            </a:r>
          </a:p>
          <a:p>
            <a:pPr eaLnBrk="1" hangingPunct="1"/>
            <a:r>
              <a:rPr lang="en-US" dirty="0" smtClean="0"/>
              <a:t>What are the relationships?</a:t>
            </a:r>
          </a:p>
          <a:p>
            <a:pPr eaLnBrk="1" hangingPunct="1"/>
            <a:r>
              <a:rPr lang="en-US" dirty="0" smtClean="0"/>
              <a:t>What are key perspectives?</a:t>
            </a:r>
          </a:p>
          <a:p>
            <a:pPr eaLnBrk="1" hangingPunct="1"/>
            <a:r>
              <a:rPr lang="en-US" dirty="0" smtClean="0"/>
              <a:t> Your partner’s turn</a:t>
            </a:r>
          </a:p>
          <a:p>
            <a:pPr lvl="1" eaLnBrk="1" hangingPunct="1"/>
            <a:endParaRPr lang="en-US" dirty="0" smtClean="0"/>
          </a:p>
          <a:p>
            <a:pPr eaLnBrk="1" hangingPunct="1"/>
            <a:endParaRPr lang="en-US" dirty="0" smtClean="0"/>
          </a:p>
        </p:txBody>
      </p:sp>
      <p:sp>
        <p:nvSpPr>
          <p:cNvPr id="2970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B8236FD4-CD94-484D-B1FC-4D80145F0E0E}" type="slidenum">
              <a:rPr lang="en-US" sz="1200">
                <a:solidFill>
                  <a:schemeClr val="bg1"/>
                </a:solidFill>
              </a:rPr>
              <a:pPr algn="r"/>
              <a:t>13</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Schools of Systems Theory</a:t>
            </a:r>
          </a:p>
        </p:txBody>
      </p:sp>
      <p:sp>
        <p:nvSpPr>
          <p:cNvPr id="30723" name="Content Placeholder 1"/>
          <p:cNvSpPr>
            <a:spLocks noGrp="1"/>
          </p:cNvSpPr>
          <p:nvPr>
            <p:ph idx="1"/>
          </p:nvPr>
        </p:nvSpPr>
        <p:spPr/>
        <p:txBody>
          <a:bodyPr/>
          <a:lstStyle/>
          <a:p>
            <a:pPr eaLnBrk="1" hangingPunct="1"/>
            <a:r>
              <a:rPr lang="en-US" smtClean="0"/>
              <a:t>Multiple schools of systems theory</a:t>
            </a:r>
          </a:p>
          <a:p>
            <a:pPr lvl="1" eaLnBrk="1" hangingPunct="1"/>
            <a:endParaRPr lang="en-US" smtClean="0"/>
          </a:p>
          <a:p>
            <a:pPr lvl="1" eaLnBrk="1" hangingPunct="1"/>
            <a:r>
              <a:rPr lang="en-US" smtClean="0"/>
              <a:t>Cybernetics</a:t>
            </a:r>
          </a:p>
          <a:p>
            <a:pPr lvl="1" eaLnBrk="1" hangingPunct="1"/>
            <a:r>
              <a:rPr lang="en-US" smtClean="0"/>
              <a:t>General systems theory</a:t>
            </a:r>
          </a:p>
          <a:p>
            <a:pPr lvl="1" eaLnBrk="1" hangingPunct="1"/>
            <a:r>
              <a:rPr lang="en-US" smtClean="0"/>
              <a:t>Systems dynamics modeling</a:t>
            </a:r>
          </a:p>
          <a:p>
            <a:pPr lvl="1" eaLnBrk="1" hangingPunct="1"/>
            <a:r>
              <a:rPr lang="en-US" smtClean="0"/>
              <a:t>Complexity theory</a:t>
            </a:r>
          </a:p>
          <a:p>
            <a:pPr lvl="1" eaLnBrk="1" hangingPunct="1"/>
            <a:endParaRPr lang="en-US" smtClean="0"/>
          </a:p>
          <a:p>
            <a:pPr lvl="1" eaLnBrk="1" hangingPunct="1"/>
            <a:r>
              <a:rPr lang="en-US" smtClean="0"/>
              <a:t>Soft and critical systems</a:t>
            </a:r>
          </a:p>
          <a:p>
            <a:pPr lvl="1" eaLnBrk="1" hangingPunct="1"/>
            <a:r>
              <a:rPr lang="en-US" smtClean="0"/>
              <a:t>Learning systems</a:t>
            </a:r>
          </a:p>
          <a:p>
            <a:pPr lvl="1" eaLnBrk="1" hangingPunct="1"/>
            <a:endParaRPr lang="en-US" smtClean="0"/>
          </a:p>
          <a:p>
            <a:pPr eaLnBrk="1" hangingPunct="1"/>
            <a:endParaRPr lang="en-US" smtClean="0"/>
          </a:p>
          <a:p>
            <a:pPr eaLnBrk="1" hangingPunct="1"/>
            <a:endParaRPr lang="en-US" smtClean="0"/>
          </a:p>
        </p:txBody>
      </p:sp>
      <p:sp>
        <p:nvSpPr>
          <p:cNvPr id="3072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C7A2B793-F0AA-4A8D-8118-72795CBA6061}" type="slidenum">
              <a:rPr lang="en-US" sz="1200">
                <a:solidFill>
                  <a:schemeClr val="bg1"/>
                </a:solidFill>
              </a:rPr>
              <a:pPr algn="r"/>
              <a:t>14</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 Early Cybernetics</a:t>
            </a:r>
          </a:p>
        </p:txBody>
      </p:sp>
      <p:sp>
        <p:nvSpPr>
          <p:cNvPr id="31747" name="Content Placeholder 1"/>
          <p:cNvSpPr>
            <a:spLocks noGrp="1"/>
          </p:cNvSpPr>
          <p:nvPr>
            <p:ph idx="1"/>
          </p:nvPr>
        </p:nvSpPr>
        <p:spPr/>
        <p:txBody>
          <a:bodyPr/>
          <a:lstStyle/>
          <a:p>
            <a:pPr eaLnBrk="1" hangingPunct="1"/>
            <a:r>
              <a:rPr lang="en-US" dirty="0" smtClean="0"/>
              <a:t>Early leaders include Gregory Bateson, Norbert Wiener, Warren McCulloch, Margaret Mead, and Ross Ashby </a:t>
            </a:r>
          </a:p>
          <a:p>
            <a:pPr eaLnBrk="1" hangingPunct="1"/>
            <a:r>
              <a:rPr lang="en-US" dirty="0" smtClean="0"/>
              <a:t>Contributions</a:t>
            </a:r>
          </a:p>
          <a:p>
            <a:pPr lvl="1" eaLnBrk="1" hangingPunct="1"/>
            <a:r>
              <a:rPr lang="en-US" dirty="0" smtClean="0"/>
              <a:t>Feedback and information</a:t>
            </a:r>
          </a:p>
          <a:p>
            <a:pPr lvl="1" eaLnBrk="1" hangingPunct="1"/>
            <a:r>
              <a:rPr lang="en-US" dirty="0" smtClean="0"/>
              <a:t>Parallels between cognitive/human and engineered/ machine behavior</a:t>
            </a:r>
          </a:p>
          <a:p>
            <a:pPr eaLnBrk="1" hangingPunct="1"/>
            <a:r>
              <a:rPr lang="en-US" dirty="0" smtClean="0"/>
              <a:t>Implications for evaluation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 Late Cybernetics</a:t>
            </a:r>
            <a:endParaRPr lang="en-US" dirty="0" smtClean="0">
              <a:solidFill>
                <a:schemeClr val="tx2">
                  <a:satMod val="130000"/>
                </a:schemeClr>
              </a:solidFill>
            </a:endParaRPr>
          </a:p>
        </p:txBody>
      </p:sp>
      <p:sp>
        <p:nvSpPr>
          <p:cNvPr id="28674" name="Content Placeholder 1"/>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dirty="0" smtClean="0"/>
              <a:t>Leaders include Heinz von </a:t>
            </a:r>
            <a:r>
              <a:rPr lang="en-US" dirty="0" err="1" smtClean="0"/>
              <a:t>Foerster</a:t>
            </a:r>
            <a:r>
              <a:rPr lang="en-US" dirty="0" smtClean="0"/>
              <a:t>, Stafford Beer, </a:t>
            </a:r>
            <a:r>
              <a:rPr lang="en-US" dirty="0" err="1" smtClean="0"/>
              <a:t>Humberto</a:t>
            </a:r>
            <a:r>
              <a:rPr lang="en-US" dirty="0" smtClean="0"/>
              <a:t> </a:t>
            </a:r>
            <a:r>
              <a:rPr lang="en-US" dirty="0" err="1" smtClean="0"/>
              <a:t>Maturana</a:t>
            </a:r>
            <a:r>
              <a:rPr lang="en-US" dirty="0" smtClean="0"/>
              <a:t>, </a:t>
            </a:r>
            <a:r>
              <a:rPr lang="en-US" dirty="0" err="1" smtClean="0"/>
              <a:t>Niklas</a:t>
            </a:r>
            <a:r>
              <a:rPr lang="en-US" dirty="0" smtClean="0"/>
              <a:t> </a:t>
            </a:r>
            <a:r>
              <a:rPr lang="en-US" dirty="0" err="1" smtClean="0"/>
              <a:t>Luhmann</a:t>
            </a:r>
            <a:r>
              <a:rPr lang="en-US" dirty="0" smtClean="0"/>
              <a:t>, and Paul </a:t>
            </a:r>
            <a:r>
              <a:rPr lang="en-US" dirty="0" err="1" smtClean="0"/>
              <a:t>Watzlawick</a:t>
            </a:r>
            <a:endParaRPr lang="en-US" dirty="0" smtClean="0"/>
          </a:p>
          <a:p>
            <a:pPr marL="365760" indent="-283464" eaLnBrk="1" fontAlgn="auto" hangingPunct="1">
              <a:spcAft>
                <a:spcPts val="0"/>
              </a:spcAft>
              <a:buFont typeface="Wingdings 2"/>
              <a:buChar char=""/>
              <a:defRPr/>
            </a:pPr>
            <a:r>
              <a:rPr lang="en-US" dirty="0" smtClean="0"/>
              <a:t>Contributions</a:t>
            </a:r>
          </a:p>
          <a:p>
            <a:pPr marL="640080" lvl="1" indent="-237744" eaLnBrk="1" fontAlgn="auto" hangingPunct="1">
              <a:spcAft>
                <a:spcPts val="0"/>
              </a:spcAft>
              <a:buFont typeface="Verdana"/>
              <a:buChar char="◦"/>
              <a:defRPr/>
            </a:pPr>
            <a:r>
              <a:rPr lang="en-US" dirty="0" smtClean="0"/>
              <a:t>Inclusion of observer and observed in same system</a:t>
            </a:r>
          </a:p>
          <a:p>
            <a:pPr marL="640080" lvl="1" indent="-237744" eaLnBrk="1" fontAlgn="auto" hangingPunct="1">
              <a:spcAft>
                <a:spcPts val="0"/>
              </a:spcAft>
              <a:buFont typeface="Verdana"/>
              <a:buChar char="◦"/>
              <a:defRPr/>
            </a:pPr>
            <a:r>
              <a:rPr lang="en-US" dirty="0" smtClean="0"/>
              <a:t>Continuation of early cybernetics work with application to management, biology, sociology, and psychology </a:t>
            </a:r>
          </a:p>
          <a:p>
            <a:pPr marL="365760" indent="-283464" eaLnBrk="1" fontAlgn="auto" hangingPunct="1">
              <a:spcAft>
                <a:spcPts val="0"/>
              </a:spcAft>
              <a:buFont typeface="Wingdings 2"/>
              <a:buChar char=""/>
              <a:defRPr/>
            </a:pPr>
            <a:r>
              <a:rPr lang="en-US" dirty="0" smtClean="0"/>
              <a:t>Implications for evaluation</a:t>
            </a:r>
          </a:p>
          <a:p>
            <a:pPr marL="365760" indent="-283464"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General Systems Theory</a:t>
            </a:r>
            <a:endParaRPr lang="en-US" dirty="0" smtClean="0">
              <a:solidFill>
                <a:schemeClr val="tx2">
                  <a:satMod val="130000"/>
                </a:schemeClr>
              </a:solidFill>
            </a:endParaRPr>
          </a:p>
        </p:txBody>
      </p:sp>
      <p:sp>
        <p:nvSpPr>
          <p:cNvPr id="33795" name="Content Placeholder 1"/>
          <p:cNvSpPr>
            <a:spLocks noGrp="1"/>
          </p:cNvSpPr>
          <p:nvPr>
            <p:ph idx="1"/>
          </p:nvPr>
        </p:nvSpPr>
        <p:spPr/>
        <p:txBody>
          <a:bodyPr/>
          <a:lstStyle/>
          <a:p>
            <a:pPr eaLnBrk="1" hangingPunct="1"/>
            <a:r>
              <a:rPr lang="en-US" dirty="0" smtClean="0"/>
              <a:t>Leaders include Ludwig von </a:t>
            </a:r>
            <a:r>
              <a:rPr lang="en-US" dirty="0" err="1" smtClean="0"/>
              <a:t>Bertalanffy</a:t>
            </a:r>
            <a:r>
              <a:rPr lang="en-US" dirty="0" smtClean="0"/>
              <a:t>, Kenneth </a:t>
            </a:r>
            <a:r>
              <a:rPr lang="en-US" dirty="0" err="1" smtClean="0"/>
              <a:t>Boulding</a:t>
            </a:r>
            <a:r>
              <a:rPr lang="en-US" dirty="0" smtClean="0"/>
              <a:t>, Geoffrey Vickers, and Howard </a:t>
            </a:r>
            <a:r>
              <a:rPr lang="en-US" dirty="0" err="1" smtClean="0"/>
              <a:t>Odum</a:t>
            </a:r>
            <a:r>
              <a:rPr lang="en-US" dirty="0" smtClean="0"/>
              <a:t> </a:t>
            </a:r>
          </a:p>
          <a:p>
            <a:pPr eaLnBrk="1" hangingPunct="1"/>
            <a:r>
              <a:rPr lang="en-US" dirty="0" smtClean="0"/>
              <a:t>Contributions</a:t>
            </a:r>
          </a:p>
          <a:p>
            <a:pPr lvl="1" eaLnBrk="1" hangingPunct="1"/>
            <a:r>
              <a:rPr lang="en-US" dirty="0" smtClean="0"/>
              <a:t>Open vs. closed systems</a:t>
            </a:r>
          </a:p>
          <a:p>
            <a:pPr lvl="1" eaLnBrk="1" hangingPunct="1"/>
            <a:r>
              <a:rPr lang="en-US" dirty="0" smtClean="0"/>
              <a:t>Sum greater than parts</a:t>
            </a:r>
          </a:p>
          <a:p>
            <a:pPr lvl="1" eaLnBrk="1" hangingPunct="1"/>
            <a:r>
              <a:rPr lang="en-US" dirty="0" smtClean="0"/>
              <a:t>System boundaries and webs</a:t>
            </a:r>
          </a:p>
          <a:p>
            <a:pPr lvl="1" eaLnBrk="1" hangingPunct="1"/>
            <a:r>
              <a:rPr lang="en-US" dirty="0" smtClean="0"/>
              <a:t>Nested system hierarchies</a:t>
            </a:r>
          </a:p>
          <a:p>
            <a:pPr eaLnBrk="1" hangingPunct="1"/>
            <a:r>
              <a:rPr lang="en-US" dirty="0" smtClean="0"/>
              <a:t>Implications for evaluation </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Systems Dynamics</a:t>
            </a:r>
            <a:endParaRPr lang="en-US" dirty="0" smtClean="0">
              <a:solidFill>
                <a:schemeClr val="tx2">
                  <a:satMod val="130000"/>
                </a:schemeClr>
              </a:solidFill>
            </a:endParaRPr>
          </a:p>
        </p:txBody>
      </p:sp>
      <p:sp>
        <p:nvSpPr>
          <p:cNvPr id="30722" name="Content Placeholder 1"/>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dirty="0" smtClean="0"/>
              <a:t>Leaders include Jay Forrester, </a:t>
            </a:r>
            <a:r>
              <a:rPr lang="en-US" dirty="0" err="1" smtClean="0"/>
              <a:t>Donella</a:t>
            </a:r>
            <a:r>
              <a:rPr lang="en-US" dirty="0" smtClean="0"/>
              <a:t> Meadows, and Peter </a:t>
            </a:r>
            <a:r>
              <a:rPr lang="en-US" dirty="0" err="1" smtClean="0"/>
              <a:t>Senge</a:t>
            </a:r>
            <a:endParaRPr lang="en-US" dirty="0" smtClean="0"/>
          </a:p>
          <a:p>
            <a:pPr marL="365760" indent="-283464" eaLnBrk="1" fontAlgn="auto" hangingPunct="1">
              <a:spcAft>
                <a:spcPts val="0"/>
              </a:spcAft>
              <a:buFont typeface="Wingdings 2"/>
              <a:buChar char=""/>
              <a:defRPr/>
            </a:pPr>
            <a:r>
              <a:rPr lang="en-US" dirty="0" smtClean="0"/>
              <a:t>Contributions</a:t>
            </a:r>
          </a:p>
          <a:p>
            <a:pPr marL="640080" lvl="1" indent="-237744" eaLnBrk="1" fontAlgn="auto" hangingPunct="1">
              <a:spcAft>
                <a:spcPts val="0"/>
              </a:spcAft>
              <a:buFont typeface="Verdana"/>
              <a:buChar char="◦"/>
              <a:defRPr/>
            </a:pPr>
            <a:r>
              <a:rPr lang="en-US" dirty="0" smtClean="0"/>
              <a:t>Reinforcing and balancing feedback </a:t>
            </a:r>
          </a:p>
          <a:p>
            <a:pPr marL="640080" lvl="1" indent="-237744" eaLnBrk="1" fontAlgn="auto" hangingPunct="1">
              <a:spcAft>
                <a:spcPts val="0"/>
              </a:spcAft>
              <a:buFont typeface="Verdana"/>
              <a:buChar char="◦"/>
              <a:defRPr/>
            </a:pPr>
            <a:r>
              <a:rPr lang="en-US" dirty="0" smtClean="0"/>
              <a:t>Circularity (feedback loops)</a:t>
            </a:r>
          </a:p>
          <a:p>
            <a:pPr marL="640080" lvl="1" indent="-237744" eaLnBrk="1" fontAlgn="auto" hangingPunct="1">
              <a:spcAft>
                <a:spcPts val="0"/>
              </a:spcAft>
              <a:buFont typeface="Verdana"/>
              <a:buChar char="◦"/>
              <a:defRPr/>
            </a:pPr>
            <a:r>
              <a:rPr lang="en-US" dirty="0" smtClean="0"/>
              <a:t>Stocks and flows</a:t>
            </a:r>
          </a:p>
          <a:p>
            <a:pPr marL="640080" lvl="1" indent="-237744" eaLnBrk="1" fontAlgn="auto" hangingPunct="1">
              <a:spcAft>
                <a:spcPts val="0"/>
              </a:spcAft>
              <a:buFont typeface="Verdana"/>
              <a:buChar char="◦"/>
              <a:defRPr/>
            </a:pPr>
            <a:r>
              <a:rPr lang="en-US" dirty="0" smtClean="0"/>
              <a:t>Computer modeling of underlying dynamics  of organizational, societal, and global systems</a:t>
            </a:r>
          </a:p>
          <a:p>
            <a:pPr marL="640080" lvl="1" indent="-237744" eaLnBrk="1" fontAlgn="auto" hangingPunct="1">
              <a:spcAft>
                <a:spcPts val="0"/>
              </a:spcAft>
              <a:buFont typeface="Verdana"/>
              <a:buChar char="◦"/>
              <a:defRPr/>
            </a:pPr>
            <a:r>
              <a:rPr lang="en-US" dirty="0" smtClean="0"/>
              <a:t>Mental models and system archetypes</a:t>
            </a:r>
          </a:p>
          <a:p>
            <a:pPr marL="640080" lvl="1" indent="-237744" eaLnBrk="1" fontAlgn="auto" hangingPunct="1">
              <a:spcAft>
                <a:spcPts val="0"/>
              </a:spcAft>
              <a:buFont typeface="Verdana"/>
              <a:buChar char="◦"/>
              <a:defRPr/>
            </a:pPr>
            <a:r>
              <a:rPr lang="en-US" dirty="0" smtClean="0"/>
              <a:t>Levels of system leverage</a:t>
            </a:r>
          </a:p>
          <a:p>
            <a:pPr marL="365760" indent="-283464" eaLnBrk="1" fontAlgn="auto" hangingPunct="1">
              <a:spcAft>
                <a:spcPts val="0"/>
              </a:spcAft>
              <a:buFont typeface="Wingdings 2"/>
              <a:buChar char=""/>
              <a:defRPr/>
            </a:pPr>
            <a:r>
              <a:rPr lang="en-US" dirty="0" smtClean="0"/>
              <a:t>Implications for evaluation</a:t>
            </a:r>
          </a:p>
          <a:p>
            <a:pPr marL="640080" lvl="1" indent="-237744" eaLnBrk="1" fontAlgn="auto" hangingPunct="1">
              <a:spcAft>
                <a:spcPts val="0"/>
              </a:spcAft>
              <a:buFont typeface="Verdana"/>
              <a:buChar char="◦"/>
              <a:defRPr/>
            </a:pPr>
            <a:endParaRPr lang="en-US" dirty="0" smtClean="0"/>
          </a:p>
          <a:p>
            <a:pPr marL="640080" lvl="1" indent="-237744" eaLnBrk="1" fontAlgn="auto" hangingPunct="1">
              <a:spcAft>
                <a:spcPts val="0"/>
              </a:spcAft>
              <a:buFont typeface="Verdana"/>
              <a:buChar char="◦"/>
              <a:defRPr/>
            </a:pPr>
            <a:endParaRPr lang="en-US" dirty="0" smtClean="0"/>
          </a:p>
          <a:p>
            <a:pPr marL="640080" lvl="1" indent="-237744" eaLnBrk="1" fontAlgn="auto" hangingPunct="1">
              <a:spcAft>
                <a:spcPts val="0"/>
              </a:spcAft>
              <a:buFont typeface="Verdana"/>
              <a:buChar char="◦"/>
              <a:defRPr/>
            </a:pPr>
            <a:endParaRPr lang="en-US" dirty="0" smtClean="0"/>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smtClean="0">
                <a:solidFill>
                  <a:schemeClr val="tx2">
                    <a:satMod val="130000"/>
                  </a:schemeClr>
                </a:solidFill>
              </a:rPr>
              <a:t>Feedback Loops</a:t>
            </a:r>
            <a:endParaRPr lang="en-US" dirty="0">
              <a:solidFill>
                <a:schemeClr val="tx2">
                  <a:satMod val="130000"/>
                </a:schemeClr>
              </a:solidFill>
            </a:endParaRPr>
          </a:p>
        </p:txBody>
      </p:sp>
      <p:sp>
        <p:nvSpPr>
          <p:cNvPr id="3" name="Slide Number Placeholder 2"/>
          <p:cNvSpPr>
            <a:spLocks noGrp="1"/>
          </p:cNvSpPr>
          <p:nvPr>
            <p:ph type="sldNum" sz="quarter" idx="12"/>
          </p:nvPr>
        </p:nvSpPr>
        <p:spPr/>
        <p:txBody>
          <a:bodyPr/>
          <a:lstStyle/>
          <a:p>
            <a:pPr>
              <a:defRPr/>
            </a:pPr>
            <a:fld id="{B9189005-7C07-402A-9E8A-917FEF4B2AC4}" type="slidenum">
              <a:rPr lang="en-US"/>
              <a:pPr>
                <a:defRPr/>
              </a:pPr>
              <a:t>19</a:t>
            </a:fld>
            <a:endParaRPr lang="en-US"/>
          </a:p>
        </p:txBody>
      </p:sp>
      <p:pic>
        <p:nvPicPr>
          <p:cNvPr id="35844" name="Picture 2"/>
          <p:cNvPicPr>
            <a:picLocks noChangeAspect="1" noChangeArrowheads="1"/>
          </p:cNvPicPr>
          <p:nvPr/>
        </p:nvPicPr>
        <p:blipFill>
          <a:blip r:embed="rId2" cstate="print"/>
          <a:srcRect/>
          <a:stretch>
            <a:fillRect/>
          </a:stretch>
        </p:blipFill>
        <p:spPr bwMode="auto">
          <a:xfrm>
            <a:off x="2205038" y="1787525"/>
            <a:ext cx="496570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96963" y="2286000"/>
            <a:ext cx="7361237" cy="1143000"/>
          </a:xfrm>
        </p:spPr>
        <p:txBody>
          <a:bodyPr/>
          <a:lstStyle/>
          <a:p>
            <a:pPr eaLnBrk="1" fontAlgn="auto" hangingPunct="1">
              <a:spcAft>
                <a:spcPts val="0"/>
              </a:spcAft>
              <a:defRPr/>
            </a:pPr>
            <a:r>
              <a:rPr lang="en-US" dirty="0" smtClean="0">
                <a:solidFill>
                  <a:schemeClr val="tx2">
                    <a:satMod val="130000"/>
                  </a:schemeClr>
                </a:solidFill>
              </a:rPr>
              <a:t>Welcome and Introduction</a:t>
            </a:r>
            <a:endParaRPr lang="en-US" dirty="0">
              <a:solidFill>
                <a:schemeClr val="tx2">
                  <a:satMod val="130000"/>
                </a:schemeClr>
              </a:solidFill>
            </a:endParaRPr>
          </a:p>
        </p:txBody>
      </p:sp>
      <p:sp>
        <p:nvSpPr>
          <p:cNvPr id="18435"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1BF4DC62-A362-4A72-8ED0-75B53691CD3F}"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Complexity Theory</a:t>
            </a:r>
            <a:endParaRPr lang="en-US" dirty="0" smtClean="0">
              <a:solidFill>
                <a:schemeClr val="tx2">
                  <a:satMod val="130000"/>
                </a:schemeClr>
              </a:solidFill>
            </a:endParaRPr>
          </a:p>
        </p:txBody>
      </p:sp>
      <p:sp>
        <p:nvSpPr>
          <p:cNvPr id="32770" name="Content Placeholder 1"/>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dirty="0" smtClean="0"/>
              <a:t>Leaders include </a:t>
            </a:r>
            <a:r>
              <a:rPr lang="en-US" dirty="0" err="1" smtClean="0"/>
              <a:t>Ilya</a:t>
            </a:r>
            <a:r>
              <a:rPr lang="en-US" dirty="0" smtClean="0"/>
              <a:t> Prigogine, John Holland, Stuart Kauffman, and James Lovelock </a:t>
            </a:r>
          </a:p>
          <a:p>
            <a:pPr marL="365760" indent="-283464" eaLnBrk="1" fontAlgn="auto" hangingPunct="1">
              <a:spcAft>
                <a:spcPts val="0"/>
              </a:spcAft>
              <a:buFont typeface="Wingdings 2"/>
              <a:buChar char=""/>
              <a:defRPr/>
            </a:pPr>
            <a:r>
              <a:rPr lang="en-US" dirty="0" smtClean="0"/>
              <a:t>Contributions </a:t>
            </a:r>
          </a:p>
          <a:p>
            <a:pPr marL="640080" lvl="1" indent="-237744" eaLnBrk="1" fontAlgn="auto" hangingPunct="1">
              <a:spcAft>
                <a:spcPts val="0"/>
              </a:spcAft>
              <a:buFont typeface="Verdana"/>
              <a:buChar char="◦"/>
              <a:defRPr/>
            </a:pPr>
            <a:r>
              <a:rPr lang="en-US" dirty="0" smtClean="0"/>
              <a:t>Based on cybernetics and general systems theory</a:t>
            </a:r>
          </a:p>
          <a:p>
            <a:pPr marL="640080" lvl="1" indent="-237744" eaLnBrk="1" fontAlgn="auto" hangingPunct="1">
              <a:spcAft>
                <a:spcPts val="0"/>
              </a:spcAft>
              <a:buFont typeface="Verdana"/>
              <a:buChar char="◦"/>
              <a:defRPr/>
            </a:pPr>
            <a:r>
              <a:rPr lang="en-US" dirty="0" smtClean="0"/>
              <a:t>Complex adaptive systems </a:t>
            </a:r>
          </a:p>
          <a:p>
            <a:pPr marL="640080" lvl="1" indent="-237744" eaLnBrk="1" fontAlgn="auto" hangingPunct="1">
              <a:spcAft>
                <a:spcPts val="0"/>
              </a:spcAft>
              <a:buFont typeface="Verdana"/>
              <a:buChar char="◦"/>
              <a:defRPr/>
            </a:pPr>
            <a:r>
              <a:rPr lang="en-US" dirty="0" smtClean="0"/>
              <a:t>Conditions of self-organization—far from equilibrium </a:t>
            </a:r>
          </a:p>
          <a:p>
            <a:pPr marL="640080" lvl="1" indent="-237744" eaLnBrk="1" fontAlgn="auto" hangingPunct="1">
              <a:spcAft>
                <a:spcPts val="0"/>
              </a:spcAft>
              <a:buFont typeface="Verdana"/>
              <a:buChar char="◦"/>
              <a:defRPr/>
            </a:pPr>
            <a:r>
              <a:rPr lang="en-US" dirty="0" smtClean="0"/>
              <a:t>Irreversible past, unpredictable future</a:t>
            </a:r>
          </a:p>
          <a:p>
            <a:pPr marL="640080" lvl="1" indent="-237744" eaLnBrk="1" fontAlgn="auto" hangingPunct="1">
              <a:spcAft>
                <a:spcPts val="0"/>
              </a:spcAft>
              <a:buFont typeface="Verdana"/>
              <a:buChar char="◦"/>
              <a:defRPr/>
            </a:pPr>
            <a:r>
              <a:rPr lang="en-US" dirty="0" smtClean="0"/>
              <a:t>Nonlinearity (small initial differences—large effects)</a:t>
            </a:r>
          </a:p>
          <a:p>
            <a:pPr marL="640080" lvl="1" indent="-237744" eaLnBrk="1" fontAlgn="auto" hangingPunct="1">
              <a:spcAft>
                <a:spcPts val="0"/>
              </a:spcAft>
              <a:buFont typeface="Verdana"/>
              <a:buChar char="◦"/>
              <a:defRPr/>
            </a:pPr>
            <a:r>
              <a:rPr lang="en-US" dirty="0" smtClean="0"/>
              <a:t>Adaptation and co-evolution</a:t>
            </a:r>
          </a:p>
          <a:p>
            <a:pPr marL="365760" indent="-283464" eaLnBrk="1" fontAlgn="auto" hangingPunct="1">
              <a:spcAft>
                <a:spcPts val="0"/>
              </a:spcAft>
              <a:buFont typeface="Wingdings 2"/>
              <a:buChar char=""/>
              <a:defRPr/>
            </a:pPr>
            <a:r>
              <a:rPr lang="en-US" dirty="0" smtClean="0"/>
              <a:t>Implications for evaluation</a:t>
            </a:r>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Multiple Systems Dynamics </a:t>
            </a:r>
          </a:p>
        </p:txBody>
      </p:sp>
      <p:sp>
        <p:nvSpPr>
          <p:cNvPr id="37891" name="Content Placeholder 1"/>
          <p:cNvSpPr>
            <a:spLocks noGrp="1"/>
          </p:cNvSpPr>
          <p:nvPr>
            <p:ph idx="1"/>
          </p:nvPr>
        </p:nvSpPr>
        <p:spPr/>
        <p:txBody>
          <a:bodyPr/>
          <a:lstStyle/>
          <a:p>
            <a:pPr eaLnBrk="1" hangingPunct="1">
              <a:buFont typeface="Wingdings" pitchFamily="2" charset="2"/>
              <a:buNone/>
            </a:pPr>
            <a:r>
              <a:rPr lang="en-US" dirty="0" smtClean="0">
                <a:ea typeface="ＭＳ Ｐゴシック" charset="-128"/>
              </a:rPr>
              <a:t>Multiple Dynamics Concurrently Exist in Systems</a:t>
            </a:r>
          </a:p>
          <a:p>
            <a:pPr eaLnBrk="1" hangingPunct="1"/>
            <a:r>
              <a:rPr lang="en-US" dirty="0" smtClean="0">
                <a:ea typeface="ＭＳ Ｐゴシック" charset="-128"/>
              </a:rPr>
              <a:t>Unorganized</a:t>
            </a:r>
            <a:r>
              <a:rPr lang="en-US" dirty="0" smtClean="0"/>
              <a:t>—</a:t>
            </a:r>
            <a:r>
              <a:rPr lang="en-US" dirty="0" smtClean="0">
                <a:ea typeface="ＭＳ Ｐゴシック" charset="-128"/>
              </a:rPr>
              <a:t>random</a:t>
            </a:r>
          </a:p>
          <a:p>
            <a:pPr eaLnBrk="1" hangingPunct="1"/>
            <a:r>
              <a:rPr lang="en-US" dirty="0" smtClean="0">
                <a:ea typeface="ＭＳ Ｐゴシック" charset="-128"/>
              </a:rPr>
              <a:t>Organized</a:t>
            </a:r>
            <a:r>
              <a:rPr lang="en-US" dirty="0" smtClean="0"/>
              <a:t>—</a:t>
            </a:r>
            <a:r>
              <a:rPr lang="en-US" dirty="0" smtClean="0">
                <a:ea typeface="ＭＳ Ｐゴシック" charset="-128"/>
              </a:rPr>
              <a:t>simple</a:t>
            </a:r>
          </a:p>
          <a:p>
            <a:pPr eaLnBrk="1" hangingPunct="1"/>
            <a:r>
              <a:rPr lang="en-US" dirty="0" smtClean="0">
                <a:ea typeface="ＭＳ Ｐゴシック" charset="-128"/>
              </a:rPr>
              <a:t>Organized</a:t>
            </a:r>
            <a:r>
              <a:rPr lang="en-US" dirty="0" smtClean="0"/>
              <a:t>—</a:t>
            </a:r>
            <a:r>
              <a:rPr lang="en-US" dirty="0" smtClean="0">
                <a:ea typeface="ＭＳ Ｐゴシック" charset="-128"/>
              </a:rPr>
              <a:t>complicated</a:t>
            </a:r>
          </a:p>
          <a:p>
            <a:pPr eaLnBrk="1" hangingPunct="1"/>
            <a:r>
              <a:rPr lang="en-US" dirty="0" smtClean="0">
                <a:ea typeface="ＭＳ Ｐゴシック" charset="-128"/>
              </a:rPr>
              <a:t> Self-organizing</a:t>
            </a:r>
            <a:r>
              <a:rPr lang="en-US" dirty="0" smtClean="0"/>
              <a:t>—</a:t>
            </a:r>
            <a:r>
              <a:rPr lang="en-US" dirty="0" smtClean="0">
                <a:ea typeface="ＭＳ Ｐゴシック" charset="-128"/>
              </a:rPr>
              <a:t>complex adaptive</a:t>
            </a:r>
          </a:p>
          <a:p>
            <a:pPr eaLnBrk="1" hangingPunct="1">
              <a:buFont typeface="Wingdings" pitchFamily="2" charset="2"/>
              <a:buNone/>
            </a:pPr>
            <a:endParaRPr lang="en-US" dirty="0" smtClean="0">
              <a:ea typeface="ＭＳ Ｐゴシック" charset="-128"/>
            </a:endParaRPr>
          </a:p>
          <a:p>
            <a:pPr eaLnBrk="1" hangingPunct="1">
              <a:buFont typeface="Wingdings" pitchFamily="2" charset="2"/>
              <a:buNone/>
            </a:pPr>
            <a:r>
              <a:rPr lang="en-US" dirty="0" smtClean="0">
                <a:ea typeface="ＭＳ Ｐゴシック" charset="-128"/>
              </a:rPr>
              <a:t>Select dynamics to attend to in evaluation</a:t>
            </a:r>
          </a:p>
        </p:txBody>
      </p:sp>
      <p:sp>
        <p:nvSpPr>
          <p:cNvPr id="37892"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C22AAE7B-0315-447C-996D-C1338C731156}" type="slidenum">
              <a:rPr lang="en-US" sz="1200">
                <a:solidFill>
                  <a:schemeClr val="bg1"/>
                </a:solidFill>
              </a:rPr>
              <a:pPr algn="r"/>
              <a:t>21</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 Random Independent Actions</a:t>
            </a:r>
          </a:p>
        </p:txBody>
      </p:sp>
      <p:pic>
        <p:nvPicPr>
          <p:cNvPr id="38915" name="Picture 2"/>
          <p:cNvPicPr>
            <a:picLocks noGrp="1" noChangeAspect="1" noChangeArrowheads="1"/>
          </p:cNvPicPr>
          <p:nvPr>
            <p:ph idx="1"/>
          </p:nvPr>
        </p:nvPicPr>
        <p:blipFill>
          <a:blip r:embed="rId3" cstate="print"/>
          <a:srcRect/>
          <a:stretch>
            <a:fillRect/>
          </a:stretch>
        </p:blipFill>
        <p:spPr>
          <a:xfrm>
            <a:off x="1874838" y="1590675"/>
            <a:ext cx="6619875" cy="4514850"/>
          </a:xfrm>
        </p:spPr>
      </p:pic>
      <p:sp>
        <p:nvSpPr>
          <p:cNvPr id="43011" name="Slide Number Placeholder 3"/>
          <p:cNvSpPr>
            <a:spLocks noGrp="1"/>
          </p:cNvSpPr>
          <p:nvPr>
            <p:ph type="sldNum" sz="quarter" idx="12"/>
          </p:nvPr>
        </p:nvSpPr>
        <p:spPr/>
        <p:txBody>
          <a:bodyPr/>
          <a:lstStyle/>
          <a:p>
            <a:pPr>
              <a:defRPr/>
            </a:pPr>
            <a:fld id="{46A7E8E0-D613-4083-A5D6-ACDFD5380A6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ea typeface="ＭＳ Ｐゴシック" charset="-128"/>
              </a:rPr>
              <a:t>Simple Dependent Relationships</a:t>
            </a:r>
          </a:p>
        </p:txBody>
      </p:sp>
      <p:pic>
        <p:nvPicPr>
          <p:cNvPr id="39939" name="Picture 2"/>
          <p:cNvPicPr>
            <a:picLocks noGrp="1" noChangeAspect="1" noChangeArrowheads="1"/>
          </p:cNvPicPr>
          <p:nvPr>
            <p:ph idx="1"/>
          </p:nvPr>
        </p:nvPicPr>
        <p:blipFill>
          <a:blip r:embed="rId3" cstate="print"/>
          <a:srcRect/>
          <a:stretch>
            <a:fillRect/>
          </a:stretch>
        </p:blipFill>
        <p:spPr>
          <a:xfrm>
            <a:off x="2608263" y="1871663"/>
            <a:ext cx="5153025" cy="3952875"/>
          </a:xfrm>
        </p:spPr>
      </p:pic>
      <p:sp>
        <p:nvSpPr>
          <p:cNvPr id="45059" name="Slide Number Placeholder 3"/>
          <p:cNvSpPr>
            <a:spLocks noGrp="1"/>
          </p:cNvSpPr>
          <p:nvPr>
            <p:ph type="sldNum" sz="quarter" idx="12"/>
          </p:nvPr>
        </p:nvSpPr>
        <p:spPr bwMode="auto">
          <a:ln>
            <a:miter lim="800000"/>
            <a:headEnd/>
            <a:tailEnd/>
          </a:ln>
        </p:spPr>
        <p:txBody>
          <a:bodyPr/>
          <a:lstStyle/>
          <a:p>
            <a:pPr>
              <a:defRPr/>
            </a:pPr>
            <a:fld id="{E4BB9E0B-CD48-440A-9A6F-F75C77AAB9EF}"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130000"/>
                  </a:schemeClr>
                </a:solidFill>
                <a:ea typeface="ＭＳ Ｐゴシック" charset="-128"/>
              </a:rPr>
              <a:t>Complex Interdependencies</a:t>
            </a:r>
          </a:p>
        </p:txBody>
      </p:sp>
      <p:sp>
        <p:nvSpPr>
          <p:cNvPr id="49155" name="Slide Number Placeholder 23"/>
          <p:cNvSpPr>
            <a:spLocks noGrp="1"/>
          </p:cNvSpPr>
          <p:nvPr>
            <p:ph type="sldNum" sz="quarter" idx="12"/>
          </p:nvPr>
        </p:nvSpPr>
        <p:spPr bwMode="auto">
          <a:ln>
            <a:miter lim="800000"/>
            <a:headEnd/>
            <a:tailEnd/>
          </a:ln>
        </p:spPr>
        <p:txBody>
          <a:bodyPr/>
          <a:lstStyle/>
          <a:p>
            <a:pPr>
              <a:defRPr/>
            </a:pPr>
            <a:fld id="{7D4A68C2-64B6-4084-9E92-0A424E4CF39C}" type="slidenum">
              <a:rPr lang="en-US"/>
              <a:pPr>
                <a:defRPr/>
              </a:pPr>
              <a:t>24</a:t>
            </a:fld>
            <a:endParaRPr lang="en-US"/>
          </a:p>
        </p:txBody>
      </p:sp>
      <p:pic>
        <p:nvPicPr>
          <p:cNvPr id="40964" name="Picture 6"/>
          <p:cNvPicPr>
            <a:picLocks noChangeAspect="1" noChangeArrowheads="1"/>
          </p:cNvPicPr>
          <p:nvPr/>
        </p:nvPicPr>
        <p:blipFill>
          <a:blip r:embed="rId3" cstate="print"/>
          <a:srcRect/>
          <a:stretch>
            <a:fillRect/>
          </a:stretch>
        </p:blipFill>
        <p:spPr bwMode="auto">
          <a:xfrm>
            <a:off x="1597025" y="1362075"/>
            <a:ext cx="6135688"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54113" y="274638"/>
            <a:ext cx="7780337" cy="1143000"/>
          </a:xfrm>
        </p:spPr>
        <p:txBody>
          <a:bodyPr/>
          <a:lstStyle/>
          <a:p>
            <a:pPr eaLnBrk="1" fontAlgn="auto" hangingPunct="1">
              <a:spcAft>
                <a:spcPts val="0"/>
              </a:spcAft>
              <a:defRPr/>
            </a:pPr>
            <a:r>
              <a:rPr lang="en-US" sz="3200" dirty="0" smtClean="0">
                <a:solidFill>
                  <a:schemeClr val="tx2">
                    <a:satMod val="130000"/>
                  </a:schemeClr>
                </a:solidFill>
              </a:rPr>
              <a:t>Dynamics of a Social System and Its Context</a:t>
            </a:r>
          </a:p>
        </p:txBody>
      </p:sp>
      <p:grpSp>
        <p:nvGrpSpPr>
          <p:cNvPr id="41987" name="Group 14"/>
          <p:cNvGrpSpPr>
            <a:grpSpLocks noChangeAspect="1"/>
          </p:cNvGrpSpPr>
          <p:nvPr/>
        </p:nvGrpSpPr>
        <p:grpSpPr bwMode="auto">
          <a:xfrm>
            <a:off x="2389188" y="1282700"/>
            <a:ext cx="5016500" cy="5016500"/>
            <a:chOff x="1333143" y="416331"/>
            <a:chExt cx="6306539" cy="6306539"/>
          </a:xfrm>
        </p:grpSpPr>
        <p:sp>
          <p:nvSpPr>
            <p:cNvPr id="14" name="Oval 13"/>
            <p:cNvSpPr/>
            <p:nvPr/>
          </p:nvSpPr>
          <p:spPr>
            <a:xfrm>
              <a:off x="1397000" y="457200"/>
              <a:ext cx="6172200" cy="6172200"/>
            </a:xfrm>
            <a:prstGeom prst="ellipse">
              <a:avLst/>
            </a:prstGeom>
            <a:gradFill flip="none" rotWithShape="1">
              <a:gsLst>
                <a:gs pos="34000">
                  <a:schemeClr val="bg2">
                    <a:alpha val="60000"/>
                  </a:schemeClr>
                </a:gs>
                <a:gs pos="100000">
                  <a:srgbClr val="FFFFFF">
                    <a:alpha val="60000"/>
                  </a:srgb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1990" name="Group 14"/>
            <p:cNvGrpSpPr>
              <a:grpSpLocks noChangeAspect="1"/>
            </p:cNvGrpSpPr>
            <p:nvPr/>
          </p:nvGrpSpPr>
          <p:grpSpPr bwMode="auto">
            <a:xfrm>
              <a:off x="2129443" y="1436154"/>
              <a:ext cx="4695977" cy="4081349"/>
              <a:chOff x="1998535" y="1197101"/>
              <a:chExt cx="5128872" cy="4457575"/>
            </a:xfrm>
          </p:grpSpPr>
          <p:pic>
            <p:nvPicPr>
              <p:cNvPr id="41991" name="Picture 11" descr="QI.10.gr.Orgnz_notext.1-20.pdf"/>
              <p:cNvPicPr>
                <a:picLocks noChangeAspect="1"/>
              </p:cNvPicPr>
              <p:nvPr/>
            </p:nvPicPr>
            <p:blipFill>
              <a:blip r:embed="rId3" cstate="print"/>
              <a:srcRect l="15627" t="22295" r="20415" b="35358"/>
              <a:stretch>
                <a:fillRect/>
              </a:stretch>
            </p:blipFill>
            <p:spPr bwMode="auto">
              <a:xfrm>
                <a:off x="2062136" y="1350964"/>
                <a:ext cx="5022850" cy="4303712"/>
              </a:xfrm>
              <a:prstGeom prst="rect">
                <a:avLst/>
              </a:prstGeom>
              <a:noFill/>
              <a:ln w="9525">
                <a:noFill/>
                <a:miter lim="800000"/>
                <a:headEnd/>
                <a:tailEnd/>
              </a:ln>
            </p:spPr>
          </p:pic>
          <p:sp>
            <p:nvSpPr>
              <p:cNvPr id="41992" name="TextBox 12"/>
              <p:cNvSpPr txBox="1">
                <a:spLocks noChangeArrowheads="1"/>
              </p:cNvSpPr>
              <p:nvPr/>
            </p:nvSpPr>
            <p:spPr bwMode="auto">
              <a:xfrm>
                <a:off x="4860124" y="1533676"/>
                <a:ext cx="2057445" cy="649489"/>
              </a:xfrm>
              <a:prstGeom prst="rect">
                <a:avLst/>
              </a:prstGeom>
              <a:noFill/>
              <a:ln w="9525">
                <a:noFill/>
                <a:miter lim="800000"/>
                <a:headEnd/>
                <a:tailEnd/>
              </a:ln>
            </p:spPr>
            <p:txBody>
              <a:bodyPr>
                <a:spAutoFit/>
              </a:bodyPr>
              <a:lstStyle/>
              <a:p>
                <a:pPr algn="ctr" eaLnBrk="0" hangingPunct="0"/>
                <a:r>
                  <a:rPr lang="en-US" sz="1400">
                    <a:solidFill>
                      <a:schemeClr val="bg1"/>
                    </a:solidFill>
                    <a:latin typeface="Arial Black" pitchFamily="34" charset="0"/>
                  </a:rPr>
                  <a:t>Unorganized </a:t>
                </a:r>
                <a:r>
                  <a:rPr lang="en-US" sz="1100">
                    <a:solidFill>
                      <a:schemeClr val="bg1"/>
                    </a:solidFill>
                    <a:latin typeface="Arial Black" pitchFamily="34" charset="0"/>
                  </a:rPr>
                  <a:t>(random)</a:t>
                </a:r>
                <a:endParaRPr lang="en-US" sz="1100">
                  <a:latin typeface="Arial Black" pitchFamily="34" charset="0"/>
                </a:endParaRPr>
              </a:p>
            </p:txBody>
          </p:sp>
          <p:sp>
            <p:nvSpPr>
              <p:cNvPr id="41993" name="TextBox 13"/>
              <p:cNvSpPr txBox="1">
                <a:spLocks noChangeArrowheads="1"/>
              </p:cNvSpPr>
              <p:nvPr/>
            </p:nvSpPr>
            <p:spPr bwMode="auto">
              <a:xfrm>
                <a:off x="2508589" y="4224719"/>
                <a:ext cx="2000979" cy="880604"/>
              </a:xfrm>
              <a:prstGeom prst="rect">
                <a:avLst/>
              </a:prstGeom>
              <a:noFill/>
              <a:ln w="9525">
                <a:noFill/>
                <a:miter lim="800000"/>
                <a:headEnd/>
                <a:tailEnd/>
              </a:ln>
            </p:spPr>
            <p:txBody>
              <a:bodyPr>
                <a:spAutoFit/>
              </a:bodyPr>
              <a:lstStyle/>
              <a:p>
                <a:pPr algn="ctr" eaLnBrk="0" hangingPunct="0"/>
                <a:r>
                  <a:rPr lang="en-US" sz="1400">
                    <a:solidFill>
                      <a:schemeClr val="bg1"/>
                    </a:solidFill>
                    <a:latin typeface="Arial Black" pitchFamily="34" charset="0"/>
                  </a:rPr>
                  <a:t>Organized</a:t>
                </a:r>
              </a:p>
              <a:p>
                <a:pPr algn="ctr" eaLnBrk="0" hangingPunct="0"/>
                <a:r>
                  <a:rPr lang="en-US" sz="1100">
                    <a:solidFill>
                      <a:schemeClr val="bg1"/>
                    </a:solidFill>
                    <a:latin typeface="Arial Black" pitchFamily="34" charset="0"/>
                  </a:rPr>
                  <a:t>(simple, complicated)</a:t>
                </a:r>
                <a:endParaRPr lang="en-US" sz="1100">
                  <a:latin typeface="Arial Black" pitchFamily="34" charset="0"/>
                </a:endParaRPr>
              </a:p>
            </p:txBody>
          </p:sp>
          <p:sp>
            <p:nvSpPr>
              <p:cNvPr id="41994" name="TextBox 14"/>
              <p:cNvSpPr txBox="1">
                <a:spLocks noChangeArrowheads="1"/>
              </p:cNvSpPr>
              <p:nvPr/>
            </p:nvSpPr>
            <p:spPr bwMode="auto">
              <a:xfrm>
                <a:off x="3567930" y="2616093"/>
                <a:ext cx="2094708" cy="1381936"/>
              </a:xfrm>
              <a:prstGeom prst="rect">
                <a:avLst/>
              </a:prstGeom>
              <a:noFill/>
              <a:ln w="9525">
                <a:noFill/>
                <a:miter lim="800000"/>
                <a:headEnd/>
                <a:tailEnd/>
              </a:ln>
            </p:spPr>
            <p:txBody>
              <a:bodyPr>
                <a:spAutoFit/>
              </a:bodyPr>
              <a:lstStyle/>
              <a:p>
                <a:pPr algn="ctr" eaLnBrk="0" hangingPunct="0"/>
                <a:r>
                  <a:rPr lang="en-US" sz="1600">
                    <a:latin typeface="Arial Black" pitchFamily="34" charset="0"/>
                  </a:rPr>
                  <a:t>Self-Organizing</a:t>
                </a:r>
              </a:p>
              <a:p>
                <a:pPr algn="ctr" eaLnBrk="0" hangingPunct="0"/>
                <a:r>
                  <a:rPr lang="en-US" sz="1400">
                    <a:latin typeface="Arial Black" pitchFamily="34" charset="0"/>
                  </a:rPr>
                  <a:t>(complex, adaptive)</a:t>
                </a:r>
              </a:p>
            </p:txBody>
          </p:sp>
          <p:sp>
            <p:nvSpPr>
              <p:cNvPr id="41995" name="TextBox 15"/>
              <p:cNvSpPr txBox="1">
                <a:spLocks noChangeArrowheads="1"/>
              </p:cNvSpPr>
              <p:nvPr/>
            </p:nvSpPr>
            <p:spPr bwMode="auto">
              <a:xfrm>
                <a:off x="3761925" y="5238286"/>
                <a:ext cx="1900713" cy="377090"/>
              </a:xfrm>
              <a:prstGeom prst="rect">
                <a:avLst/>
              </a:prstGeom>
              <a:noFill/>
              <a:ln w="9525">
                <a:noFill/>
                <a:miter lim="800000"/>
                <a:headEnd/>
                <a:tailEnd/>
              </a:ln>
            </p:spPr>
            <p:txBody>
              <a:bodyPr>
                <a:spAutoFit/>
              </a:bodyPr>
              <a:lstStyle/>
              <a:p>
                <a:pPr algn="ctr" eaLnBrk="0" hangingPunct="0"/>
                <a:r>
                  <a:rPr lang="en-US" sz="1200">
                    <a:solidFill>
                      <a:schemeClr val="bg1"/>
                    </a:solidFill>
                    <a:latin typeface="Arial Black" pitchFamily="34" charset="0"/>
                  </a:rPr>
                  <a:t>Relationships</a:t>
                </a:r>
                <a:endParaRPr lang="en-US" sz="1200">
                  <a:latin typeface="Arial Black" pitchFamily="34" charset="0"/>
                </a:endParaRPr>
              </a:p>
            </p:txBody>
          </p:sp>
          <p:sp>
            <p:nvSpPr>
              <p:cNvPr id="41996" name="TextBox 16"/>
              <p:cNvSpPr txBox="1">
                <a:spLocks noChangeArrowheads="1"/>
              </p:cNvSpPr>
              <p:nvPr/>
            </p:nvSpPr>
            <p:spPr bwMode="auto">
              <a:xfrm>
                <a:off x="2314594" y="5146737"/>
                <a:ext cx="1429893" cy="501335"/>
              </a:xfrm>
              <a:prstGeom prst="rect">
                <a:avLst/>
              </a:prstGeom>
              <a:noFill/>
              <a:ln w="9525">
                <a:noFill/>
                <a:miter lim="800000"/>
                <a:headEnd/>
                <a:tailEnd/>
              </a:ln>
            </p:spPr>
            <p:txBody>
              <a:bodyPr>
                <a:spAutoFit/>
              </a:bodyPr>
              <a:lstStyle/>
              <a:p>
                <a:pPr algn="ctr" eaLnBrk="0" hangingPunct="0"/>
                <a:r>
                  <a:rPr lang="en-US" sz="900">
                    <a:solidFill>
                      <a:schemeClr val="bg1"/>
                    </a:solidFill>
                    <a:latin typeface="Arial Black" pitchFamily="34" charset="0"/>
                  </a:rPr>
                  <a:t>High Predictability</a:t>
                </a:r>
                <a:endParaRPr lang="en-US" sz="900">
                  <a:latin typeface="Arial Black" pitchFamily="34" charset="0"/>
                </a:endParaRPr>
              </a:p>
            </p:txBody>
          </p:sp>
          <p:sp>
            <p:nvSpPr>
              <p:cNvPr id="41997" name="TextBox 17"/>
              <p:cNvSpPr txBox="1">
                <a:spLocks noChangeArrowheads="1"/>
              </p:cNvSpPr>
              <p:nvPr/>
            </p:nvSpPr>
            <p:spPr bwMode="auto">
              <a:xfrm>
                <a:off x="5671357" y="5146737"/>
                <a:ext cx="1456050" cy="501335"/>
              </a:xfrm>
              <a:prstGeom prst="rect">
                <a:avLst/>
              </a:prstGeom>
              <a:noFill/>
              <a:ln w="9525">
                <a:noFill/>
                <a:miter lim="800000"/>
                <a:headEnd/>
                <a:tailEnd/>
              </a:ln>
            </p:spPr>
            <p:txBody>
              <a:bodyPr>
                <a:spAutoFit/>
              </a:bodyPr>
              <a:lstStyle/>
              <a:p>
                <a:pPr algn="ctr" eaLnBrk="0" hangingPunct="0"/>
                <a:r>
                  <a:rPr lang="en-US" sz="900">
                    <a:solidFill>
                      <a:schemeClr val="bg1"/>
                    </a:solidFill>
                    <a:latin typeface="Arial Black" pitchFamily="34" charset="0"/>
                  </a:rPr>
                  <a:t>Low Predictability</a:t>
                </a:r>
                <a:endParaRPr lang="en-US" sz="900">
                  <a:latin typeface="Arial Black" pitchFamily="34" charset="0"/>
                </a:endParaRPr>
              </a:p>
            </p:txBody>
          </p:sp>
          <p:sp>
            <p:nvSpPr>
              <p:cNvPr id="41998" name="TextBox 18"/>
              <p:cNvSpPr txBox="1">
                <a:spLocks noChangeArrowheads="1"/>
              </p:cNvSpPr>
              <p:nvPr/>
            </p:nvSpPr>
            <p:spPr bwMode="auto">
              <a:xfrm rot="-5400000">
                <a:off x="1344623" y="3137043"/>
                <a:ext cx="2038030" cy="377091"/>
              </a:xfrm>
              <a:prstGeom prst="rect">
                <a:avLst/>
              </a:prstGeom>
              <a:noFill/>
              <a:ln w="9525">
                <a:noFill/>
                <a:miter lim="800000"/>
                <a:headEnd/>
                <a:tailEnd/>
              </a:ln>
            </p:spPr>
            <p:txBody>
              <a:bodyPr>
                <a:spAutoFit/>
              </a:bodyPr>
              <a:lstStyle/>
              <a:p>
                <a:pPr algn="ctr" eaLnBrk="0" hangingPunct="0"/>
                <a:r>
                  <a:rPr lang="en-US" sz="1200">
                    <a:solidFill>
                      <a:schemeClr val="bg1"/>
                    </a:solidFill>
                    <a:latin typeface="Arial Black" pitchFamily="34" charset="0"/>
                  </a:rPr>
                  <a:t>Perspectives</a:t>
                </a:r>
              </a:p>
            </p:txBody>
          </p:sp>
          <p:sp>
            <p:nvSpPr>
              <p:cNvPr id="41999" name="TextBox 19"/>
              <p:cNvSpPr txBox="1">
                <a:spLocks noChangeArrowheads="1"/>
              </p:cNvSpPr>
              <p:nvPr/>
            </p:nvSpPr>
            <p:spPr bwMode="auto">
              <a:xfrm rot="-5400000">
                <a:off x="1600739" y="4552765"/>
                <a:ext cx="1296928" cy="501335"/>
              </a:xfrm>
              <a:prstGeom prst="rect">
                <a:avLst/>
              </a:prstGeom>
              <a:noFill/>
              <a:ln w="9525">
                <a:noFill/>
                <a:miter lim="800000"/>
                <a:headEnd/>
                <a:tailEnd/>
              </a:ln>
            </p:spPr>
            <p:txBody>
              <a:bodyPr>
                <a:spAutoFit/>
              </a:bodyPr>
              <a:lstStyle/>
              <a:p>
                <a:pPr algn="ctr" eaLnBrk="0" hangingPunct="0"/>
                <a:r>
                  <a:rPr lang="en-US" sz="900">
                    <a:solidFill>
                      <a:schemeClr val="bg1"/>
                    </a:solidFill>
                    <a:latin typeface="Arial Black" pitchFamily="34" charset="0"/>
                  </a:rPr>
                  <a:t>High Agreement</a:t>
                </a:r>
                <a:endParaRPr lang="en-US" sz="900">
                  <a:latin typeface="Arial Black" pitchFamily="34" charset="0"/>
                </a:endParaRPr>
              </a:p>
            </p:txBody>
          </p:sp>
          <p:sp>
            <p:nvSpPr>
              <p:cNvPr id="42000" name="TextBox 20"/>
              <p:cNvSpPr txBox="1">
                <a:spLocks noChangeArrowheads="1"/>
              </p:cNvSpPr>
              <p:nvPr/>
            </p:nvSpPr>
            <p:spPr bwMode="auto">
              <a:xfrm rot="-5400000">
                <a:off x="1610548" y="1628683"/>
                <a:ext cx="1386296" cy="523132"/>
              </a:xfrm>
              <a:prstGeom prst="rect">
                <a:avLst/>
              </a:prstGeom>
              <a:noFill/>
              <a:ln w="9525">
                <a:noFill/>
                <a:miter lim="800000"/>
                <a:headEnd/>
                <a:tailEnd/>
              </a:ln>
            </p:spPr>
            <p:txBody>
              <a:bodyPr>
                <a:spAutoFit/>
              </a:bodyPr>
              <a:lstStyle/>
              <a:p>
                <a:pPr algn="ctr" eaLnBrk="0" hangingPunct="0"/>
                <a:r>
                  <a:rPr lang="en-US" sz="1000">
                    <a:solidFill>
                      <a:schemeClr val="bg1"/>
                    </a:solidFill>
                    <a:latin typeface="Arial Black" pitchFamily="34" charset="0"/>
                  </a:rPr>
                  <a:t>Low </a:t>
                </a:r>
                <a:r>
                  <a:rPr lang="en-US" sz="900">
                    <a:solidFill>
                      <a:schemeClr val="bg1"/>
                    </a:solidFill>
                    <a:latin typeface="Arial Black" pitchFamily="34" charset="0"/>
                  </a:rPr>
                  <a:t>Agreement</a:t>
                </a:r>
                <a:endParaRPr lang="en-US" sz="900">
                  <a:latin typeface="Arial Black" pitchFamily="34" charset="0"/>
                </a:endParaRPr>
              </a:p>
            </p:txBody>
          </p:sp>
        </p:grpSp>
      </p:grpSp>
      <p:sp>
        <p:nvSpPr>
          <p:cNvPr id="41988" name="TextBox 14"/>
          <p:cNvSpPr txBox="1">
            <a:spLocks noChangeArrowheads="1"/>
          </p:cNvSpPr>
          <p:nvPr/>
        </p:nvSpPr>
        <p:spPr bwMode="auto">
          <a:xfrm>
            <a:off x="4243388" y="1855788"/>
            <a:ext cx="1525587" cy="336550"/>
          </a:xfrm>
          <a:prstGeom prst="rect">
            <a:avLst/>
          </a:prstGeom>
          <a:noFill/>
          <a:ln w="9525">
            <a:noFill/>
            <a:miter lim="800000"/>
            <a:headEnd/>
            <a:tailEnd/>
          </a:ln>
        </p:spPr>
        <p:txBody>
          <a:bodyPr>
            <a:spAutoFit/>
          </a:bodyPr>
          <a:lstStyle/>
          <a:p>
            <a:pPr algn="ctr" eaLnBrk="0" hangingPunct="0"/>
            <a:r>
              <a:rPr lang="en-US" sz="1600">
                <a:solidFill>
                  <a:srgbClr val="7F7F7F"/>
                </a:solidFill>
                <a:latin typeface="Arial Black" pitchFamily="34" charset="0"/>
              </a:rPr>
              <a:t>Context</a:t>
            </a:r>
            <a:endParaRPr lang="en-US" sz="1400">
              <a:solidFill>
                <a:srgbClr val="7F7F7F"/>
              </a:solidFill>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Soft and Critical Systems</a:t>
            </a:r>
            <a:endParaRPr lang="en-US" dirty="0" smtClean="0">
              <a:solidFill>
                <a:schemeClr val="tx2">
                  <a:satMod val="130000"/>
                </a:schemeClr>
              </a:solidFill>
            </a:endParaRPr>
          </a:p>
        </p:txBody>
      </p:sp>
      <p:sp>
        <p:nvSpPr>
          <p:cNvPr id="43011" name="Content Placeholder 1"/>
          <p:cNvSpPr>
            <a:spLocks noGrp="1"/>
          </p:cNvSpPr>
          <p:nvPr>
            <p:ph idx="1"/>
          </p:nvPr>
        </p:nvSpPr>
        <p:spPr/>
        <p:txBody>
          <a:bodyPr/>
          <a:lstStyle/>
          <a:p>
            <a:pPr eaLnBrk="1" hangingPunct="1"/>
            <a:r>
              <a:rPr lang="en-US" dirty="0" smtClean="0"/>
              <a:t>Leaders include C.  West Churchman, Russell </a:t>
            </a:r>
            <a:r>
              <a:rPr lang="en-US" dirty="0" err="1" smtClean="0"/>
              <a:t>Ackoff</a:t>
            </a:r>
            <a:r>
              <a:rPr lang="en-US" dirty="0" smtClean="0"/>
              <a:t>, Peter </a:t>
            </a:r>
            <a:r>
              <a:rPr lang="en-US" dirty="0" err="1" smtClean="0"/>
              <a:t>Checkland</a:t>
            </a:r>
            <a:r>
              <a:rPr lang="en-US" dirty="0" smtClean="0"/>
              <a:t>, Werner Ulrich, and Michael C. Jackson </a:t>
            </a:r>
          </a:p>
          <a:p>
            <a:pPr eaLnBrk="1" hangingPunct="1"/>
            <a:r>
              <a:rPr lang="en-US" dirty="0" smtClean="0"/>
              <a:t>Contributions </a:t>
            </a:r>
          </a:p>
          <a:p>
            <a:pPr lvl="1" eaLnBrk="1" hangingPunct="1"/>
            <a:r>
              <a:rPr lang="en-US" dirty="0" smtClean="0"/>
              <a:t>Applications in management and public policy </a:t>
            </a:r>
          </a:p>
          <a:p>
            <a:pPr lvl="1" eaLnBrk="1" hangingPunct="1"/>
            <a:r>
              <a:rPr lang="en-US" dirty="0" smtClean="0"/>
              <a:t>Multiple perspectives and power; boundary critique</a:t>
            </a:r>
          </a:p>
          <a:p>
            <a:pPr lvl="1" eaLnBrk="1" hangingPunct="1"/>
            <a:r>
              <a:rPr lang="en-US" dirty="0" smtClean="0"/>
              <a:t>Addressing intractable problems/situations</a:t>
            </a:r>
          </a:p>
          <a:p>
            <a:pPr eaLnBrk="1" hangingPunct="1"/>
            <a:r>
              <a:rPr lang="en-US" dirty="0" smtClean="0"/>
              <a:t>Implications for evaluation</a:t>
            </a:r>
          </a:p>
          <a:p>
            <a:pPr eaLnBrk="1" hangingPunct="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Learning Systems</a:t>
            </a:r>
            <a:endParaRPr lang="en-US" dirty="0" smtClean="0">
              <a:solidFill>
                <a:schemeClr val="tx2">
                  <a:satMod val="130000"/>
                </a:schemeClr>
              </a:solidFill>
            </a:endParaRPr>
          </a:p>
        </p:txBody>
      </p:sp>
      <p:sp>
        <p:nvSpPr>
          <p:cNvPr id="39938" name="Content Placeholder 1"/>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smtClean="0"/>
              <a:t>Systems of learning in individual practice, groups, and organizations</a:t>
            </a:r>
          </a:p>
          <a:p>
            <a:pPr marL="365760" indent="-283464" eaLnBrk="1" fontAlgn="auto" hangingPunct="1">
              <a:spcAft>
                <a:spcPts val="0"/>
              </a:spcAft>
              <a:buFont typeface="Wingdings 2"/>
              <a:buChar char=""/>
              <a:defRPr/>
            </a:pPr>
            <a:r>
              <a:rPr lang="en-US" smtClean="0"/>
              <a:t>Leaders include Kurt Lewin, Eric Trist, Chris Argyris, Donald Schon, Mary Catherine Bateson </a:t>
            </a:r>
          </a:p>
          <a:p>
            <a:pPr marL="365760" indent="-283464" eaLnBrk="1" fontAlgn="auto" hangingPunct="1">
              <a:spcAft>
                <a:spcPts val="0"/>
              </a:spcAft>
              <a:buFont typeface="Wingdings 2"/>
              <a:buChar char=""/>
              <a:defRPr/>
            </a:pPr>
            <a:r>
              <a:rPr lang="en-US" smtClean="0"/>
              <a:t>Contributions </a:t>
            </a:r>
          </a:p>
          <a:p>
            <a:pPr marL="640080" lvl="1" indent="-237744" eaLnBrk="1" fontAlgn="auto" hangingPunct="1">
              <a:spcAft>
                <a:spcPts val="0"/>
              </a:spcAft>
              <a:buFont typeface="Verdana"/>
              <a:buChar char="◦"/>
              <a:defRPr/>
            </a:pPr>
            <a:r>
              <a:rPr lang="en-US" smtClean="0"/>
              <a:t>Way people learn (in organizations, primarily) and systems within which they learn</a:t>
            </a:r>
          </a:p>
          <a:p>
            <a:pPr marL="640080" lvl="1" indent="-237744" eaLnBrk="1" fontAlgn="auto" hangingPunct="1">
              <a:spcAft>
                <a:spcPts val="0"/>
              </a:spcAft>
              <a:buFont typeface="Verdana"/>
              <a:buChar char="◦"/>
              <a:defRPr/>
            </a:pPr>
            <a:r>
              <a:rPr lang="en-US" smtClean="0"/>
              <a:t>Group dynamics</a:t>
            </a:r>
          </a:p>
          <a:p>
            <a:pPr marL="640080" lvl="1" indent="-237744" eaLnBrk="1" fontAlgn="auto" hangingPunct="1">
              <a:spcAft>
                <a:spcPts val="0"/>
              </a:spcAft>
              <a:buFont typeface="Verdana"/>
              <a:buChar char="◦"/>
              <a:defRPr/>
            </a:pPr>
            <a:r>
              <a:rPr lang="en-US" smtClean="0"/>
              <a:t>Action research</a:t>
            </a:r>
          </a:p>
          <a:p>
            <a:pPr marL="365760" indent="-283464" eaLnBrk="1" fontAlgn="auto" hangingPunct="1">
              <a:spcAft>
                <a:spcPts val="0"/>
              </a:spcAft>
              <a:buFont typeface="Wingdings 2"/>
              <a:buChar char=""/>
              <a:defRPr/>
            </a:pPr>
            <a:r>
              <a:rPr lang="en-US" smtClean="0"/>
              <a:t>Implications for evaluation</a:t>
            </a:r>
          </a:p>
          <a:p>
            <a:pPr marL="640080" lvl="1" indent="-237744" eaLnBrk="1" fontAlgn="auto" hangingPunct="1">
              <a:spcAft>
                <a:spcPts val="0"/>
              </a:spcAft>
              <a:buFont typeface="Verdana"/>
              <a:buChar char="◦"/>
              <a:defRPr/>
            </a:pPr>
            <a:endParaRPr lang="en-US" smtClean="0"/>
          </a:p>
          <a:p>
            <a:pPr marL="640080" lvl="1" indent="-237744" eaLnBrk="1" fontAlgn="auto" hangingPunct="1">
              <a:spcAft>
                <a:spcPts val="0"/>
              </a:spcAft>
              <a:buFont typeface="Verdana"/>
              <a:buChar char="◦"/>
              <a:defRPr/>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sz="quarter"/>
          </p:nvPr>
        </p:nvSpPr>
        <p:spPr>
          <a:xfrm>
            <a:off x="1154113" y="2286000"/>
            <a:ext cx="7304087" cy="1143000"/>
          </a:xfrm>
        </p:spPr>
        <p:txBody>
          <a:bodyPr/>
          <a:lstStyle/>
          <a:p>
            <a:pPr eaLnBrk="1" fontAlgn="auto" hangingPunct="1">
              <a:spcAft>
                <a:spcPts val="0"/>
              </a:spcAft>
              <a:defRPr/>
            </a:pPr>
            <a:r>
              <a:rPr lang="en-US" dirty="0" smtClean="0">
                <a:solidFill>
                  <a:schemeClr val="tx2">
                    <a:satMod val="130000"/>
                  </a:schemeClr>
                </a:solidFill>
              </a:rPr>
              <a:t>Systems Change Interventions </a:t>
            </a:r>
          </a:p>
        </p:txBody>
      </p:sp>
      <p:sp>
        <p:nvSpPr>
          <p:cNvPr id="45059"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928BD008-AEDE-44F8-87A9-E39C56AACD12}"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0"/>
            <a:ext cx="7772400" cy="838200"/>
          </a:xfrm>
        </p:spPr>
        <p:txBody>
          <a:bodyPr/>
          <a:lstStyle/>
          <a:p>
            <a:pPr eaLnBrk="1" fontAlgn="auto" hangingPunct="1">
              <a:spcAft>
                <a:spcPts val="0"/>
              </a:spcAft>
              <a:defRPr/>
            </a:pPr>
            <a:r>
              <a:rPr lang="en-US" smtClean="0">
                <a:solidFill>
                  <a:schemeClr val="tx2">
                    <a:satMod val="130000"/>
                  </a:schemeClr>
                </a:solidFill>
                <a:ea typeface="ＭＳ Ｐゴシック" charset="-128"/>
              </a:rPr>
              <a:t>The Systems Iceberg</a:t>
            </a:r>
          </a:p>
        </p:txBody>
      </p:sp>
      <p:sp>
        <p:nvSpPr>
          <p:cNvPr id="26637" name="Slide Number Placeholder 12"/>
          <p:cNvSpPr>
            <a:spLocks noGrp="1"/>
          </p:cNvSpPr>
          <p:nvPr>
            <p:ph type="sldNum" sz="quarter" idx="12"/>
          </p:nvPr>
        </p:nvSpPr>
        <p:spPr bwMode="auto">
          <a:ln>
            <a:miter lim="800000"/>
            <a:headEnd/>
            <a:tailEnd/>
          </a:ln>
        </p:spPr>
        <p:txBody>
          <a:bodyPr/>
          <a:lstStyle/>
          <a:p>
            <a:pPr>
              <a:defRPr/>
            </a:pPr>
            <a:fld id="{63470905-4446-49C5-9707-5C4BB4EAA7AA}" type="slidenum">
              <a:rPr lang="en-US"/>
              <a:pPr>
                <a:defRPr/>
              </a:pPr>
              <a:t>29</a:t>
            </a:fld>
            <a:endParaRPr lang="en-US"/>
          </a:p>
        </p:txBody>
      </p:sp>
      <p:pic>
        <p:nvPicPr>
          <p:cNvPr id="46084" name="Picture 4" descr="iceberg"/>
          <p:cNvPicPr>
            <a:picLocks noChangeAspect="1" noChangeArrowheads="1"/>
          </p:cNvPicPr>
          <p:nvPr/>
        </p:nvPicPr>
        <p:blipFill>
          <a:blip r:embed="rId3" cstate="print"/>
          <a:srcRect/>
          <a:stretch>
            <a:fillRect/>
          </a:stretch>
        </p:blipFill>
        <p:spPr bwMode="auto">
          <a:xfrm>
            <a:off x="2971800" y="1828800"/>
            <a:ext cx="2571750" cy="3500438"/>
          </a:xfrm>
          <a:prstGeom prst="rect">
            <a:avLst/>
          </a:prstGeom>
          <a:noFill/>
          <a:ln w="9525">
            <a:noFill/>
            <a:miter lim="800000"/>
            <a:headEnd/>
            <a:tailEnd/>
          </a:ln>
        </p:spPr>
      </p:pic>
      <p:sp>
        <p:nvSpPr>
          <p:cNvPr id="46085" name="Text Box 5"/>
          <p:cNvSpPr txBox="1">
            <a:spLocks noChangeArrowheads="1"/>
          </p:cNvSpPr>
          <p:nvPr/>
        </p:nvSpPr>
        <p:spPr bwMode="auto">
          <a:xfrm>
            <a:off x="676275" y="2436813"/>
            <a:ext cx="1371600" cy="641350"/>
          </a:xfrm>
          <a:prstGeom prst="rect">
            <a:avLst/>
          </a:prstGeom>
          <a:noFill/>
          <a:ln w="9525">
            <a:noFill/>
            <a:miter lim="800000"/>
            <a:headEnd/>
            <a:tailEnd/>
          </a:ln>
        </p:spPr>
        <p:txBody>
          <a:bodyPr>
            <a:spAutoFit/>
          </a:bodyPr>
          <a:lstStyle/>
          <a:p>
            <a:pPr algn="r"/>
            <a:r>
              <a:rPr lang="en-US" sz="1800"/>
              <a:t>Events and Behaviors </a:t>
            </a:r>
          </a:p>
        </p:txBody>
      </p:sp>
      <p:sp>
        <p:nvSpPr>
          <p:cNvPr id="46086" name="Text Box 6"/>
          <p:cNvSpPr txBox="1">
            <a:spLocks noChangeArrowheads="1"/>
          </p:cNvSpPr>
          <p:nvPr/>
        </p:nvSpPr>
        <p:spPr bwMode="auto">
          <a:xfrm>
            <a:off x="295275" y="3198813"/>
            <a:ext cx="1752600" cy="366712"/>
          </a:xfrm>
          <a:prstGeom prst="rect">
            <a:avLst/>
          </a:prstGeom>
          <a:noFill/>
          <a:ln w="9525">
            <a:noFill/>
            <a:miter lim="800000"/>
            <a:headEnd/>
            <a:tailEnd/>
          </a:ln>
        </p:spPr>
        <p:txBody>
          <a:bodyPr>
            <a:spAutoFit/>
          </a:bodyPr>
          <a:lstStyle/>
          <a:p>
            <a:pPr algn="r"/>
            <a:r>
              <a:rPr lang="en-US" sz="1800"/>
              <a:t>Patterns</a:t>
            </a:r>
          </a:p>
        </p:txBody>
      </p:sp>
      <p:sp>
        <p:nvSpPr>
          <p:cNvPr id="46087" name="Text Box 7"/>
          <p:cNvSpPr txBox="1">
            <a:spLocks noChangeArrowheads="1"/>
          </p:cNvSpPr>
          <p:nvPr/>
        </p:nvSpPr>
        <p:spPr bwMode="auto">
          <a:xfrm>
            <a:off x="447675" y="3757613"/>
            <a:ext cx="1600200" cy="915987"/>
          </a:xfrm>
          <a:prstGeom prst="rect">
            <a:avLst/>
          </a:prstGeom>
          <a:noFill/>
          <a:ln w="9525">
            <a:noFill/>
            <a:miter lim="800000"/>
            <a:headEnd/>
            <a:tailEnd/>
          </a:ln>
        </p:spPr>
        <p:txBody>
          <a:bodyPr>
            <a:spAutoFit/>
          </a:bodyPr>
          <a:lstStyle/>
          <a:p>
            <a:pPr algn="r"/>
            <a:r>
              <a:rPr lang="en-US" sz="1800"/>
              <a:t>Structures</a:t>
            </a:r>
            <a:br>
              <a:rPr lang="en-US" sz="1800"/>
            </a:br>
            <a:r>
              <a:rPr lang="en-US" sz="1800"/>
              <a:t>Paradigms Conditions </a:t>
            </a:r>
          </a:p>
        </p:txBody>
      </p:sp>
      <p:sp>
        <p:nvSpPr>
          <p:cNvPr id="46088" name="AutoShape 8"/>
          <p:cNvSpPr>
            <a:spLocks noChangeArrowheads="1"/>
          </p:cNvSpPr>
          <p:nvPr/>
        </p:nvSpPr>
        <p:spPr bwMode="auto">
          <a:xfrm>
            <a:off x="2124075" y="2551113"/>
            <a:ext cx="1600200" cy="228600"/>
          </a:xfrm>
          <a:prstGeom prst="rightArrow">
            <a:avLst>
              <a:gd name="adj1" fmla="val 50000"/>
              <a:gd name="adj2" fmla="val 94435"/>
            </a:avLst>
          </a:prstGeom>
          <a:solidFill>
            <a:schemeClr val="bg1"/>
          </a:solidFill>
          <a:ln w="9525">
            <a:solidFill>
              <a:schemeClr val="tx1"/>
            </a:solidFill>
            <a:miter lim="800000"/>
            <a:headEnd/>
            <a:tailEnd/>
          </a:ln>
        </p:spPr>
        <p:txBody>
          <a:bodyPr wrap="none" anchor="ctr"/>
          <a:lstStyle/>
          <a:p>
            <a:endParaRPr lang="en-US" sz="1800"/>
          </a:p>
        </p:txBody>
      </p:sp>
      <p:sp>
        <p:nvSpPr>
          <p:cNvPr id="46089" name="AutoShape 9"/>
          <p:cNvSpPr>
            <a:spLocks noChangeArrowheads="1"/>
          </p:cNvSpPr>
          <p:nvPr/>
        </p:nvSpPr>
        <p:spPr bwMode="auto">
          <a:xfrm>
            <a:off x="2124075" y="3313113"/>
            <a:ext cx="1600200" cy="228600"/>
          </a:xfrm>
          <a:prstGeom prst="rightArrow">
            <a:avLst>
              <a:gd name="adj1" fmla="val 50000"/>
              <a:gd name="adj2" fmla="val 94435"/>
            </a:avLst>
          </a:prstGeom>
          <a:solidFill>
            <a:schemeClr val="bg1"/>
          </a:solidFill>
          <a:ln w="9525">
            <a:solidFill>
              <a:schemeClr val="tx1"/>
            </a:solidFill>
            <a:miter lim="800000"/>
            <a:headEnd/>
            <a:tailEnd/>
          </a:ln>
        </p:spPr>
        <p:txBody>
          <a:bodyPr wrap="none" anchor="ctr"/>
          <a:lstStyle/>
          <a:p>
            <a:endParaRPr lang="en-US" sz="1800"/>
          </a:p>
        </p:txBody>
      </p:sp>
      <p:sp>
        <p:nvSpPr>
          <p:cNvPr id="46090" name="AutoShape 10"/>
          <p:cNvSpPr>
            <a:spLocks noChangeArrowheads="1"/>
          </p:cNvSpPr>
          <p:nvPr/>
        </p:nvSpPr>
        <p:spPr bwMode="auto">
          <a:xfrm>
            <a:off x="2124075" y="4151313"/>
            <a:ext cx="1600200" cy="228600"/>
          </a:xfrm>
          <a:prstGeom prst="rightArrow">
            <a:avLst>
              <a:gd name="adj1" fmla="val 50000"/>
              <a:gd name="adj2" fmla="val 94435"/>
            </a:avLst>
          </a:prstGeom>
          <a:solidFill>
            <a:schemeClr val="bg1"/>
          </a:solidFill>
          <a:ln w="9525">
            <a:solidFill>
              <a:schemeClr val="tx1"/>
            </a:solidFill>
            <a:miter lim="800000"/>
            <a:headEnd/>
            <a:tailEnd/>
          </a:ln>
        </p:spPr>
        <p:txBody>
          <a:bodyPr wrap="none" anchor="ctr"/>
          <a:lstStyle/>
          <a:p>
            <a:endParaRPr lang="en-US" sz="1800"/>
          </a:p>
        </p:txBody>
      </p:sp>
      <p:sp>
        <p:nvSpPr>
          <p:cNvPr id="46091" name="Text Box 11"/>
          <p:cNvSpPr txBox="1">
            <a:spLocks noChangeArrowheads="1"/>
          </p:cNvSpPr>
          <p:nvPr/>
        </p:nvSpPr>
        <p:spPr bwMode="auto">
          <a:xfrm>
            <a:off x="5857875" y="2360613"/>
            <a:ext cx="2438400" cy="336550"/>
          </a:xfrm>
          <a:prstGeom prst="rect">
            <a:avLst/>
          </a:prstGeom>
          <a:noFill/>
          <a:ln w="9525">
            <a:noFill/>
            <a:miter lim="800000"/>
            <a:headEnd/>
            <a:tailEnd/>
          </a:ln>
        </p:spPr>
        <p:txBody>
          <a:bodyPr>
            <a:spAutoFit/>
          </a:bodyPr>
          <a:lstStyle/>
          <a:p>
            <a:r>
              <a:rPr lang="en-US" sz="1600"/>
              <a:t>What is happening now?</a:t>
            </a:r>
          </a:p>
        </p:txBody>
      </p:sp>
      <p:sp>
        <p:nvSpPr>
          <p:cNvPr id="46092" name="Text Box 12"/>
          <p:cNvSpPr txBox="1">
            <a:spLocks noChangeArrowheads="1"/>
          </p:cNvSpPr>
          <p:nvPr/>
        </p:nvSpPr>
        <p:spPr bwMode="auto">
          <a:xfrm>
            <a:off x="5857875" y="3152775"/>
            <a:ext cx="2576513" cy="581025"/>
          </a:xfrm>
          <a:prstGeom prst="rect">
            <a:avLst/>
          </a:prstGeom>
          <a:noFill/>
          <a:ln w="9525">
            <a:noFill/>
            <a:miter lim="800000"/>
            <a:headEnd/>
            <a:tailEnd/>
          </a:ln>
        </p:spPr>
        <p:txBody>
          <a:bodyPr>
            <a:spAutoFit/>
          </a:bodyPr>
          <a:lstStyle/>
          <a:p>
            <a:r>
              <a:rPr lang="en-US" sz="1600" dirty="0"/>
              <a:t>How do patterns </a:t>
            </a:r>
            <a:r>
              <a:rPr lang="en-US" sz="1600" dirty="0" smtClean="0"/>
              <a:t>play out </a:t>
            </a:r>
            <a:r>
              <a:rPr lang="en-US" sz="1600" dirty="0"/>
              <a:t>over time and space?</a:t>
            </a:r>
          </a:p>
        </p:txBody>
      </p:sp>
      <p:sp>
        <p:nvSpPr>
          <p:cNvPr id="46093" name="Text Box 13"/>
          <p:cNvSpPr txBox="1">
            <a:spLocks noChangeArrowheads="1"/>
          </p:cNvSpPr>
          <p:nvPr/>
        </p:nvSpPr>
        <p:spPr bwMode="auto">
          <a:xfrm>
            <a:off x="5857875" y="4189413"/>
            <a:ext cx="2438400" cy="830997"/>
          </a:xfrm>
          <a:prstGeom prst="rect">
            <a:avLst/>
          </a:prstGeom>
          <a:noFill/>
          <a:ln w="9525">
            <a:noFill/>
            <a:miter lim="800000"/>
            <a:headEnd/>
            <a:tailEnd/>
          </a:ln>
        </p:spPr>
        <p:txBody>
          <a:bodyPr>
            <a:spAutoFit/>
          </a:bodyPr>
          <a:lstStyle/>
          <a:p>
            <a:r>
              <a:rPr lang="en-US" sz="1600" dirty="0"/>
              <a:t>What are the </a:t>
            </a:r>
            <a:r>
              <a:rPr lang="en-US" sz="1600" dirty="0" smtClean="0"/>
              <a:t>drivers and deep structures? </a:t>
            </a:r>
            <a:r>
              <a:rPr lang="en-US" sz="1600" dirty="0"/>
              <a:t>How are they related?</a:t>
            </a:r>
          </a:p>
        </p:txBody>
      </p:sp>
      <p:sp>
        <p:nvSpPr>
          <p:cNvPr id="14" name="Rectangle 13"/>
          <p:cNvSpPr/>
          <p:nvPr/>
        </p:nvSpPr>
        <p:spPr>
          <a:xfrm>
            <a:off x="665018" y="6483927"/>
            <a:ext cx="7784275" cy="276999"/>
          </a:xfrm>
          <a:prstGeom prst="rect">
            <a:avLst/>
          </a:prstGeom>
        </p:spPr>
        <p:txBody>
          <a:bodyPr wrap="square">
            <a:spAutoFit/>
          </a:bodyPr>
          <a:lstStyle/>
          <a:p>
            <a:pPr>
              <a:defRPr/>
            </a:pPr>
            <a:r>
              <a:rPr lang="en-US" sz="1200" dirty="0" err="1" smtClean="0">
                <a:latin typeface="+mn-lt"/>
              </a:rPr>
              <a:t>M.Hargreaves</a:t>
            </a:r>
            <a:r>
              <a:rPr lang="en-US" sz="1200" dirty="0" smtClean="0">
                <a:latin typeface="+mn-lt"/>
              </a:rPr>
              <a:t>, </a:t>
            </a:r>
            <a:r>
              <a:rPr lang="en-US" sz="1200" dirty="0" smtClean="0">
                <a:latin typeface="+mn-lt"/>
                <a:hlinkClick r:id="rId4"/>
              </a:rPr>
              <a:t>mhargreaves@mathematica-mpr.com</a:t>
            </a:r>
            <a:r>
              <a:rPr lang="en-US" sz="1200" dirty="0" smtClean="0">
                <a:latin typeface="+mn-lt"/>
              </a:rPr>
              <a:t>; </a:t>
            </a:r>
            <a:r>
              <a:rPr lang="en-US" sz="1200" dirty="0" err="1" smtClean="0">
                <a:latin typeface="+mn-lt"/>
              </a:rPr>
              <a:t>M.Moore</a:t>
            </a:r>
            <a:r>
              <a:rPr lang="en-US" sz="1200" dirty="0" smtClean="0">
                <a:latin typeface="+mn-lt"/>
              </a:rPr>
              <a:t>, </a:t>
            </a:r>
            <a:r>
              <a:rPr lang="en-US" sz="1200" dirty="0" smtClean="0">
                <a:latin typeface="+mn-lt"/>
                <a:hlinkClick r:id="rId5"/>
              </a:rPr>
              <a:t>marah@i2i-institute.com</a:t>
            </a:r>
            <a:r>
              <a:rPr lang="en-US" sz="1200" dirty="0" smtClean="0">
                <a:latin typeface="+mn-lt"/>
              </a:rPr>
              <a:t>; </a:t>
            </a:r>
            <a:r>
              <a:rPr lang="en-US" sz="1200" dirty="0" err="1" smtClean="0">
                <a:latin typeface="+mn-lt"/>
              </a:rPr>
              <a:t>P.Parsons</a:t>
            </a:r>
            <a:r>
              <a:rPr lang="en-US" sz="1200" dirty="0" smtClean="0">
                <a:latin typeface="+mn-lt"/>
              </a:rPr>
              <a:t>, </a:t>
            </a:r>
            <a:r>
              <a:rPr lang="en-US" sz="1200" dirty="0" smtClean="0">
                <a:latin typeface="+mn-lt"/>
                <a:hlinkClick r:id="rId6"/>
              </a:rPr>
              <a:t>bparsons@insites.com</a:t>
            </a:r>
            <a:endParaRPr lang="en-US" sz="12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Workshop Objectives</a:t>
            </a:r>
            <a:endParaRPr lang="en-US" dirty="0" smtClean="0">
              <a:solidFill>
                <a:schemeClr val="tx2">
                  <a:satMod val="130000"/>
                </a:schemeClr>
              </a:solidFill>
            </a:endParaRPr>
          </a:p>
        </p:txBody>
      </p:sp>
      <p:sp>
        <p:nvSpPr>
          <p:cNvPr id="19459" name="Content Placeholder 1"/>
          <p:cNvSpPr>
            <a:spLocks noGrp="1"/>
          </p:cNvSpPr>
          <p:nvPr>
            <p:ph idx="1"/>
          </p:nvPr>
        </p:nvSpPr>
        <p:spPr/>
        <p:txBody>
          <a:bodyPr/>
          <a:lstStyle/>
          <a:p>
            <a:pPr eaLnBrk="1" hangingPunct="1"/>
            <a:r>
              <a:rPr lang="en-US" dirty="0" smtClean="0"/>
              <a:t>To describe a situation systemically and to understand its attributes and dynamics</a:t>
            </a:r>
          </a:p>
          <a:p>
            <a:pPr eaLnBrk="1" hangingPunct="1"/>
            <a:r>
              <a:rPr lang="en-US" dirty="0" smtClean="0"/>
              <a:t>To describe and understand the attributes and dynamics of a systems change intervention</a:t>
            </a:r>
          </a:p>
          <a:p>
            <a:pPr eaLnBrk="1" hangingPunct="1"/>
            <a:r>
              <a:rPr lang="en-US" dirty="0" smtClean="0"/>
              <a:t>To integrate systems concepts into the 4 phases of an evaluation: designing evaluation, collecting data, making meaning from data, and shaping practice</a:t>
            </a:r>
          </a:p>
          <a:p>
            <a:pPr lvl="1"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4340" name="Slide Number Placeholder 3"/>
          <p:cNvSpPr>
            <a:spLocks noGrp="1"/>
          </p:cNvSpPr>
          <p:nvPr>
            <p:ph type="sldNum" sz="quarter" idx="12"/>
          </p:nvPr>
        </p:nvSpPr>
        <p:spPr/>
        <p:txBody>
          <a:bodyPr/>
          <a:lstStyle/>
          <a:p>
            <a:pPr>
              <a:defRPr/>
            </a:pPr>
            <a:fld id="{20831CA7-D565-417A-AE0A-F6150DFE7399}"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What Is Systems Change?</a:t>
            </a:r>
          </a:p>
        </p:txBody>
      </p:sp>
      <p:sp>
        <p:nvSpPr>
          <p:cNvPr id="43010" name="Content Placeholder 1"/>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US" dirty="0" smtClean="0"/>
              <a:t>Underlying patterns and structures influence system-wide behaviors</a:t>
            </a:r>
          </a:p>
          <a:p>
            <a:pPr marL="365760" indent="-283464" eaLnBrk="1" fontAlgn="auto" hangingPunct="1">
              <a:spcAft>
                <a:spcPts val="0"/>
              </a:spcAft>
              <a:buFont typeface="Wingdings 2"/>
              <a:buChar char=""/>
              <a:defRPr/>
            </a:pPr>
            <a:r>
              <a:rPr lang="en-US" dirty="0" smtClean="0"/>
              <a:t>System change—shifts in patterns and paradigms/structures/conditions of the system</a:t>
            </a:r>
          </a:p>
          <a:p>
            <a:pPr marL="365760" indent="-283464" eaLnBrk="1" fontAlgn="auto" hangingPunct="1">
              <a:spcAft>
                <a:spcPts val="0"/>
              </a:spcAft>
              <a:buFont typeface="Wingdings 2"/>
              <a:buChar char=""/>
              <a:defRPr/>
            </a:pPr>
            <a:r>
              <a:rPr lang="en-US" dirty="0" smtClean="0"/>
              <a:t>These shifts manifest as changes in boundaries, relationships, perspectives, and dynamics over time and space</a:t>
            </a:r>
          </a:p>
          <a:p>
            <a:pPr marL="365760" indent="-283464" eaLnBrk="1" fontAlgn="auto" hangingPunct="1">
              <a:spcAft>
                <a:spcPts val="0"/>
              </a:spcAft>
              <a:buFont typeface="Wingdings 2"/>
              <a:buChar char=""/>
              <a:defRPr/>
            </a:pPr>
            <a:r>
              <a:rPr lang="en-US" dirty="0" smtClean="0"/>
              <a:t>These changes influence and are influenced by changes in events and behaviors</a:t>
            </a:r>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a:p>
        </p:txBody>
      </p:sp>
      <p:sp>
        <p:nvSpPr>
          <p:cNvPr id="25604" name="Slide Number Placeholder 3"/>
          <p:cNvSpPr>
            <a:spLocks noGrp="1"/>
          </p:cNvSpPr>
          <p:nvPr>
            <p:ph type="sldNum" sz="quarter" idx="12"/>
          </p:nvPr>
        </p:nvSpPr>
        <p:spPr/>
        <p:txBody>
          <a:bodyPr/>
          <a:lstStyle/>
          <a:p>
            <a:pPr>
              <a:defRPr/>
            </a:pPr>
            <a:fld id="{5754A944-2961-4D59-94F0-621EF3D38634}"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What Is the Nature of the Intervention?</a:t>
            </a:r>
          </a:p>
        </p:txBody>
      </p:sp>
      <p:sp>
        <p:nvSpPr>
          <p:cNvPr id="44034" name="Content Placeholder 1"/>
          <p:cNvSpPr>
            <a:spLocks noGrp="1"/>
          </p:cNvSpPr>
          <p:nvPr>
            <p:ph idx="1"/>
          </p:nvPr>
        </p:nvSpPr>
        <p:spPr>
          <a:xfrm>
            <a:off x="1435100" y="1562100"/>
            <a:ext cx="7499350" cy="4922838"/>
          </a:xfrm>
        </p:spPr>
        <p:txBody>
          <a:bodyPr>
            <a:normAutofit fontScale="92500"/>
          </a:bodyPr>
          <a:lstStyle/>
          <a:p>
            <a:pPr marL="365760" indent="-283464" eaLnBrk="1" fontAlgn="auto" hangingPunct="1">
              <a:spcAft>
                <a:spcPts val="0"/>
              </a:spcAft>
              <a:buFont typeface="Wingdings 2"/>
              <a:buChar char=""/>
              <a:defRPr/>
            </a:pPr>
            <a:r>
              <a:rPr lang="en-US" dirty="0" smtClean="0"/>
              <a:t>What is the intervention’s governance—its funding, management, organizational structure, and implementation?</a:t>
            </a:r>
          </a:p>
          <a:p>
            <a:pPr marL="365760" indent="-283464" eaLnBrk="1" fontAlgn="auto" hangingPunct="1">
              <a:spcAft>
                <a:spcPts val="0"/>
              </a:spcAft>
              <a:buFont typeface="Wingdings 2"/>
              <a:buChar char=""/>
              <a:defRPr/>
            </a:pPr>
            <a:r>
              <a:rPr lang="en-US" dirty="0" smtClean="0"/>
              <a:t>What is the intervention’s theory of change—its causal mechanisms and pathways of change related to deep structures, patterns, and events and behaviors? </a:t>
            </a:r>
          </a:p>
          <a:p>
            <a:pPr marL="365760" indent="-283464" eaLnBrk="1" fontAlgn="auto" hangingPunct="1">
              <a:spcAft>
                <a:spcPts val="0"/>
              </a:spcAft>
              <a:buFont typeface="Wingdings 2"/>
              <a:buChar char=""/>
              <a:defRPr/>
            </a:pPr>
            <a:r>
              <a:rPr lang="en-US" dirty="0" smtClean="0"/>
              <a:t>What are the intervention’s intended outcomes—how many, how focused, and at what levels? </a:t>
            </a:r>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a:p>
        </p:txBody>
      </p:sp>
      <p:sp>
        <p:nvSpPr>
          <p:cNvPr id="25604" name="Slide Number Placeholder 3"/>
          <p:cNvSpPr>
            <a:spLocks noGrp="1"/>
          </p:cNvSpPr>
          <p:nvPr>
            <p:ph type="sldNum" sz="quarter" idx="12"/>
          </p:nvPr>
        </p:nvSpPr>
        <p:spPr/>
        <p:txBody>
          <a:bodyPr/>
          <a:lstStyle/>
          <a:p>
            <a:pPr>
              <a:defRPr/>
            </a:pPr>
            <a:fld id="{3393C054-B375-4468-ACAD-4A46B877C58B}"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Intervention Theory of Change </a:t>
            </a:r>
          </a:p>
        </p:txBody>
      </p:sp>
      <p:sp>
        <p:nvSpPr>
          <p:cNvPr id="45058" name="Content Placeholder 1"/>
          <p:cNvSpPr>
            <a:spLocks noGrp="1"/>
          </p:cNvSpPr>
          <p:nvPr>
            <p:ph idx="1"/>
          </p:nvPr>
        </p:nvSpPr>
        <p:spPr>
          <a:xfrm>
            <a:off x="1435100" y="1447800"/>
            <a:ext cx="7499350" cy="4995863"/>
          </a:xfrm>
        </p:spPr>
        <p:txBody>
          <a:bodyPr>
            <a:normAutofit fontScale="92500"/>
          </a:bodyPr>
          <a:lstStyle/>
          <a:p>
            <a:pPr marL="365760" indent="-283464" eaLnBrk="1" fontAlgn="auto" hangingPunct="1">
              <a:spcAft>
                <a:spcPts val="0"/>
              </a:spcAft>
              <a:buFont typeface="Wingdings 2"/>
              <a:buChar char=""/>
              <a:defRPr/>
            </a:pPr>
            <a:r>
              <a:rPr lang="en-US" dirty="0" smtClean="0">
                <a:ea typeface="ＭＳ Ｐゴシック" charset="-128"/>
              </a:rPr>
              <a:t>System Intervention </a:t>
            </a:r>
            <a:r>
              <a:rPr lang="en-US" i="1" dirty="0" smtClean="0">
                <a:ea typeface="ＭＳ Ｐゴシック" charset="-128"/>
              </a:rPr>
              <a:t>theory of change </a:t>
            </a:r>
          </a:p>
          <a:p>
            <a:pPr marL="640080" lvl="1" indent="-237744" eaLnBrk="1" fontAlgn="auto" hangingPunct="1">
              <a:spcAft>
                <a:spcPts val="0"/>
              </a:spcAft>
              <a:buFont typeface="Verdana"/>
              <a:buChar char="◦"/>
              <a:defRPr/>
            </a:pPr>
            <a:r>
              <a:rPr lang="en-US" dirty="0" smtClean="0">
                <a:ea typeface="ＭＳ Ｐゴシック" charset="-128"/>
              </a:rPr>
              <a:t>How an intervention plans to trigger the system change  process  (</a:t>
            </a:r>
            <a:r>
              <a:rPr lang="en-US" dirty="0" err="1" smtClean="0">
                <a:ea typeface="ＭＳ Ｐゴシック" charset="-128"/>
              </a:rPr>
              <a:t>Funnell</a:t>
            </a:r>
            <a:r>
              <a:rPr lang="en-US" dirty="0" smtClean="0">
                <a:ea typeface="ＭＳ Ｐゴシック" charset="-128"/>
              </a:rPr>
              <a:t> and Rogers 2010)</a:t>
            </a:r>
          </a:p>
          <a:p>
            <a:pPr marL="365760" indent="-283464" eaLnBrk="1" fontAlgn="auto" hangingPunct="1">
              <a:spcAft>
                <a:spcPts val="0"/>
              </a:spcAft>
              <a:buFont typeface="Wingdings 2"/>
              <a:buChar char=""/>
              <a:defRPr/>
            </a:pPr>
            <a:r>
              <a:rPr lang="en-US" dirty="0" smtClean="0">
                <a:ea typeface="ＭＳ Ｐゴシック" charset="-128"/>
                <a:cs typeface="Arial" charset="0"/>
              </a:rPr>
              <a:t>Some interventions focus on changing complex systems </a:t>
            </a:r>
          </a:p>
          <a:p>
            <a:pPr marL="365760" indent="-283464" eaLnBrk="1" fontAlgn="auto" hangingPunct="1">
              <a:spcAft>
                <a:spcPts val="0"/>
              </a:spcAft>
              <a:buFont typeface="Wingdings 2"/>
              <a:buChar char=""/>
              <a:defRPr/>
            </a:pPr>
            <a:r>
              <a:rPr lang="en-US" dirty="0" smtClean="0">
                <a:ea typeface="ＭＳ Ｐゴシック" charset="-128"/>
                <a:cs typeface="Arial" charset="0"/>
              </a:rPr>
              <a:t>Some interventions focus on changing individuals operating within complex systems</a:t>
            </a:r>
          </a:p>
          <a:p>
            <a:pPr marL="365760" indent="-283464" eaLnBrk="1" fontAlgn="auto" hangingPunct="1">
              <a:spcAft>
                <a:spcPts val="0"/>
              </a:spcAft>
              <a:buFont typeface="Wingdings 2"/>
              <a:buChar char=""/>
              <a:defRPr/>
            </a:pPr>
            <a:r>
              <a:rPr lang="en-US" dirty="0" smtClean="0">
                <a:ea typeface="ＭＳ Ｐゴシック" charset="-128"/>
                <a:cs typeface="Arial" charset="0"/>
              </a:rPr>
              <a:t>Both approaches benefit from a theory of change (TOC) that attends to different aspects of the system </a:t>
            </a:r>
          </a:p>
          <a:p>
            <a:pPr marL="365760" indent="-283464" eaLnBrk="1" fontAlgn="auto" hangingPunct="1">
              <a:spcAft>
                <a:spcPts val="0"/>
              </a:spcAft>
              <a:buFont typeface="Wingdings 2"/>
              <a:buChar char=""/>
              <a:defRPr/>
            </a:pPr>
            <a:endParaRPr lang="en-US" dirty="0" smtClean="0">
              <a:ea typeface="ＭＳ Ｐゴシック" charset="-128"/>
              <a:cs typeface="Arial" charset="0"/>
            </a:endParaRP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2"/>
              <a:buChar char=""/>
              <a:defRPr/>
            </a:pPr>
            <a:endParaRPr lang="en-US" dirty="0" smtClean="0">
              <a:ea typeface="ＭＳ Ｐゴシック" charset="-128"/>
            </a:endParaRPr>
          </a:p>
        </p:txBody>
      </p:sp>
      <p:sp>
        <p:nvSpPr>
          <p:cNvPr id="49156"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1A6AFB54-0BB3-4F34-9AB4-077FAFB278F6}" type="slidenum">
              <a:rPr lang="en-US" sz="1200">
                <a:solidFill>
                  <a:schemeClr val="bg1"/>
                </a:solidFill>
              </a:rPr>
              <a:pPr algn="r"/>
              <a:t>32</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sz="quarter"/>
          </p:nvPr>
        </p:nvSpPr>
        <p:spPr>
          <a:xfrm>
            <a:off x="1068388" y="2286000"/>
            <a:ext cx="7389812"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Example: City Integration Initiative</a:t>
            </a:r>
          </a:p>
        </p:txBody>
      </p:sp>
      <p:sp>
        <p:nvSpPr>
          <p:cNvPr id="50179"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9F06E29C-A7A7-4305-96DF-13BB713E66C8}"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What Is the Situation?</a:t>
            </a:r>
          </a:p>
        </p:txBody>
      </p:sp>
      <p:sp>
        <p:nvSpPr>
          <p:cNvPr id="47106" name="Content Placeholder 1"/>
          <p:cNvSpPr>
            <a:spLocks noGrp="1"/>
          </p:cNvSpPr>
          <p:nvPr>
            <p:ph idx="1"/>
          </p:nvPr>
        </p:nvSpPr>
        <p:spPr>
          <a:xfrm>
            <a:off x="1435100" y="1447800"/>
            <a:ext cx="7499350" cy="4995863"/>
          </a:xfrm>
        </p:spPr>
        <p:txBody>
          <a:bodyPr>
            <a:normAutofit fontScale="92500" lnSpcReduction="10000"/>
          </a:bodyPr>
          <a:lstStyle/>
          <a:p>
            <a:pPr marL="365760" indent="-283464" eaLnBrk="1" fontAlgn="auto" hangingPunct="1">
              <a:spcAft>
                <a:spcPts val="0"/>
              </a:spcAft>
              <a:buFont typeface="Wingdings 2"/>
              <a:buChar char=""/>
              <a:defRPr/>
            </a:pPr>
            <a:r>
              <a:rPr lang="en-US" dirty="0" smtClean="0"/>
              <a:t>Describe the situation—the whole, parts, and boundaries</a:t>
            </a:r>
          </a:p>
          <a:p>
            <a:pPr marL="365760" indent="-283464" eaLnBrk="1" fontAlgn="auto" hangingPunct="1">
              <a:spcAft>
                <a:spcPts val="0"/>
              </a:spcAft>
              <a:buFont typeface="Wingdings 2"/>
              <a:buChar char=""/>
              <a:defRPr/>
            </a:pPr>
            <a:r>
              <a:rPr lang="en-US" dirty="0" smtClean="0"/>
              <a:t>Describe the dynamics of the situation’s relationships (where are dynamics random or unknown, simple, complicated, or complex) </a:t>
            </a:r>
          </a:p>
          <a:p>
            <a:pPr marL="365760" indent="-283464" eaLnBrk="1" fontAlgn="auto" hangingPunct="1">
              <a:spcAft>
                <a:spcPts val="0"/>
              </a:spcAft>
              <a:buFont typeface="Wingdings 2"/>
              <a:buChar char=""/>
              <a:defRPr/>
            </a:pPr>
            <a:r>
              <a:rPr lang="en-US" dirty="0" smtClean="0"/>
              <a:t>Describe the diversity of purposes or perspectives within the situation </a:t>
            </a:r>
          </a:p>
          <a:p>
            <a:pPr marL="365760" indent="-283464" eaLnBrk="1" fontAlgn="auto" hangingPunct="1">
              <a:spcAft>
                <a:spcPts val="0"/>
              </a:spcAft>
              <a:buFont typeface="Wingdings 2"/>
              <a:buChar char=""/>
              <a:defRPr/>
            </a:pPr>
            <a:r>
              <a:rPr lang="en-US" dirty="0" smtClean="0"/>
              <a:t>How do deep structures, patterns, and events and behaviors factor into the situation?</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p:txBody>
      </p:sp>
      <p:sp>
        <p:nvSpPr>
          <p:cNvPr id="5120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B0F1C54A-2987-47A7-9A61-E620221D92BE}" type="slidenum">
              <a:rPr lang="en-US" sz="1200">
                <a:solidFill>
                  <a:schemeClr val="bg1"/>
                </a:solidFill>
              </a:rPr>
              <a:pPr algn="r"/>
              <a:t>34</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6" name="Picture 7" descr="Combined Revised-copy"/>
          <p:cNvPicPr>
            <a:picLocks noChangeAspect="1" noChangeArrowheads="1"/>
          </p:cNvPicPr>
          <p:nvPr/>
        </p:nvPicPr>
        <p:blipFill>
          <a:blip r:embed="rId3" cstate="print"/>
          <a:srcRect/>
          <a:stretch>
            <a:fillRect/>
          </a:stretch>
        </p:blipFill>
        <p:spPr bwMode="auto">
          <a:xfrm>
            <a:off x="492125" y="492125"/>
            <a:ext cx="8272463" cy="6175375"/>
          </a:xfrm>
          <a:prstGeom prst="rect">
            <a:avLst/>
          </a:prstGeom>
          <a:noFill/>
          <a:ln w="9525">
            <a:noFill/>
            <a:miter lim="800000"/>
            <a:headEnd/>
            <a:tailEnd/>
          </a:ln>
        </p:spPr>
      </p:pic>
      <p:sp>
        <p:nvSpPr>
          <p:cNvPr id="52227" name="Rectangle 2"/>
          <p:cNvSpPr>
            <a:spLocks noChangeArrowheads="1"/>
          </p:cNvSpPr>
          <p:nvPr/>
        </p:nvSpPr>
        <p:spPr bwMode="auto">
          <a:xfrm>
            <a:off x="457200" y="0"/>
            <a:ext cx="8229600" cy="533400"/>
          </a:xfrm>
          <a:prstGeom prst="rect">
            <a:avLst/>
          </a:prstGeom>
          <a:noFill/>
          <a:ln w="9525">
            <a:noFill/>
            <a:miter lim="800000"/>
            <a:headEnd/>
            <a:tailEnd/>
          </a:ln>
        </p:spPr>
        <p:txBody>
          <a:bodyPr anchor="ctr"/>
          <a:lstStyle/>
          <a:p>
            <a:pPr algn="ctr"/>
            <a:r>
              <a:rPr lang="en-US" b="1">
                <a:solidFill>
                  <a:schemeClr val="bg1"/>
                </a:solidFill>
              </a:rPr>
              <a:t>Current Situation: Independent Systems</a:t>
            </a:r>
          </a:p>
        </p:txBody>
      </p:sp>
      <p:sp>
        <p:nvSpPr>
          <p:cNvPr id="52228" name="TextBox 4"/>
          <p:cNvSpPr txBox="1">
            <a:spLocks noChangeArrowheads="1"/>
          </p:cNvSpPr>
          <p:nvPr/>
        </p:nvSpPr>
        <p:spPr bwMode="auto">
          <a:xfrm>
            <a:off x="4962525" y="5978670"/>
            <a:ext cx="4181475" cy="214312"/>
          </a:xfrm>
          <a:prstGeom prst="rect">
            <a:avLst/>
          </a:prstGeom>
          <a:noFill/>
          <a:ln w="9525">
            <a:noFill/>
            <a:miter lim="800000"/>
            <a:headEnd/>
            <a:tailEnd/>
          </a:ln>
        </p:spPr>
        <p:txBody>
          <a:bodyPr>
            <a:spAutoFit/>
          </a:bodyPr>
          <a:lstStyle/>
          <a:p>
            <a:r>
              <a:rPr lang="en-US" sz="800" dirty="0"/>
              <a:t>Source: Mount Auburn Associates and </a:t>
            </a:r>
            <a:r>
              <a:rPr lang="en-US" sz="800" dirty="0" err="1"/>
              <a:t>Mathematica</a:t>
            </a:r>
            <a:r>
              <a:rPr lang="en-US" sz="800" dirty="0"/>
              <a:t> Policy Research</a:t>
            </a:r>
          </a:p>
        </p:txBody>
      </p:sp>
      <p:sp>
        <p:nvSpPr>
          <p:cNvPr id="5" name="Title 4"/>
          <p:cNvSpPr>
            <a:spLocks noGrp="1"/>
          </p:cNvSpPr>
          <p:nvPr>
            <p:ph type="title"/>
          </p:nvPr>
        </p:nvSpPr>
        <p:spPr>
          <a:xfrm>
            <a:off x="379413" y="0"/>
            <a:ext cx="8567737"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Situation: Independent Systems</a:t>
            </a:r>
            <a:br>
              <a:rPr lang="en-US" dirty="0" smtClean="0">
                <a:solidFill>
                  <a:schemeClr val="tx2">
                    <a:satMod val="130000"/>
                  </a:schemeClr>
                </a:solidFill>
              </a:rPr>
            </a:br>
            <a:endParaRPr lang="en-US" dirty="0">
              <a:solidFill>
                <a:schemeClr val="tx2">
                  <a:satMod val="130000"/>
                </a:schemeClr>
              </a:solidFill>
            </a:endParaRPr>
          </a:p>
        </p:txBody>
      </p:sp>
      <p:sp>
        <p:nvSpPr>
          <p:cNvPr id="6" name="Rectangle 5"/>
          <p:cNvSpPr/>
          <p:nvPr/>
        </p:nvSpPr>
        <p:spPr>
          <a:xfrm>
            <a:off x="344384" y="6590805"/>
            <a:ext cx="8799616" cy="276999"/>
          </a:xfrm>
          <a:prstGeom prst="rect">
            <a:avLst/>
          </a:prstGeom>
        </p:spPr>
        <p:txBody>
          <a:bodyPr wrap="square">
            <a:spAutoFit/>
          </a:bodyPr>
          <a:lstStyle/>
          <a:p>
            <a:pPr>
              <a:defRPr/>
            </a:pPr>
            <a:r>
              <a:rPr lang="en-US" sz="1200" dirty="0" err="1" smtClean="0">
                <a:latin typeface="+mn-lt"/>
              </a:rPr>
              <a:t>M.Hargreaves</a:t>
            </a:r>
            <a:r>
              <a:rPr lang="en-US" sz="1200" dirty="0" smtClean="0">
                <a:latin typeface="+mn-lt"/>
              </a:rPr>
              <a:t>, </a:t>
            </a:r>
            <a:r>
              <a:rPr lang="en-US" sz="1200" dirty="0" smtClean="0">
                <a:latin typeface="+mn-lt"/>
                <a:hlinkClick r:id="rId4"/>
              </a:rPr>
              <a:t>mhargreaves@mathematica-mpr.com</a:t>
            </a:r>
            <a:r>
              <a:rPr lang="en-US" sz="1200" dirty="0" smtClean="0">
                <a:latin typeface="+mn-lt"/>
              </a:rPr>
              <a:t>; </a:t>
            </a:r>
            <a:r>
              <a:rPr lang="en-US" sz="1200" dirty="0" err="1" smtClean="0">
                <a:latin typeface="+mn-lt"/>
              </a:rPr>
              <a:t>M.Moore</a:t>
            </a:r>
            <a:r>
              <a:rPr lang="en-US" sz="1200" dirty="0" smtClean="0">
                <a:latin typeface="+mn-lt"/>
              </a:rPr>
              <a:t>, </a:t>
            </a:r>
            <a:r>
              <a:rPr lang="en-US" sz="1200" dirty="0" smtClean="0">
                <a:latin typeface="+mn-lt"/>
                <a:hlinkClick r:id="rId5"/>
              </a:rPr>
              <a:t>marah@i2i-institute.com</a:t>
            </a:r>
            <a:r>
              <a:rPr lang="en-US" sz="1200" dirty="0" smtClean="0">
                <a:latin typeface="+mn-lt"/>
              </a:rPr>
              <a:t>; </a:t>
            </a:r>
            <a:r>
              <a:rPr lang="en-US" sz="1200" dirty="0" err="1" smtClean="0">
                <a:latin typeface="+mn-lt"/>
              </a:rPr>
              <a:t>P.Parsons</a:t>
            </a:r>
            <a:r>
              <a:rPr lang="en-US" sz="1200" dirty="0" smtClean="0">
                <a:latin typeface="+mn-lt"/>
              </a:rPr>
              <a:t>, </a:t>
            </a:r>
            <a:r>
              <a:rPr lang="en-US" sz="1200" dirty="0" smtClean="0">
                <a:latin typeface="+mn-lt"/>
                <a:hlinkClick r:id="rId6"/>
              </a:rPr>
              <a:t>bparsons@insites.com</a:t>
            </a:r>
            <a:r>
              <a:rPr lang="en-US" sz="1200" dirty="0" smtClean="0">
                <a:latin typeface="+mn-lt"/>
              </a:rPr>
              <a:t> 	</a:t>
            </a:r>
            <a:fld id="{3A917086-E309-46C9-9AA4-1813D7185F2B}" type="slidenum">
              <a:rPr lang="en-US" sz="1200" smtClean="0">
                <a:latin typeface="+mn-lt"/>
              </a:rPr>
              <a:pPr>
                <a:defRPr/>
              </a:pPr>
              <a:t>35</a:t>
            </a:fld>
            <a:endParaRPr lang="en-US" sz="12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What Is the Intervention?</a:t>
            </a:r>
          </a:p>
        </p:txBody>
      </p:sp>
      <p:sp>
        <p:nvSpPr>
          <p:cNvPr id="49154" name="Content Placeholder 1"/>
          <p:cNvSpPr>
            <a:spLocks noGrp="1"/>
          </p:cNvSpPr>
          <p:nvPr>
            <p:ph idx="1"/>
          </p:nvPr>
        </p:nvSpPr>
        <p:spPr>
          <a:xfrm>
            <a:off x="1435100" y="1447800"/>
            <a:ext cx="7499350" cy="5094288"/>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What is the intervention’s governance—its funding, management, organizational structure, and implementation?</a:t>
            </a:r>
          </a:p>
          <a:p>
            <a:pPr marL="365760" indent="-283464" eaLnBrk="1" fontAlgn="auto" hangingPunct="1">
              <a:spcAft>
                <a:spcPts val="0"/>
              </a:spcAft>
              <a:buFont typeface="Wingdings 2"/>
              <a:buChar char=""/>
              <a:defRPr/>
            </a:pPr>
            <a:r>
              <a:rPr lang="en-US" dirty="0" smtClean="0"/>
              <a:t>What is the intervention’s theory of change—its causal mechanisms and pathways of change? </a:t>
            </a:r>
          </a:p>
          <a:p>
            <a:pPr marL="365760" indent="-283464" eaLnBrk="1" fontAlgn="auto" hangingPunct="1">
              <a:spcAft>
                <a:spcPts val="0"/>
              </a:spcAft>
              <a:buFont typeface="Wingdings 2"/>
              <a:buChar char=""/>
              <a:defRPr/>
            </a:pPr>
            <a:r>
              <a:rPr lang="en-US" dirty="0" smtClean="0"/>
              <a:t>What are the intervention’s intended outcomes—how many, how focused, and at what levels? </a:t>
            </a:r>
          </a:p>
          <a:p>
            <a:pPr marL="365760" indent="-283464" eaLnBrk="1" fontAlgn="auto" hangingPunct="1">
              <a:spcAft>
                <a:spcPts val="0"/>
              </a:spcAft>
              <a:buFont typeface="Wingdings 2"/>
              <a:buChar char=""/>
              <a:defRPr/>
            </a:pPr>
            <a:r>
              <a:rPr lang="en-US" dirty="0" smtClean="0"/>
              <a:t>How does the intervention attend to deep structures, patterns, and events and behaviors? </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a:p>
        </p:txBody>
      </p:sp>
      <p:sp>
        <p:nvSpPr>
          <p:cNvPr id="25604" name="Slide Number Placeholder 3"/>
          <p:cNvSpPr>
            <a:spLocks noGrp="1"/>
          </p:cNvSpPr>
          <p:nvPr>
            <p:ph type="sldNum" sz="quarter" idx="12"/>
          </p:nvPr>
        </p:nvSpPr>
        <p:spPr/>
        <p:txBody>
          <a:bodyPr/>
          <a:lstStyle/>
          <a:p>
            <a:pPr>
              <a:defRPr/>
            </a:pPr>
            <a:fld id="{2BFE0A00-0A1E-40B2-ACB3-80832165F211}"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gradFill flip="none" rotWithShape="1">
          <a:gsLst>
            <a:gs pos="64999">
              <a:schemeClr val="bg1"/>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145" name="Freeform 73"/>
          <p:cNvSpPr>
            <a:spLocks/>
          </p:cNvSpPr>
          <p:nvPr/>
        </p:nvSpPr>
        <p:spPr bwMode="auto">
          <a:xfrm>
            <a:off x="7010400" y="4114800"/>
            <a:ext cx="228600" cy="381000"/>
          </a:xfrm>
          <a:custGeom>
            <a:avLst/>
            <a:gdLst>
              <a:gd name="T0" fmla="*/ 7 w 47"/>
              <a:gd name="T1" fmla="*/ 158 h 158"/>
              <a:gd name="T2" fmla="*/ 7 w 47"/>
              <a:gd name="T3" fmla="*/ 83 h 158"/>
              <a:gd name="T4" fmla="*/ 0 w 47"/>
              <a:gd name="T5" fmla="*/ 83 h 158"/>
              <a:gd name="T6" fmla="*/ 23 w 47"/>
              <a:gd name="T7" fmla="*/ 0 h 158"/>
              <a:gd name="T8" fmla="*/ 47 w 47"/>
              <a:gd name="T9" fmla="*/ 83 h 158"/>
              <a:gd name="T10" fmla="*/ 40 w 47"/>
              <a:gd name="T11" fmla="*/ 83 h 158"/>
              <a:gd name="T12" fmla="*/ 40 w 47"/>
              <a:gd name="T13" fmla="*/ 158 h 158"/>
              <a:gd name="T14" fmla="*/ 7 w 47"/>
              <a:gd name="T15" fmla="*/ 158 h 15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8"/>
              <a:gd name="T26" fmla="*/ 47 w 47"/>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8">
                <a:moveTo>
                  <a:pt x="7" y="158"/>
                </a:moveTo>
                <a:lnTo>
                  <a:pt x="7" y="83"/>
                </a:lnTo>
                <a:lnTo>
                  <a:pt x="0" y="83"/>
                </a:lnTo>
                <a:lnTo>
                  <a:pt x="23" y="0"/>
                </a:lnTo>
                <a:lnTo>
                  <a:pt x="47" y="83"/>
                </a:lnTo>
                <a:lnTo>
                  <a:pt x="40" y="83"/>
                </a:lnTo>
                <a:lnTo>
                  <a:pt x="40" y="158"/>
                </a:lnTo>
                <a:lnTo>
                  <a:pt x="7" y="158"/>
                </a:lnTo>
                <a:close/>
              </a:path>
            </a:pathLst>
          </a:custGeom>
          <a:solidFill>
            <a:srgbClr val="E2EF39"/>
          </a:solidFill>
          <a:ln w="9525">
            <a:solidFill>
              <a:srgbClr val="C0C0C0"/>
            </a:solidFill>
            <a:round/>
            <a:headEnd/>
            <a:tailEnd/>
          </a:ln>
        </p:spPr>
        <p:txBody>
          <a:bodyPr/>
          <a:lstStyle/>
          <a:p>
            <a:endParaRPr lang="en-US"/>
          </a:p>
        </p:txBody>
      </p:sp>
      <p:sp>
        <p:nvSpPr>
          <p:cNvPr id="3146" name="Freeform 74"/>
          <p:cNvSpPr>
            <a:spLocks/>
          </p:cNvSpPr>
          <p:nvPr/>
        </p:nvSpPr>
        <p:spPr bwMode="auto">
          <a:xfrm>
            <a:off x="7620000" y="4114800"/>
            <a:ext cx="228600" cy="381000"/>
          </a:xfrm>
          <a:custGeom>
            <a:avLst/>
            <a:gdLst>
              <a:gd name="T0" fmla="*/ 7 w 47"/>
              <a:gd name="T1" fmla="*/ 158 h 158"/>
              <a:gd name="T2" fmla="*/ 7 w 47"/>
              <a:gd name="T3" fmla="*/ 83 h 158"/>
              <a:gd name="T4" fmla="*/ 0 w 47"/>
              <a:gd name="T5" fmla="*/ 83 h 158"/>
              <a:gd name="T6" fmla="*/ 23 w 47"/>
              <a:gd name="T7" fmla="*/ 0 h 158"/>
              <a:gd name="T8" fmla="*/ 47 w 47"/>
              <a:gd name="T9" fmla="*/ 83 h 158"/>
              <a:gd name="T10" fmla="*/ 40 w 47"/>
              <a:gd name="T11" fmla="*/ 83 h 158"/>
              <a:gd name="T12" fmla="*/ 40 w 47"/>
              <a:gd name="T13" fmla="*/ 158 h 158"/>
              <a:gd name="T14" fmla="*/ 7 w 47"/>
              <a:gd name="T15" fmla="*/ 158 h 15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8"/>
              <a:gd name="T26" fmla="*/ 47 w 47"/>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8">
                <a:moveTo>
                  <a:pt x="7" y="158"/>
                </a:moveTo>
                <a:lnTo>
                  <a:pt x="7" y="83"/>
                </a:lnTo>
                <a:lnTo>
                  <a:pt x="0" y="83"/>
                </a:lnTo>
                <a:lnTo>
                  <a:pt x="23" y="0"/>
                </a:lnTo>
                <a:lnTo>
                  <a:pt x="47" y="83"/>
                </a:lnTo>
                <a:lnTo>
                  <a:pt x="40" y="83"/>
                </a:lnTo>
                <a:lnTo>
                  <a:pt x="40" y="158"/>
                </a:lnTo>
                <a:lnTo>
                  <a:pt x="7" y="158"/>
                </a:lnTo>
                <a:close/>
              </a:path>
            </a:pathLst>
          </a:custGeom>
          <a:solidFill>
            <a:srgbClr val="E2EF39"/>
          </a:solidFill>
          <a:ln w="9525">
            <a:solidFill>
              <a:srgbClr val="C0C0C0"/>
            </a:solidFill>
            <a:round/>
            <a:headEnd/>
            <a:tailEnd/>
          </a:ln>
        </p:spPr>
        <p:txBody>
          <a:bodyPr/>
          <a:lstStyle/>
          <a:p>
            <a:endParaRPr lang="en-US"/>
          </a:p>
        </p:txBody>
      </p:sp>
      <p:sp>
        <p:nvSpPr>
          <p:cNvPr id="3147" name="Freeform 75"/>
          <p:cNvSpPr>
            <a:spLocks/>
          </p:cNvSpPr>
          <p:nvPr/>
        </p:nvSpPr>
        <p:spPr bwMode="auto">
          <a:xfrm>
            <a:off x="8229600" y="4114800"/>
            <a:ext cx="228600" cy="381000"/>
          </a:xfrm>
          <a:custGeom>
            <a:avLst/>
            <a:gdLst>
              <a:gd name="T0" fmla="*/ 7 w 47"/>
              <a:gd name="T1" fmla="*/ 158 h 158"/>
              <a:gd name="T2" fmla="*/ 7 w 47"/>
              <a:gd name="T3" fmla="*/ 83 h 158"/>
              <a:gd name="T4" fmla="*/ 0 w 47"/>
              <a:gd name="T5" fmla="*/ 83 h 158"/>
              <a:gd name="T6" fmla="*/ 23 w 47"/>
              <a:gd name="T7" fmla="*/ 0 h 158"/>
              <a:gd name="T8" fmla="*/ 47 w 47"/>
              <a:gd name="T9" fmla="*/ 83 h 158"/>
              <a:gd name="T10" fmla="*/ 40 w 47"/>
              <a:gd name="T11" fmla="*/ 83 h 158"/>
              <a:gd name="T12" fmla="*/ 40 w 47"/>
              <a:gd name="T13" fmla="*/ 158 h 158"/>
              <a:gd name="T14" fmla="*/ 7 w 47"/>
              <a:gd name="T15" fmla="*/ 158 h 15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8"/>
              <a:gd name="T26" fmla="*/ 47 w 47"/>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8">
                <a:moveTo>
                  <a:pt x="7" y="158"/>
                </a:moveTo>
                <a:lnTo>
                  <a:pt x="7" y="83"/>
                </a:lnTo>
                <a:lnTo>
                  <a:pt x="0" y="83"/>
                </a:lnTo>
                <a:lnTo>
                  <a:pt x="23" y="0"/>
                </a:lnTo>
                <a:lnTo>
                  <a:pt x="47" y="83"/>
                </a:lnTo>
                <a:lnTo>
                  <a:pt x="40" y="83"/>
                </a:lnTo>
                <a:lnTo>
                  <a:pt x="40" y="158"/>
                </a:lnTo>
                <a:lnTo>
                  <a:pt x="7" y="158"/>
                </a:lnTo>
                <a:close/>
              </a:path>
            </a:pathLst>
          </a:custGeom>
          <a:solidFill>
            <a:srgbClr val="E2EF39"/>
          </a:solidFill>
          <a:ln w="9525">
            <a:solidFill>
              <a:srgbClr val="C0C0C0"/>
            </a:solidFill>
            <a:round/>
            <a:headEnd/>
            <a:tailEnd/>
          </a:ln>
        </p:spPr>
        <p:txBody>
          <a:bodyPr/>
          <a:lstStyle/>
          <a:p>
            <a:endParaRPr lang="en-US"/>
          </a:p>
        </p:txBody>
      </p:sp>
      <p:sp>
        <p:nvSpPr>
          <p:cNvPr id="3144" name="Freeform 72"/>
          <p:cNvSpPr>
            <a:spLocks/>
          </p:cNvSpPr>
          <p:nvPr/>
        </p:nvSpPr>
        <p:spPr bwMode="auto">
          <a:xfrm rot="1043996">
            <a:off x="6477000" y="4114800"/>
            <a:ext cx="239713" cy="455613"/>
          </a:xfrm>
          <a:custGeom>
            <a:avLst/>
            <a:gdLst>
              <a:gd name="T0" fmla="*/ 0 w 83"/>
              <a:gd name="T1" fmla="*/ 204 h 215"/>
              <a:gd name="T2" fmla="*/ 36 w 83"/>
              <a:gd name="T3" fmla="*/ 75 h 215"/>
              <a:gd name="T4" fmla="*/ 28 w 83"/>
              <a:gd name="T5" fmla="*/ 72 h 215"/>
              <a:gd name="T6" fmla="*/ 77 w 83"/>
              <a:gd name="T7" fmla="*/ 0 h 215"/>
              <a:gd name="T8" fmla="*/ 83 w 83"/>
              <a:gd name="T9" fmla="*/ 87 h 215"/>
              <a:gd name="T10" fmla="*/ 75 w 83"/>
              <a:gd name="T11" fmla="*/ 85 h 215"/>
              <a:gd name="T12" fmla="*/ 40 w 83"/>
              <a:gd name="T13" fmla="*/ 215 h 215"/>
              <a:gd name="T14" fmla="*/ 0 w 83"/>
              <a:gd name="T15" fmla="*/ 204 h 215"/>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15"/>
              <a:gd name="T26" fmla="*/ 83 w 83"/>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15">
                <a:moveTo>
                  <a:pt x="0" y="204"/>
                </a:moveTo>
                <a:lnTo>
                  <a:pt x="36" y="75"/>
                </a:lnTo>
                <a:lnTo>
                  <a:pt x="28" y="72"/>
                </a:lnTo>
                <a:lnTo>
                  <a:pt x="77" y="0"/>
                </a:lnTo>
                <a:lnTo>
                  <a:pt x="83" y="87"/>
                </a:lnTo>
                <a:lnTo>
                  <a:pt x="75" y="85"/>
                </a:lnTo>
                <a:lnTo>
                  <a:pt x="40" y="215"/>
                </a:lnTo>
                <a:lnTo>
                  <a:pt x="0" y="204"/>
                </a:lnTo>
                <a:close/>
              </a:path>
            </a:pathLst>
          </a:custGeom>
          <a:solidFill>
            <a:srgbClr val="E2EF39"/>
          </a:solidFill>
          <a:ln w="9525">
            <a:solidFill>
              <a:srgbClr val="C0C0C0"/>
            </a:solidFill>
            <a:round/>
            <a:headEnd/>
            <a:tailEnd/>
          </a:ln>
        </p:spPr>
        <p:txBody>
          <a:bodyPr/>
          <a:lstStyle/>
          <a:p>
            <a:endParaRPr lang="en-US"/>
          </a:p>
        </p:txBody>
      </p:sp>
      <p:sp>
        <p:nvSpPr>
          <p:cNvPr id="3074" name="Line 2"/>
          <p:cNvSpPr>
            <a:spLocks noChangeShapeType="1"/>
          </p:cNvSpPr>
          <p:nvPr/>
        </p:nvSpPr>
        <p:spPr bwMode="auto">
          <a:xfrm flipH="1" flipV="1">
            <a:off x="6477000" y="2438400"/>
            <a:ext cx="1066800" cy="609600"/>
          </a:xfrm>
          <a:prstGeom prst="line">
            <a:avLst/>
          </a:prstGeom>
          <a:noFill/>
          <a:ln w="50800">
            <a:solidFill>
              <a:srgbClr val="E2EF39"/>
            </a:solidFill>
            <a:round/>
            <a:headEnd/>
            <a:tailEnd type="triangle" w="med" len="med"/>
          </a:ln>
        </p:spPr>
        <p:txBody>
          <a:bodyPr/>
          <a:lstStyle/>
          <a:p>
            <a:endParaRPr lang="en-US"/>
          </a:p>
        </p:txBody>
      </p:sp>
      <p:sp>
        <p:nvSpPr>
          <p:cNvPr id="2055" name="AutoShape 3"/>
          <p:cNvSpPr>
            <a:spLocks noChangeArrowheads="1"/>
          </p:cNvSpPr>
          <p:nvPr/>
        </p:nvSpPr>
        <p:spPr bwMode="auto">
          <a:xfrm>
            <a:off x="228600" y="533400"/>
            <a:ext cx="304800" cy="5257800"/>
          </a:xfrm>
          <a:prstGeom prst="upArrow">
            <a:avLst>
              <a:gd name="adj1" fmla="val 40620"/>
              <a:gd name="adj2" fmla="val 157806"/>
            </a:avLst>
          </a:prstGeom>
          <a:solidFill>
            <a:srgbClr val="FF906D"/>
          </a:solidFill>
          <a:ln w="9525">
            <a:solidFill>
              <a:schemeClr val="tx1"/>
            </a:solidFill>
            <a:miter lim="800000"/>
            <a:headEnd/>
            <a:tailEnd/>
          </a:ln>
        </p:spPr>
        <p:txBody>
          <a:bodyPr wrap="none" anchor="ctr"/>
          <a:lstStyle/>
          <a:p>
            <a:endParaRPr lang="en-US"/>
          </a:p>
        </p:txBody>
      </p:sp>
      <p:sp>
        <p:nvSpPr>
          <p:cNvPr id="2056" name="Rectangle 4"/>
          <p:cNvSpPr>
            <a:spLocks noGrp="1" noChangeArrowheads="1"/>
          </p:cNvSpPr>
          <p:nvPr>
            <p:ph type="title"/>
          </p:nvPr>
        </p:nvSpPr>
        <p:spPr>
          <a:xfrm>
            <a:off x="533400" y="228600"/>
            <a:ext cx="8229600" cy="487363"/>
          </a:xfrm>
        </p:spPr>
        <p:txBody>
          <a:bodyPr>
            <a:normAutofit fontScale="90000"/>
          </a:bodyPr>
          <a:lstStyle/>
          <a:p>
            <a:pPr eaLnBrk="1" hangingPunct="1"/>
            <a:r>
              <a:rPr lang="en-US" sz="1400" b="1" smtClean="0"/>
              <a:t>Goal:  Successful models are developed that can inspire a new generation of effective urban investment and transformation to the benefit of urban, low income residents.</a:t>
            </a:r>
          </a:p>
        </p:txBody>
      </p:sp>
      <p:sp>
        <p:nvSpPr>
          <p:cNvPr id="2057" name="Text Box 5"/>
          <p:cNvSpPr txBox="1">
            <a:spLocks noChangeArrowheads="1"/>
          </p:cNvSpPr>
          <p:nvPr/>
        </p:nvSpPr>
        <p:spPr bwMode="auto">
          <a:xfrm>
            <a:off x="0" y="6083300"/>
            <a:ext cx="1295400" cy="774700"/>
          </a:xfrm>
          <a:prstGeom prst="rect">
            <a:avLst/>
          </a:prstGeom>
          <a:noFill/>
          <a:ln w="9525">
            <a:noFill/>
            <a:miter lim="800000"/>
            <a:headEnd/>
            <a:tailEnd/>
          </a:ln>
        </p:spPr>
        <p:txBody>
          <a:bodyPr>
            <a:spAutoFit/>
          </a:bodyPr>
          <a:lstStyle/>
          <a:p>
            <a:pPr>
              <a:spcBef>
                <a:spcPct val="50000"/>
              </a:spcBef>
            </a:pPr>
            <a:r>
              <a:rPr lang="en-US" sz="900"/>
              <a:t>Community Inputs</a:t>
            </a:r>
          </a:p>
          <a:p>
            <a:pPr>
              <a:spcBef>
                <a:spcPct val="50000"/>
              </a:spcBef>
            </a:pPr>
            <a:r>
              <a:rPr lang="en-US" sz="900"/>
              <a:t>Living Cities Inputs</a:t>
            </a:r>
          </a:p>
          <a:p>
            <a:pPr>
              <a:spcBef>
                <a:spcPct val="50000"/>
              </a:spcBef>
            </a:pPr>
            <a:r>
              <a:rPr lang="en-US" sz="900"/>
              <a:t>Living Cities Members</a:t>
            </a:r>
          </a:p>
        </p:txBody>
      </p:sp>
      <p:sp>
        <p:nvSpPr>
          <p:cNvPr id="3078" name="Line 6"/>
          <p:cNvSpPr>
            <a:spLocks noChangeShapeType="1"/>
          </p:cNvSpPr>
          <p:nvPr/>
        </p:nvSpPr>
        <p:spPr bwMode="auto">
          <a:xfrm>
            <a:off x="1066800" y="5943600"/>
            <a:ext cx="7848600" cy="0"/>
          </a:xfrm>
          <a:prstGeom prst="line">
            <a:avLst/>
          </a:prstGeom>
          <a:noFill/>
          <a:ln w="9525">
            <a:solidFill>
              <a:schemeClr val="folHlink"/>
            </a:solidFill>
            <a:round/>
            <a:headEnd/>
            <a:tailEnd/>
          </a:ln>
        </p:spPr>
        <p:txBody>
          <a:bodyPr/>
          <a:lstStyle/>
          <a:p>
            <a:endParaRPr lang="en-US"/>
          </a:p>
        </p:txBody>
      </p:sp>
      <p:sp>
        <p:nvSpPr>
          <p:cNvPr id="3079" name="Line 7"/>
          <p:cNvSpPr>
            <a:spLocks noChangeShapeType="1"/>
          </p:cNvSpPr>
          <p:nvPr/>
        </p:nvSpPr>
        <p:spPr bwMode="auto">
          <a:xfrm>
            <a:off x="1066800" y="5638800"/>
            <a:ext cx="7772400" cy="0"/>
          </a:xfrm>
          <a:prstGeom prst="line">
            <a:avLst/>
          </a:prstGeom>
          <a:noFill/>
          <a:ln w="9525">
            <a:solidFill>
              <a:srgbClr val="99CC00"/>
            </a:solidFill>
            <a:round/>
            <a:headEnd/>
            <a:tailEnd/>
          </a:ln>
        </p:spPr>
        <p:txBody>
          <a:bodyPr/>
          <a:lstStyle/>
          <a:p>
            <a:endParaRPr lang="en-US"/>
          </a:p>
        </p:txBody>
      </p:sp>
      <p:sp>
        <p:nvSpPr>
          <p:cNvPr id="3080" name="Rectangle 8"/>
          <p:cNvSpPr>
            <a:spLocks noChangeArrowheads="1"/>
          </p:cNvSpPr>
          <p:nvPr/>
        </p:nvSpPr>
        <p:spPr bwMode="auto">
          <a:xfrm>
            <a:off x="1219200" y="5715000"/>
            <a:ext cx="4800600" cy="152400"/>
          </a:xfrm>
          <a:prstGeom prst="rect">
            <a:avLst/>
          </a:prstGeom>
          <a:solidFill>
            <a:srgbClr val="F2F8A6"/>
          </a:solidFill>
          <a:ln w="9525">
            <a:solidFill>
              <a:schemeClr val="tx1"/>
            </a:solidFill>
            <a:miter lim="800000"/>
            <a:headEnd/>
            <a:tailEnd/>
          </a:ln>
        </p:spPr>
        <p:txBody>
          <a:bodyPr wrap="none" anchor="ctr"/>
          <a:lstStyle/>
          <a:p>
            <a:pPr algn="ctr"/>
            <a:r>
              <a:rPr lang="en-US" sz="1000" b="1" dirty="0" smtClean="0"/>
              <a:t>Cities </a:t>
            </a:r>
            <a:r>
              <a:rPr lang="en-US" sz="1000" b="1" dirty="0"/>
              <a:t>assistance in finalizing the application</a:t>
            </a:r>
          </a:p>
        </p:txBody>
      </p:sp>
      <p:sp>
        <p:nvSpPr>
          <p:cNvPr id="2061" name="Text Box 9"/>
          <p:cNvSpPr txBox="1">
            <a:spLocks noChangeArrowheads="1"/>
          </p:cNvSpPr>
          <p:nvPr/>
        </p:nvSpPr>
        <p:spPr bwMode="auto">
          <a:xfrm>
            <a:off x="1524000" y="685800"/>
            <a:ext cx="2667000" cy="304800"/>
          </a:xfrm>
          <a:prstGeom prst="rect">
            <a:avLst/>
          </a:prstGeom>
          <a:noFill/>
          <a:ln w="9525">
            <a:noFill/>
            <a:miter lim="800000"/>
            <a:headEnd/>
            <a:tailEnd/>
          </a:ln>
        </p:spPr>
        <p:txBody>
          <a:bodyPr>
            <a:spAutoFit/>
          </a:bodyPr>
          <a:lstStyle/>
          <a:p>
            <a:pPr algn="r">
              <a:spcBef>
                <a:spcPct val="50000"/>
              </a:spcBef>
            </a:pPr>
            <a:r>
              <a:rPr lang="en-US" sz="1400" b="1"/>
              <a:t>INDIVIDUAL SITES</a:t>
            </a:r>
          </a:p>
        </p:txBody>
      </p:sp>
      <p:sp>
        <p:nvSpPr>
          <p:cNvPr id="2062" name="Text Box 10"/>
          <p:cNvSpPr txBox="1">
            <a:spLocks noChangeArrowheads="1"/>
          </p:cNvSpPr>
          <p:nvPr/>
        </p:nvSpPr>
        <p:spPr bwMode="auto">
          <a:xfrm>
            <a:off x="5540188" y="685800"/>
            <a:ext cx="2514600" cy="304800"/>
          </a:xfrm>
          <a:prstGeom prst="rect">
            <a:avLst/>
          </a:prstGeom>
          <a:noFill/>
          <a:ln w="9525">
            <a:noFill/>
            <a:miter lim="800000"/>
            <a:headEnd/>
            <a:tailEnd/>
          </a:ln>
        </p:spPr>
        <p:txBody>
          <a:bodyPr>
            <a:spAutoFit/>
          </a:bodyPr>
          <a:lstStyle/>
          <a:p>
            <a:pPr algn="r">
              <a:spcBef>
                <a:spcPct val="50000"/>
              </a:spcBef>
            </a:pPr>
            <a:r>
              <a:rPr lang="en-US" sz="1400" b="1" dirty="0" smtClean="0"/>
              <a:t>CITIES</a:t>
            </a:r>
            <a:endParaRPr lang="en-US" sz="1400" b="1" dirty="0"/>
          </a:p>
        </p:txBody>
      </p:sp>
      <p:sp>
        <p:nvSpPr>
          <p:cNvPr id="3083" name="Rectangle 11"/>
          <p:cNvSpPr>
            <a:spLocks noChangeArrowheads="1"/>
          </p:cNvSpPr>
          <p:nvPr/>
        </p:nvSpPr>
        <p:spPr bwMode="auto">
          <a:xfrm>
            <a:off x="1143000" y="6324600"/>
            <a:ext cx="1447800" cy="152400"/>
          </a:xfrm>
          <a:prstGeom prst="rect">
            <a:avLst/>
          </a:prstGeom>
          <a:solidFill>
            <a:srgbClr val="F2F8A6"/>
          </a:solidFill>
          <a:ln w="9525">
            <a:solidFill>
              <a:schemeClr val="tx1"/>
            </a:solidFill>
            <a:miter lim="800000"/>
            <a:headEnd/>
            <a:tailEnd/>
          </a:ln>
        </p:spPr>
        <p:txBody>
          <a:bodyPr wrap="none" anchor="ctr"/>
          <a:lstStyle/>
          <a:p>
            <a:pPr algn="ctr"/>
            <a:r>
              <a:rPr lang="en-US" sz="900" b="1"/>
              <a:t>Grants</a:t>
            </a:r>
          </a:p>
        </p:txBody>
      </p:sp>
      <p:sp>
        <p:nvSpPr>
          <p:cNvPr id="3084" name="Rectangle 12"/>
          <p:cNvSpPr>
            <a:spLocks noChangeArrowheads="1"/>
          </p:cNvSpPr>
          <p:nvPr/>
        </p:nvSpPr>
        <p:spPr bwMode="auto">
          <a:xfrm>
            <a:off x="2743200" y="6324600"/>
            <a:ext cx="1447800" cy="152400"/>
          </a:xfrm>
          <a:prstGeom prst="rect">
            <a:avLst/>
          </a:prstGeom>
          <a:solidFill>
            <a:srgbClr val="F2F8A6"/>
          </a:solidFill>
          <a:ln w="9525">
            <a:solidFill>
              <a:schemeClr val="tx1"/>
            </a:solidFill>
            <a:miter lim="800000"/>
            <a:headEnd/>
            <a:tailEnd/>
          </a:ln>
        </p:spPr>
        <p:txBody>
          <a:bodyPr wrap="none" anchor="ctr"/>
          <a:lstStyle/>
          <a:p>
            <a:pPr algn="ctr"/>
            <a:r>
              <a:rPr lang="en-US" sz="900" b="1"/>
              <a:t>Capital</a:t>
            </a:r>
          </a:p>
        </p:txBody>
      </p:sp>
      <p:sp>
        <p:nvSpPr>
          <p:cNvPr id="3085" name="Rectangle 13"/>
          <p:cNvSpPr>
            <a:spLocks noChangeArrowheads="1"/>
          </p:cNvSpPr>
          <p:nvPr/>
        </p:nvSpPr>
        <p:spPr bwMode="auto">
          <a:xfrm>
            <a:off x="4343400" y="6324600"/>
            <a:ext cx="1447800" cy="152400"/>
          </a:xfrm>
          <a:prstGeom prst="rect">
            <a:avLst/>
          </a:prstGeom>
          <a:solidFill>
            <a:srgbClr val="F2F8A6"/>
          </a:solidFill>
          <a:ln w="9525">
            <a:solidFill>
              <a:schemeClr val="tx1"/>
            </a:solidFill>
            <a:miter lim="800000"/>
            <a:headEnd/>
            <a:tailEnd/>
          </a:ln>
        </p:spPr>
        <p:txBody>
          <a:bodyPr wrap="none" anchor="ctr"/>
          <a:lstStyle/>
          <a:p>
            <a:pPr algn="ctr"/>
            <a:r>
              <a:rPr lang="en-US" sz="900" b="1"/>
              <a:t>Framing</a:t>
            </a:r>
          </a:p>
        </p:txBody>
      </p:sp>
      <p:sp>
        <p:nvSpPr>
          <p:cNvPr id="3086" name="Rectangle 14"/>
          <p:cNvSpPr>
            <a:spLocks noChangeArrowheads="1"/>
          </p:cNvSpPr>
          <p:nvPr/>
        </p:nvSpPr>
        <p:spPr bwMode="auto">
          <a:xfrm>
            <a:off x="5943600" y="6324600"/>
            <a:ext cx="1447800" cy="152400"/>
          </a:xfrm>
          <a:prstGeom prst="rect">
            <a:avLst/>
          </a:prstGeom>
          <a:solidFill>
            <a:srgbClr val="F2F8A6"/>
          </a:solidFill>
          <a:ln w="9525">
            <a:solidFill>
              <a:schemeClr val="tx1"/>
            </a:solidFill>
            <a:miter lim="800000"/>
            <a:headEnd/>
            <a:tailEnd/>
          </a:ln>
        </p:spPr>
        <p:txBody>
          <a:bodyPr wrap="none" anchor="ctr"/>
          <a:lstStyle/>
          <a:p>
            <a:pPr algn="ctr"/>
            <a:r>
              <a:rPr lang="en-US" sz="800" b="1"/>
              <a:t>Learning:  TA and Evaluation</a:t>
            </a:r>
          </a:p>
        </p:txBody>
      </p:sp>
      <p:sp>
        <p:nvSpPr>
          <p:cNvPr id="3087" name="Rectangle 15"/>
          <p:cNvSpPr>
            <a:spLocks noChangeArrowheads="1"/>
          </p:cNvSpPr>
          <p:nvPr/>
        </p:nvSpPr>
        <p:spPr bwMode="auto">
          <a:xfrm>
            <a:off x="7543800" y="6324600"/>
            <a:ext cx="1447800" cy="152400"/>
          </a:xfrm>
          <a:prstGeom prst="rect">
            <a:avLst/>
          </a:prstGeom>
          <a:solidFill>
            <a:srgbClr val="F2F8A6"/>
          </a:solidFill>
          <a:ln w="9525">
            <a:solidFill>
              <a:schemeClr val="tx1"/>
            </a:solidFill>
            <a:miter lim="800000"/>
            <a:headEnd/>
            <a:tailEnd/>
          </a:ln>
        </p:spPr>
        <p:txBody>
          <a:bodyPr wrap="none" anchor="ctr"/>
          <a:lstStyle/>
          <a:p>
            <a:pPr algn="ctr"/>
            <a:r>
              <a:rPr lang="en-US" sz="900" b="1"/>
              <a:t>Policy</a:t>
            </a:r>
          </a:p>
        </p:txBody>
      </p:sp>
      <p:sp>
        <p:nvSpPr>
          <p:cNvPr id="3088" name="Rectangle 16"/>
          <p:cNvSpPr>
            <a:spLocks noChangeArrowheads="1"/>
          </p:cNvSpPr>
          <p:nvPr/>
        </p:nvSpPr>
        <p:spPr bwMode="auto">
          <a:xfrm>
            <a:off x="4800600" y="6096000"/>
            <a:ext cx="990600" cy="152400"/>
          </a:xfrm>
          <a:prstGeom prst="rect">
            <a:avLst/>
          </a:prstGeom>
          <a:solidFill>
            <a:schemeClr val="folHlink"/>
          </a:solidFill>
          <a:ln w="9525">
            <a:solidFill>
              <a:schemeClr val="tx1"/>
            </a:solidFill>
            <a:miter lim="800000"/>
            <a:headEnd/>
            <a:tailEnd/>
          </a:ln>
        </p:spPr>
        <p:txBody>
          <a:bodyPr wrap="none" anchor="ctr"/>
          <a:lstStyle/>
          <a:p>
            <a:pPr algn="ctr"/>
            <a:r>
              <a:rPr lang="en-US" sz="900" b="1"/>
              <a:t>Policy</a:t>
            </a:r>
          </a:p>
        </p:txBody>
      </p:sp>
      <p:sp>
        <p:nvSpPr>
          <p:cNvPr id="3089" name="Rectangle 17"/>
          <p:cNvSpPr>
            <a:spLocks noChangeArrowheads="1"/>
          </p:cNvSpPr>
          <p:nvPr/>
        </p:nvSpPr>
        <p:spPr bwMode="auto">
          <a:xfrm>
            <a:off x="6553200" y="6629400"/>
            <a:ext cx="1219200" cy="152400"/>
          </a:xfrm>
          <a:prstGeom prst="rect">
            <a:avLst/>
          </a:prstGeom>
          <a:solidFill>
            <a:srgbClr val="CC99FF"/>
          </a:solidFill>
          <a:ln w="9525">
            <a:solidFill>
              <a:schemeClr val="tx1"/>
            </a:solidFill>
            <a:miter lim="800000"/>
            <a:headEnd/>
            <a:tailEnd/>
          </a:ln>
        </p:spPr>
        <p:txBody>
          <a:bodyPr wrap="none" anchor="ctr"/>
          <a:lstStyle/>
          <a:p>
            <a:pPr algn="ctr"/>
            <a:r>
              <a:rPr lang="en-US" sz="900" b="1"/>
              <a:t>Investments</a:t>
            </a:r>
          </a:p>
        </p:txBody>
      </p:sp>
      <p:sp>
        <p:nvSpPr>
          <p:cNvPr id="3090" name="Rectangle 18"/>
          <p:cNvSpPr>
            <a:spLocks noChangeArrowheads="1"/>
          </p:cNvSpPr>
          <p:nvPr/>
        </p:nvSpPr>
        <p:spPr bwMode="auto">
          <a:xfrm>
            <a:off x="7848600" y="6629400"/>
            <a:ext cx="1219200" cy="152400"/>
          </a:xfrm>
          <a:prstGeom prst="rect">
            <a:avLst/>
          </a:prstGeom>
          <a:solidFill>
            <a:srgbClr val="CC99FF"/>
          </a:solidFill>
          <a:ln w="9525">
            <a:solidFill>
              <a:schemeClr val="tx1"/>
            </a:solidFill>
            <a:miter lim="800000"/>
            <a:headEnd/>
            <a:tailEnd/>
          </a:ln>
        </p:spPr>
        <p:txBody>
          <a:bodyPr wrap="none" anchor="ctr"/>
          <a:lstStyle/>
          <a:p>
            <a:pPr algn="ctr"/>
            <a:r>
              <a:rPr lang="en-US" sz="900" b="1"/>
              <a:t>Leadership</a:t>
            </a:r>
          </a:p>
        </p:txBody>
      </p:sp>
      <p:sp>
        <p:nvSpPr>
          <p:cNvPr id="3091" name="Rectangle 19"/>
          <p:cNvSpPr>
            <a:spLocks noChangeArrowheads="1"/>
          </p:cNvSpPr>
          <p:nvPr/>
        </p:nvSpPr>
        <p:spPr bwMode="auto">
          <a:xfrm>
            <a:off x="1219200" y="6096000"/>
            <a:ext cx="1143000" cy="152400"/>
          </a:xfrm>
          <a:prstGeom prst="rect">
            <a:avLst/>
          </a:prstGeom>
          <a:solidFill>
            <a:schemeClr val="folHlink"/>
          </a:solidFill>
          <a:ln w="9525">
            <a:solidFill>
              <a:schemeClr val="tx1"/>
            </a:solidFill>
            <a:miter lim="800000"/>
            <a:headEnd/>
            <a:tailEnd/>
          </a:ln>
        </p:spPr>
        <p:txBody>
          <a:bodyPr wrap="none" anchor="ctr"/>
          <a:lstStyle/>
          <a:p>
            <a:pPr algn="ctr"/>
            <a:r>
              <a:rPr lang="en-US" sz="900" b="1"/>
              <a:t>Local Funds</a:t>
            </a:r>
          </a:p>
        </p:txBody>
      </p:sp>
      <p:sp>
        <p:nvSpPr>
          <p:cNvPr id="3092" name="Rectangle 20"/>
          <p:cNvSpPr>
            <a:spLocks noChangeArrowheads="1"/>
          </p:cNvSpPr>
          <p:nvPr/>
        </p:nvSpPr>
        <p:spPr bwMode="auto">
          <a:xfrm>
            <a:off x="2514600" y="6096000"/>
            <a:ext cx="990600" cy="152400"/>
          </a:xfrm>
          <a:prstGeom prst="rect">
            <a:avLst/>
          </a:prstGeom>
          <a:solidFill>
            <a:schemeClr val="folHlink"/>
          </a:solidFill>
          <a:ln w="9525">
            <a:solidFill>
              <a:schemeClr val="tx1"/>
            </a:solidFill>
            <a:miter lim="800000"/>
            <a:headEnd/>
            <a:tailEnd/>
          </a:ln>
        </p:spPr>
        <p:txBody>
          <a:bodyPr wrap="none" anchor="ctr"/>
          <a:lstStyle/>
          <a:p>
            <a:pPr algn="ctr"/>
            <a:r>
              <a:rPr lang="en-US" sz="900" b="1"/>
              <a:t>Local Learning</a:t>
            </a:r>
          </a:p>
        </p:txBody>
      </p:sp>
      <p:sp>
        <p:nvSpPr>
          <p:cNvPr id="3093" name="Rectangle 21"/>
          <p:cNvSpPr>
            <a:spLocks noChangeArrowheads="1"/>
          </p:cNvSpPr>
          <p:nvPr/>
        </p:nvSpPr>
        <p:spPr bwMode="auto">
          <a:xfrm>
            <a:off x="3657600" y="6096000"/>
            <a:ext cx="990600" cy="152400"/>
          </a:xfrm>
          <a:prstGeom prst="rect">
            <a:avLst/>
          </a:prstGeom>
          <a:solidFill>
            <a:schemeClr val="folHlink"/>
          </a:solidFill>
          <a:ln w="9525">
            <a:solidFill>
              <a:schemeClr val="tx1"/>
            </a:solidFill>
            <a:miter lim="800000"/>
            <a:headEnd/>
            <a:tailEnd/>
          </a:ln>
        </p:spPr>
        <p:txBody>
          <a:bodyPr wrap="none" anchor="ctr"/>
          <a:lstStyle/>
          <a:p>
            <a:pPr algn="ctr"/>
            <a:r>
              <a:rPr lang="en-US" sz="900" b="1"/>
              <a:t>Local Leadership</a:t>
            </a:r>
          </a:p>
        </p:txBody>
      </p:sp>
      <p:sp>
        <p:nvSpPr>
          <p:cNvPr id="3094" name="Rectangle 22"/>
          <p:cNvSpPr>
            <a:spLocks noChangeArrowheads="1"/>
          </p:cNvSpPr>
          <p:nvPr/>
        </p:nvSpPr>
        <p:spPr bwMode="auto">
          <a:xfrm>
            <a:off x="5181600" y="6629400"/>
            <a:ext cx="1295400" cy="152400"/>
          </a:xfrm>
          <a:prstGeom prst="rect">
            <a:avLst/>
          </a:prstGeom>
          <a:solidFill>
            <a:srgbClr val="CC99FF"/>
          </a:solidFill>
          <a:ln w="9525">
            <a:solidFill>
              <a:schemeClr val="tx1"/>
            </a:solidFill>
            <a:miter lim="800000"/>
            <a:headEnd/>
            <a:tailEnd/>
          </a:ln>
        </p:spPr>
        <p:txBody>
          <a:bodyPr wrap="none" anchor="ctr"/>
          <a:lstStyle/>
          <a:p>
            <a:pPr algn="ctr"/>
            <a:r>
              <a:rPr lang="en-US" sz="900" b="1"/>
              <a:t>Communications</a:t>
            </a:r>
          </a:p>
        </p:txBody>
      </p:sp>
      <p:sp>
        <p:nvSpPr>
          <p:cNvPr id="2075" name="Text Box 23"/>
          <p:cNvSpPr txBox="1">
            <a:spLocks noChangeArrowheads="1"/>
          </p:cNvSpPr>
          <p:nvPr/>
        </p:nvSpPr>
        <p:spPr bwMode="auto">
          <a:xfrm>
            <a:off x="0" y="5562600"/>
            <a:ext cx="1066800" cy="274638"/>
          </a:xfrm>
          <a:prstGeom prst="rect">
            <a:avLst/>
          </a:prstGeom>
          <a:noFill/>
          <a:ln w="9525">
            <a:noFill/>
            <a:miter lim="800000"/>
            <a:headEnd/>
            <a:tailEnd/>
          </a:ln>
        </p:spPr>
        <p:txBody>
          <a:bodyPr>
            <a:spAutoFit/>
          </a:bodyPr>
          <a:lstStyle/>
          <a:p>
            <a:pPr>
              <a:spcBef>
                <a:spcPct val="50000"/>
              </a:spcBef>
            </a:pPr>
            <a:r>
              <a:rPr lang="en-US" sz="1200" b="1" i="1">
                <a:solidFill>
                  <a:srgbClr val="CC3300"/>
                </a:solidFill>
              </a:rPr>
              <a:t>PLANNING</a:t>
            </a:r>
          </a:p>
        </p:txBody>
      </p:sp>
      <p:sp>
        <p:nvSpPr>
          <p:cNvPr id="3096" name="AutoShape 24"/>
          <p:cNvSpPr>
            <a:spLocks noChangeArrowheads="1"/>
          </p:cNvSpPr>
          <p:nvPr/>
        </p:nvSpPr>
        <p:spPr bwMode="auto">
          <a:xfrm rot="10800000">
            <a:off x="838200" y="3810000"/>
            <a:ext cx="381000" cy="1524000"/>
          </a:xfrm>
          <a:prstGeom prst="roundRect">
            <a:avLst>
              <a:gd name="adj" fmla="val 16667"/>
            </a:avLst>
          </a:prstGeom>
          <a:solidFill>
            <a:schemeClr val="folHlink"/>
          </a:solidFill>
          <a:ln w="9525">
            <a:solidFill>
              <a:schemeClr val="tx1"/>
            </a:solidFill>
            <a:round/>
            <a:headEnd/>
            <a:tailEnd/>
          </a:ln>
        </p:spPr>
        <p:txBody>
          <a:bodyPr vert="eaVert" anchor="ctr"/>
          <a:lstStyle/>
          <a:p>
            <a:pPr algn="ctr"/>
            <a:r>
              <a:rPr lang="en-US" sz="800" b="1">
                <a:solidFill>
                  <a:schemeClr val="bg1"/>
                </a:solidFill>
              </a:rPr>
              <a:t>Projects and program outputs achieved</a:t>
            </a:r>
          </a:p>
        </p:txBody>
      </p:sp>
      <p:sp>
        <p:nvSpPr>
          <p:cNvPr id="3097" name="Freeform 25"/>
          <p:cNvSpPr>
            <a:spLocks noEditPoints="1"/>
          </p:cNvSpPr>
          <p:nvPr/>
        </p:nvSpPr>
        <p:spPr bwMode="auto">
          <a:xfrm>
            <a:off x="2133600" y="3276600"/>
            <a:ext cx="3124200" cy="1143000"/>
          </a:xfrm>
          <a:custGeom>
            <a:avLst/>
            <a:gdLst>
              <a:gd name="T0" fmla="*/ 0 w 1513"/>
              <a:gd name="T1" fmla="*/ 273 h 329"/>
              <a:gd name="T2" fmla="*/ 0 w 1513"/>
              <a:gd name="T3" fmla="*/ 209 h 329"/>
              <a:gd name="T4" fmla="*/ 2 w 1513"/>
              <a:gd name="T5" fmla="*/ 154 h 329"/>
              <a:gd name="T6" fmla="*/ 2 w 1513"/>
              <a:gd name="T7" fmla="*/ 107 h 329"/>
              <a:gd name="T8" fmla="*/ 0 w 1513"/>
              <a:gd name="T9" fmla="*/ 52 h 329"/>
              <a:gd name="T10" fmla="*/ 13 w 1513"/>
              <a:gd name="T11" fmla="*/ 2 h 329"/>
              <a:gd name="T12" fmla="*/ 61 w 1513"/>
              <a:gd name="T13" fmla="*/ 2 h 329"/>
              <a:gd name="T14" fmla="*/ 116 w 1513"/>
              <a:gd name="T15" fmla="*/ 0 h 329"/>
              <a:gd name="T16" fmla="*/ 183 w 1513"/>
              <a:gd name="T17" fmla="*/ 0 h 329"/>
              <a:gd name="T18" fmla="*/ 247 w 1513"/>
              <a:gd name="T19" fmla="*/ 0 h 329"/>
              <a:gd name="T20" fmla="*/ 303 w 1513"/>
              <a:gd name="T21" fmla="*/ 2 h 329"/>
              <a:gd name="T22" fmla="*/ 351 w 1513"/>
              <a:gd name="T23" fmla="*/ 2 h 329"/>
              <a:gd name="T24" fmla="*/ 406 w 1513"/>
              <a:gd name="T25" fmla="*/ 0 h 329"/>
              <a:gd name="T26" fmla="*/ 473 w 1513"/>
              <a:gd name="T27" fmla="*/ 0 h 329"/>
              <a:gd name="T28" fmla="*/ 537 w 1513"/>
              <a:gd name="T29" fmla="*/ 0 h 329"/>
              <a:gd name="T30" fmla="*/ 593 w 1513"/>
              <a:gd name="T31" fmla="*/ 2 h 329"/>
              <a:gd name="T32" fmla="*/ 641 w 1513"/>
              <a:gd name="T33" fmla="*/ 2 h 329"/>
              <a:gd name="T34" fmla="*/ 696 w 1513"/>
              <a:gd name="T35" fmla="*/ 0 h 329"/>
              <a:gd name="T36" fmla="*/ 763 w 1513"/>
              <a:gd name="T37" fmla="*/ 0 h 329"/>
              <a:gd name="T38" fmla="*/ 827 w 1513"/>
              <a:gd name="T39" fmla="*/ 0 h 329"/>
              <a:gd name="T40" fmla="*/ 883 w 1513"/>
              <a:gd name="T41" fmla="*/ 2 h 329"/>
              <a:gd name="T42" fmla="*/ 931 w 1513"/>
              <a:gd name="T43" fmla="*/ 2 h 329"/>
              <a:gd name="T44" fmla="*/ 986 w 1513"/>
              <a:gd name="T45" fmla="*/ 0 h 329"/>
              <a:gd name="T46" fmla="*/ 1053 w 1513"/>
              <a:gd name="T47" fmla="*/ 0 h 329"/>
              <a:gd name="T48" fmla="*/ 1117 w 1513"/>
              <a:gd name="T49" fmla="*/ 0 h 329"/>
              <a:gd name="T50" fmla="*/ 1173 w 1513"/>
              <a:gd name="T51" fmla="*/ 2 h 329"/>
              <a:gd name="T52" fmla="*/ 1221 w 1513"/>
              <a:gd name="T53" fmla="*/ 2 h 329"/>
              <a:gd name="T54" fmla="*/ 1276 w 1513"/>
              <a:gd name="T55" fmla="*/ 0 h 329"/>
              <a:gd name="T56" fmla="*/ 1343 w 1513"/>
              <a:gd name="T57" fmla="*/ 0 h 329"/>
              <a:gd name="T58" fmla="*/ 1407 w 1513"/>
              <a:gd name="T59" fmla="*/ 0 h 329"/>
              <a:gd name="T60" fmla="*/ 1463 w 1513"/>
              <a:gd name="T61" fmla="*/ 2 h 329"/>
              <a:gd name="T62" fmla="*/ 1510 w 1513"/>
              <a:gd name="T63" fmla="*/ 8 h 329"/>
              <a:gd name="T64" fmla="*/ 1513 w 1513"/>
              <a:gd name="T65" fmla="*/ 63 h 329"/>
              <a:gd name="T66" fmla="*/ 1510 w 1513"/>
              <a:gd name="T67" fmla="*/ 118 h 329"/>
              <a:gd name="T68" fmla="*/ 1510 w 1513"/>
              <a:gd name="T69" fmla="*/ 165 h 329"/>
              <a:gd name="T70" fmla="*/ 1513 w 1513"/>
              <a:gd name="T71" fmla="*/ 220 h 329"/>
              <a:gd name="T72" fmla="*/ 1513 w 1513"/>
              <a:gd name="T73" fmla="*/ 286 h 329"/>
              <a:gd name="T74" fmla="*/ 1489 w 1513"/>
              <a:gd name="T75" fmla="*/ 329 h 329"/>
              <a:gd name="T76" fmla="*/ 1433 w 1513"/>
              <a:gd name="T77" fmla="*/ 326 h 329"/>
              <a:gd name="T78" fmla="*/ 1386 w 1513"/>
              <a:gd name="T79" fmla="*/ 326 h 329"/>
              <a:gd name="T80" fmla="*/ 1330 w 1513"/>
              <a:gd name="T81" fmla="*/ 329 h 329"/>
              <a:gd name="T82" fmla="*/ 1263 w 1513"/>
              <a:gd name="T83" fmla="*/ 329 h 329"/>
              <a:gd name="T84" fmla="*/ 1199 w 1513"/>
              <a:gd name="T85" fmla="*/ 329 h 329"/>
              <a:gd name="T86" fmla="*/ 1143 w 1513"/>
              <a:gd name="T87" fmla="*/ 326 h 329"/>
              <a:gd name="T88" fmla="*/ 1096 w 1513"/>
              <a:gd name="T89" fmla="*/ 326 h 329"/>
              <a:gd name="T90" fmla="*/ 1040 w 1513"/>
              <a:gd name="T91" fmla="*/ 329 h 329"/>
              <a:gd name="T92" fmla="*/ 973 w 1513"/>
              <a:gd name="T93" fmla="*/ 329 h 329"/>
              <a:gd name="T94" fmla="*/ 909 w 1513"/>
              <a:gd name="T95" fmla="*/ 329 h 329"/>
              <a:gd name="T96" fmla="*/ 853 w 1513"/>
              <a:gd name="T97" fmla="*/ 326 h 329"/>
              <a:gd name="T98" fmla="*/ 806 w 1513"/>
              <a:gd name="T99" fmla="*/ 326 h 329"/>
              <a:gd name="T100" fmla="*/ 750 w 1513"/>
              <a:gd name="T101" fmla="*/ 329 h 329"/>
              <a:gd name="T102" fmla="*/ 683 w 1513"/>
              <a:gd name="T103" fmla="*/ 329 h 329"/>
              <a:gd name="T104" fmla="*/ 619 w 1513"/>
              <a:gd name="T105" fmla="*/ 329 h 329"/>
              <a:gd name="T106" fmla="*/ 563 w 1513"/>
              <a:gd name="T107" fmla="*/ 326 h 329"/>
              <a:gd name="T108" fmla="*/ 516 w 1513"/>
              <a:gd name="T109" fmla="*/ 326 h 329"/>
              <a:gd name="T110" fmla="*/ 460 w 1513"/>
              <a:gd name="T111" fmla="*/ 329 h 329"/>
              <a:gd name="T112" fmla="*/ 393 w 1513"/>
              <a:gd name="T113" fmla="*/ 329 h 329"/>
              <a:gd name="T114" fmla="*/ 329 w 1513"/>
              <a:gd name="T115" fmla="*/ 329 h 329"/>
              <a:gd name="T116" fmla="*/ 273 w 1513"/>
              <a:gd name="T117" fmla="*/ 326 h 329"/>
              <a:gd name="T118" fmla="*/ 226 w 1513"/>
              <a:gd name="T119" fmla="*/ 326 h 329"/>
              <a:gd name="T120" fmla="*/ 170 w 1513"/>
              <a:gd name="T121" fmla="*/ 329 h 329"/>
              <a:gd name="T122" fmla="*/ 103 w 1513"/>
              <a:gd name="T123" fmla="*/ 329 h 329"/>
              <a:gd name="T124" fmla="*/ 39 w 1513"/>
              <a:gd name="T125" fmla="*/ 329 h 3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3"/>
              <a:gd name="T190" fmla="*/ 0 h 329"/>
              <a:gd name="T191" fmla="*/ 1513 w 1513"/>
              <a:gd name="T192" fmla="*/ 329 h 3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3" h="329">
                <a:moveTo>
                  <a:pt x="0" y="328"/>
                </a:moveTo>
                <a:lnTo>
                  <a:pt x="0" y="320"/>
                </a:lnTo>
                <a:lnTo>
                  <a:pt x="2" y="320"/>
                </a:lnTo>
                <a:lnTo>
                  <a:pt x="2" y="328"/>
                </a:lnTo>
                <a:lnTo>
                  <a:pt x="0" y="328"/>
                </a:lnTo>
                <a:close/>
                <a:moveTo>
                  <a:pt x="0" y="317"/>
                </a:moveTo>
                <a:lnTo>
                  <a:pt x="0" y="309"/>
                </a:lnTo>
                <a:lnTo>
                  <a:pt x="2" y="309"/>
                </a:lnTo>
                <a:lnTo>
                  <a:pt x="2" y="317"/>
                </a:lnTo>
                <a:lnTo>
                  <a:pt x="0" y="317"/>
                </a:lnTo>
                <a:close/>
                <a:moveTo>
                  <a:pt x="0" y="306"/>
                </a:moveTo>
                <a:lnTo>
                  <a:pt x="0" y="297"/>
                </a:lnTo>
                <a:lnTo>
                  <a:pt x="2" y="297"/>
                </a:lnTo>
                <a:lnTo>
                  <a:pt x="2" y="306"/>
                </a:lnTo>
                <a:lnTo>
                  <a:pt x="0" y="306"/>
                </a:lnTo>
                <a:close/>
                <a:moveTo>
                  <a:pt x="0" y="295"/>
                </a:moveTo>
                <a:lnTo>
                  <a:pt x="0" y="286"/>
                </a:lnTo>
                <a:lnTo>
                  <a:pt x="2" y="286"/>
                </a:lnTo>
                <a:lnTo>
                  <a:pt x="2" y="295"/>
                </a:lnTo>
                <a:lnTo>
                  <a:pt x="0" y="295"/>
                </a:lnTo>
                <a:close/>
                <a:moveTo>
                  <a:pt x="0" y="284"/>
                </a:moveTo>
                <a:lnTo>
                  <a:pt x="0" y="275"/>
                </a:lnTo>
                <a:lnTo>
                  <a:pt x="2" y="275"/>
                </a:lnTo>
                <a:lnTo>
                  <a:pt x="2" y="284"/>
                </a:lnTo>
                <a:lnTo>
                  <a:pt x="0" y="284"/>
                </a:lnTo>
                <a:close/>
                <a:moveTo>
                  <a:pt x="0" y="273"/>
                </a:moveTo>
                <a:lnTo>
                  <a:pt x="0" y="264"/>
                </a:lnTo>
                <a:lnTo>
                  <a:pt x="2" y="264"/>
                </a:lnTo>
                <a:lnTo>
                  <a:pt x="2" y="273"/>
                </a:lnTo>
                <a:lnTo>
                  <a:pt x="0" y="273"/>
                </a:lnTo>
                <a:close/>
                <a:moveTo>
                  <a:pt x="0" y="262"/>
                </a:moveTo>
                <a:lnTo>
                  <a:pt x="0" y="253"/>
                </a:lnTo>
                <a:lnTo>
                  <a:pt x="2" y="253"/>
                </a:lnTo>
                <a:lnTo>
                  <a:pt x="2" y="262"/>
                </a:lnTo>
                <a:lnTo>
                  <a:pt x="0" y="262"/>
                </a:lnTo>
                <a:close/>
                <a:moveTo>
                  <a:pt x="0" y="251"/>
                </a:moveTo>
                <a:lnTo>
                  <a:pt x="0" y="242"/>
                </a:lnTo>
                <a:lnTo>
                  <a:pt x="2" y="242"/>
                </a:lnTo>
                <a:lnTo>
                  <a:pt x="2" y="251"/>
                </a:lnTo>
                <a:lnTo>
                  <a:pt x="0" y="251"/>
                </a:lnTo>
                <a:close/>
                <a:moveTo>
                  <a:pt x="0" y="240"/>
                </a:moveTo>
                <a:lnTo>
                  <a:pt x="0" y="231"/>
                </a:lnTo>
                <a:lnTo>
                  <a:pt x="2" y="231"/>
                </a:lnTo>
                <a:lnTo>
                  <a:pt x="2" y="240"/>
                </a:lnTo>
                <a:lnTo>
                  <a:pt x="0" y="240"/>
                </a:lnTo>
                <a:close/>
                <a:moveTo>
                  <a:pt x="0" y="229"/>
                </a:moveTo>
                <a:lnTo>
                  <a:pt x="0" y="220"/>
                </a:lnTo>
                <a:lnTo>
                  <a:pt x="2" y="220"/>
                </a:lnTo>
                <a:lnTo>
                  <a:pt x="2" y="229"/>
                </a:lnTo>
                <a:lnTo>
                  <a:pt x="0" y="229"/>
                </a:lnTo>
                <a:close/>
                <a:moveTo>
                  <a:pt x="0" y="218"/>
                </a:moveTo>
                <a:lnTo>
                  <a:pt x="0" y="209"/>
                </a:lnTo>
                <a:lnTo>
                  <a:pt x="2" y="209"/>
                </a:lnTo>
                <a:lnTo>
                  <a:pt x="2" y="218"/>
                </a:lnTo>
                <a:lnTo>
                  <a:pt x="0" y="218"/>
                </a:lnTo>
                <a:close/>
                <a:moveTo>
                  <a:pt x="0" y="207"/>
                </a:moveTo>
                <a:lnTo>
                  <a:pt x="0" y="198"/>
                </a:lnTo>
                <a:lnTo>
                  <a:pt x="2" y="198"/>
                </a:lnTo>
                <a:lnTo>
                  <a:pt x="2" y="207"/>
                </a:lnTo>
                <a:lnTo>
                  <a:pt x="0" y="207"/>
                </a:lnTo>
                <a:close/>
                <a:moveTo>
                  <a:pt x="0" y="196"/>
                </a:moveTo>
                <a:lnTo>
                  <a:pt x="0" y="187"/>
                </a:lnTo>
                <a:lnTo>
                  <a:pt x="2" y="187"/>
                </a:lnTo>
                <a:lnTo>
                  <a:pt x="2" y="196"/>
                </a:lnTo>
                <a:lnTo>
                  <a:pt x="0" y="196"/>
                </a:lnTo>
                <a:close/>
                <a:moveTo>
                  <a:pt x="0" y="185"/>
                </a:moveTo>
                <a:lnTo>
                  <a:pt x="0" y="176"/>
                </a:lnTo>
                <a:lnTo>
                  <a:pt x="2" y="176"/>
                </a:lnTo>
                <a:lnTo>
                  <a:pt x="2" y="185"/>
                </a:lnTo>
                <a:lnTo>
                  <a:pt x="0" y="185"/>
                </a:lnTo>
                <a:close/>
                <a:moveTo>
                  <a:pt x="0" y="174"/>
                </a:moveTo>
                <a:lnTo>
                  <a:pt x="0" y="165"/>
                </a:lnTo>
                <a:lnTo>
                  <a:pt x="2" y="165"/>
                </a:lnTo>
                <a:lnTo>
                  <a:pt x="2" y="174"/>
                </a:lnTo>
                <a:lnTo>
                  <a:pt x="0" y="174"/>
                </a:lnTo>
                <a:close/>
                <a:moveTo>
                  <a:pt x="0" y="163"/>
                </a:moveTo>
                <a:lnTo>
                  <a:pt x="0" y="154"/>
                </a:lnTo>
                <a:lnTo>
                  <a:pt x="2" y="154"/>
                </a:lnTo>
                <a:lnTo>
                  <a:pt x="2" y="163"/>
                </a:lnTo>
                <a:lnTo>
                  <a:pt x="0" y="163"/>
                </a:lnTo>
                <a:close/>
                <a:moveTo>
                  <a:pt x="0" y="152"/>
                </a:moveTo>
                <a:lnTo>
                  <a:pt x="0" y="143"/>
                </a:lnTo>
                <a:lnTo>
                  <a:pt x="2" y="143"/>
                </a:lnTo>
                <a:lnTo>
                  <a:pt x="2" y="152"/>
                </a:lnTo>
                <a:lnTo>
                  <a:pt x="0" y="152"/>
                </a:lnTo>
                <a:close/>
                <a:moveTo>
                  <a:pt x="0" y="140"/>
                </a:moveTo>
                <a:lnTo>
                  <a:pt x="0" y="132"/>
                </a:lnTo>
                <a:lnTo>
                  <a:pt x="2" y="132"/>
                </a:lnTo>
                <a:lnTo>
                  <a:pt x="2" y="140"/>
                </a:lnTo>
                <a:lnTo>
                  <a:pt x="0" y="140"/>
                </a:lnTo>
                <a:close/>
                <a:moveTo>
                  <a:pt x="0" y="129"/>
                </a:moveTo>
                <a:lnTo>
                  <a:pt x="0" y="121"/>
                </a:lnTo>
                <a:lnTo>
                  <a:pt x="2" y="121"/>
                </a:lnTo>
                <a:lnTo>
                  <a:pt x="2" y="129"/>
                </a:lnTo>
                <a:lnTo>
                  <a:pt x="0" y="129"/>
                </a:lnTo>
                <a:close/>
                <a:moveTo>
                  <a:pt x="0" y="118"/>
                </a:moveTo>
                <a:lnTo>
                  <a:pt x="0" y="110"/>
                </a:lnTo>
                <a:lnTo>
                  <a:pt x="2" y="110"/>
                </a:lnTo>
                <a:lnTo>
                  <a:pt x="2" y="118"/>
                </a:lnTo>
                <a:lnTo>
                  <a:pt x="0" y="118"/>
                </a:lnTo>
                <a:close/>
                <a:moveTo>
                  <a:pt x="0" y="107"/>
                </a:moveTo>
                <a:lnTo>
                  <a:pt x="0" y="99"/>
                </a:lnTo>
                <a:lnTo>
                  <a:pt x="2" y="99"/>
                </a:lnTo>
                <a:lnTo>
                  <a:pt x="2" y="107"/>
                </a:lnTo>
                <a:lnTo>
                  <a:pt x="0" y="107"/>
                </a:lnTo>
                <a:close/>
                <a:moveTo>
                  <a:pt x="0" y="96"/>
                </a:moveTo>
                <a:lnTo>
                  <a:pt x="0" y="88"/>
                </a:lnTo>
                <a:lnTo>
                  <a:pt x="2" y="88"/>
                </a:lnTo>
                <a:lnTo>
                  <a:pt x="2" y="96"/>
                </a:lnTo>
                <a:lnTo>
                  <a:pt x="0" y="96"/>
                </a:lnTo>
                <a:close/>
                <a:moveTo>
                  <a:pt x="0" y="85"/>
                </a:moveTo>
                <a:lnTo>
                  <a:pt x="0" y="77"/>
                </a:lnTo>
                <a:lnTo>
                  <a:pt x="2" y="77"/>
                </a:lnTo>
                <a:lnTo>
                  <a:pt x="2" y="85"/>
                </a:lnTo>
                <a:lnTo>
                  <a:pt x="0" y="85"/>
                </a:lnTo>
                <a:close/>
                <a:moveTo>
                  <a:pt x="0" y="74"/>
                </a:moveTo>
                <a:lnTo>
                  <a:pt x="0" y="66"/>
                </a:lnTo>
                <a:lnTo>
                  <a:pt x="2" y="66"/>
                </a:lnTo>
                <a:lnTo>
                  <a:pt x="2" y="74"/>
                </a:lnTo>
                <a:lnTo>
                  <a:pt x="0" y="74"/>
                </a:lnTo>
                <a:close/>
                <a:moveTo>
                  <a:pt x="0" y="63"/>
                </a:moveTo>
                <a:lnTo>
                  <a:pt x="0" y="55"/>
                </a:lnTo>
                <a:lnTo>
                  <a:pt x="2" y="55"/>
                </a:lnTo>
                <a:lnTo>
                  <a:pt x="2" y="63"/>
                </a:lnTo>
                <a:lnTo>
                  <a:pt x="0" y="63"/>
                </a:lnTo>
                <a:close/>
                <a:moveTo>
                  <a:pt x="0" y="52"/>
                </a:moveTo>
                <a:lnTo>
                  <a:pt x="0" y="44"/>
                </a:lnTo>
                <a:lnTo>
                  <a:pt x="2" y="44"/>
                </a:lnTo>
                <a:lnTo>
                  <a:pt x="2" y="52"/>
                </a:lnTo>
                <a:lnTo>
                  <a:pt x="0" y="52"/>
                </a:lnTo>
                <a:close/>
                <a:moveTo>
                  <a:pt x="0" y="41"/>
                </a:moveTo>
                <a:lnTo>
                  <a:pt x="0" y="33"/>
                </a:lnTo>
                <a:lnTo>
                  <a:pt x="2" y="33"/>
                </a:lnTo>
                <a:lnTo>
                  <a:pt x="2" y="41"/>
                </a:lnTo>
                <a:lnTo>
                  <a:pt x="0" y="41"/>
                </a:lnTo>
                <a:close/>
                <a:moveTo>
                  <a:pt x="0" y="30"/>
                </a:moveTo>
                <a:lnTo>
                  <a:pt x="0" y="22"/>
                </a:lnTo>
                <a:lnTo>
                  <a:pt x="2" y="22"/>
                </a:lnTo>
                <a:lnTo>
                  <a:pt x="2" y="30"/>
                </a:lnTo>
                <a:lnTo>
                  <a:pt x="0" y="30"/>
                </a:lnTo>
                <a:close/>
                <a:moveTo>
                  <a:pt x="0" y="19"/>
                </a:moveTo>
                <a:lnTo>
                  <a:pt x="0" y="11"/>
                </a:lnTo>
                <a:lnTo>
                  <a:pt x="2" y="11"/>
                </a:lnTo>
                <a:lnTo>
                  <a:pt x="2" y="19"/>
                </a:lnTo>
                <a:lnTo>
                  <a:pt x="0" y="19"/>
                </a:lnTo>
                <a:close/>
                <a:moveTo>
                  <a:pt x="0" y="8"/>
                </a:moveTo>
                <a:lnTo>
                  <a:pt x="0" y="0"/>
                </a:lnTo>
                <a:lnTo>
                  <a:pt x="2" y="0"/>
                </a:lnTo>
                <a:lnTo>
                  <a:pt x="2" y="2"/>
                </a:lnTo>
                <a:lnTo>
                  <a:pt x="1" y="2"/>
                </a:lnTo>
                <a:lnTo>
                  <a:pt x="2" y="1"/>
                </a:lnTo>
                <a:lnTo>
                  <a:pt x="2" y="8"/>
                </a:lnTo>
                <a:lnTo>
                  <a:pt x="0" y="8"/>
                </a:lnTo>
                <a:close/>
                <a:moveTo>
                  <a:pt x="5" y="0"/>
                </a:moveTo>
                <a:lnTo>
                  <a:pt x="13" y="0"/>
                </a:lnTo>
                <a:lnTo>
                  <a:pt x="13" y="2"/>
                </a:lnTo>
                <a:lnTo>
                  <a:pt x="5" y="2"/>
                </a:lnTo>
                <a:lnTo>
                  <a:pt x="5" y="0"/>
                </a:lnTo>
                <a:close/>
                <a:moveTo>
                  <a:pt x="16" y="0"/>
                </a:moveTo>
                <a:lnTo>
                  <a:pt x="24" y="0"/>
                </a:lnTo>
                <a:lnTo>
                  <a:pt x="24" y="2"/>
                </a:lnTo>
                <a:lnTo>
                  <a:pt x="16" y="2"/>
                </a:lnTo>
                <a:lnTo>
                  <a:pt x="16" y="0"/>
                </a:lnTo>
                <a:close/>
                <a:moveTo>
                  <a:pt x="27" y="0"/>
                </a:moveTo>
                <a:lnTo>
                  <a:pt x="35" y="0"/>
                </a:lnTo>
                <a:lnTo>
                  <a:pt x="35" y="2"/>
                </a:lnTo>
                <a:lnTo>
                  <a:pt x="27" y="2"/>
                </a:lnTo>
                <a:lnTo>
                  <a:pt x="27" y="0"/>
                </a:lnTo>
                <a:close/>
                <a:moveTo>
                  <a:pt x="38" y="0"/>
                </a:moveTo>
                <a:lnTo>
                  <a:pt x="47" y="0"/>
                </a:lnTo>
                <a:lnTo>
                  <a:pt x="47" y="2"/>
                </a:lnTo>
                <a:lnTo>
                  <a:pt x="38" y="2"/>
                </a:lnTo>
                <a:lnTo>
                  <a:pt x="38" y="0"/>
                </a:lnTo>
                <a:close/>
                <a:moveTo>
                  <a:pt x="49" y="0"/>
                </a:moveTo>
                <a:lnTo>
                  <a:pt x="58" y="0"/>
                </a:lnTo>
                <a:lnTo>
                  <a:pt x="58" y="2"/>
                </a:lnTo>
                <a:lnTo>
                  <a:pt x="49" y="2"/>
                </a:lnTo>
                <a:lnTo>
                  <a:pt x="49" y="0"/>
                </a:lnTo>
                <a:close/>
                <a:moveTo>
                  <a:pt x="61" y="0"/>
                </a:moveTo>
                <a:lnTo>
                  <a:pt x="69" y="0"/>
                </a:lnTo>
                <a:lnTo>
                  <a:pt x="69" y="2"/>
                </a:lnTo>
                <a:lnTo>
                  <a:pt x="61" y="2"/>
                </a:lnTo>
                <a:lnTo>
                  <a:pt x="61" y="0"/>
                </a:lnTo>
                <a:close/>
                <a:moveTo>
                  <a:pt x="72" y="0"/>
                </a:moveTo>
                <a:lnTo>
                  <a:pt x="80" y="0"/>
                </a:lnTo>
                <a:lnTo>
                  <a:pt x="80" y="2"/>
                </a:lnTo>
                <a:lnTo>
                  <a:pt x="72" y="2"/>
                </a:lnTo>
                <a:lnTo>
                  <a:pt x="72" y="0"/>
                </a:lnTo>
                <a:close/>
                <a:moveTo>
                  <a:pt x="83" y="0"/>
                </a:moveTo>
                <a:lnTo>
                  <a:pt x="91" y="0"/>
                </a:lnTo>
                <a:lnTo>
                  <a:pt x="91" y="2"/>
                </a:lnTo>
                <a:lnTo>
                  <a:pt x="83" y="2"/>
                </a:lnTo>
                <a:lnTo>
                  <a:pt x="83" y="0"/>
                </a:lnTo>
                <a:close/>
                <a:moveTo>
                  <a:pt x="94" y="0"/>
                </a:moveTo>
                <a:lnTo>
                  <a:pt x="102" y="0"/>
                </a:lnTo>
                <a:lnTo>
                  <a:pt x="102" y="2"/>
                </a:lnTo>
                <a:lnTo>
                  <a:pt x="94" y="2"/>
                </a:lnTo>
                <a:lnTo>
                  <a:pt x="94" y="0"/>
                </a:lnTo>
                <a:close/>
                <a:moveTo>
                  <a:pt x="105" y="0"/>
                </a:moveTo>
                <a:lnTo>
                  <a:pt x="114" y="0"/>
                </a:lnTo>
                <a:lnTo>
                  <a:pt x="114" y="2"/>
                </a:lnTo>
                <a:lnTo>
                  <a:pt x="105" y="2"/>
                </a:lnTo>
                <a:lnTo>
                  <a:pt x="105" y="0"/>
                </a:lnTo>
                <a:close/>
                <a:moveTo>
                  <a:pt x="116" y="0"/>
                </a:moveTo>
                <a:lnTo>
                  <a:pt x="125" y="0"/>
                </a:lnTo>
                <a:lnTo>
                  <a:pt x="125" y="2"/>
                </a:lnTo>
                <a:lnTo>
                  <a:pt x="116" y="2"/>
                </a:lnTo>
                <a:lnTo>
                  <a:pt x="116" y="0"/>
                </a:lnTo>
                <a:close/>
                <a:moveTo>
                  <a:pt x="128" y="0"/>
                </a:moveTo>
                <a:lnTo>
                  <a:pt x="136" y="0"/>
                </a:lnTo>
                <a:lnTo>
                  <a:pt x="136" y="2"/>
                </a:lnTo>
                <a:lnTo>
                  <a:pt x="128" y="2"/>
                </a:lnTo>
                <a:lnTo>
                  <a:pt x="128" y="0"/>
                </a:lnTo>
                <a:close/>
                <a:moveTo>
                  <a:pt x="139" y="0"/>
                </a:moveTo>
                <a:lnTo>
                  <a:pt x="147" y="0"/>
                </a:lnTo>
                <a:lnTo>
                  <a:pt x="147" y="2"/>
                </a:lnTo>
                <a:lnTo>
                  <a:pt x="139" y="2"/>
                </a:lnTo>
                <a:lnTo>
                  <a:pt x="139" y="0"/>
                </a:lnTo>
                <a:close/>
                <a:moveTo>
                  <a:pt x="150" y="0"/>
                </a:moveTo>
                <a:lnTo>
                  <a:pt x="158" y="0"/>
                </a:lnTo>
                <a:lnTo>
                  <a:pt x="158" y="2"/>
                </a:lnTo>
                <a:lnTo>
                  <a:pt x="150" y="2"/>
                </a:lnTo>
                <a:lnTo>
                  <a:pt x="150" y="0"/>
                </a:lnTo>
                <a:close/>
                <a:moveTo>
                  <a:pt x="161" y="0"/>
                </a:moveTo>
                <a:lnTo>
                  <a:pt x="169" y="0"/>
                </a:lnTo>
                <a:lnTo>
                  <a:pt x="169" y="2"/>
                </a:lnTo>
                <a:lnTo>
                  <a:pt x="161" y="2"/>
                </a:lnTo>
                <a:lnTo>
                  <a:pt x="161" y="0"/>
                </a:lnTo>
                <a:close/>
                <a:moveTo>
                  <a:pt x="172" y="0"/>
                </a:moveTo>
                <a:lnTo>
                  <a:pt x="180" y="0"/>
                </a:lnTo>
                <a:lnTo>
                  <a:pt x="180" y="2"/>
                </a:lnTo>
                <a:lnTo>
                  <a:pt x="172" y="2"/>
                </a:lnTo>
                <a:lnTo>
                  <a:pt x="172" y="0"/>
                </a:lnTo>
                <a:close/>
                <a:moveTo>
                  <a:pt x="183" y="0"/>
                </a:moveTo>
                <a:lnTo>
                  <a:pt x="192" y="0"/>
                </a:lnTo>
                <a:lnTo>
                  <a:pt x="192" y="2"/>
                </a:lnTo>
                <a:lnTo>
                  <a:pt x="183" y="2"/>
                </a:lnTo>
                <a:lnTo>
                  <a:pt x="183" y="0"/>
                </a:lnTo>
                <a:close/>
                <a:moveTo>
                  <a:pt x="194" y="0"/>
                </a:moveTo>
                <a:lnTo>
                  <a:pt x="203" y="0"/>
                </a:lnTo>
                <a:lnTo>
                  <a:pt x="203" y="2"/>
                </a:lnTo>
                <a:lnTo>
                  <a:pt x="194" y="2"/>
                </a:lnTo>
                <a:lnTo>
                  <a:pt x="194" y="0"/>
                </a:lnTo>
                <a:close/>
                <a:moveTo>
                  <a:pt x="206" y="0"/>
                </a:moveTo>
                <a:lnTo>
                  <a:pt x="214" y="0"/>
                </a:lnTo>
                <a:lnTo>
                  <a:pt x="214" y="2"/>
                </a:lnTo>
                <a:lnTo>
                  <a:pt x="206" y="2"/>
                </a:lnTo>
                <a:lnTo>
                  <a:pt x="206" y="0"/>
                </a:lnTo>
                <a:close/>
                <a:moveTo>
                  <a:pt x="217" y="0"/>
                </a:moveTo>
                <a:lnTo>
                  <a:pt x="225" y="0"/>
                </a:lnTo>
                <a:lnTo>
                  <a:pt x="225" y="2"/>
                </a:lnTo>
                <a:lnTo>
                  <a:pt x="217" y="2"/>
                </a:lnTo>
                <a:lnTo>
                  <a:pt x="217" y="0"/>
                </a:lnTo>
                <a:close/>
                <a:moveTo>
                  <a:pt x="228" y="0"/>
                </a:moveTo>
                <a:lnTo>
                  <a:pt x="236" y="0"/>
                </a:lnTo>
                <a:lnTo>
                  <a:pt x="236" y="2"/>
                </a:lnTo>
                <a:lnTo>
                  <a:pt x="228" y="2"/>
                </a:lnTo>
                <a:lnTo>
                  <a:pt x="228" y="0"/>
                </a:lnTo>
                <a:close/>
                <a:moveTo>
                  <a:pt x="239" y="0"/>
                </a:moveTo>
                <a:lnTo>
                  <a:pt x="247" y="0"/>
                </a:lnTo>
                <a:lnTo>
                  <a:pt x="247" y="2"/>
                </a:lnTo>
                <a:lnTo>
                  <a:pt x="239" y="2"/>
                </a:lnTo>
                <a:lnTo>
                  <a:pt x="239" y="0"/>
                </a:lnTo>
                <a:close/>
                <a:moveTo>
                  <a:pt x="250" y="0"/>
                </a:moveTo>
                <a:lnTo>
                  <a:pt x="259" y="0"/>
                </a:lnTo>
                <a:lnTo>
                  <a:pt x="259" y="2"/>
                </a:lnTo>
                <a:lnTo>
                  <a:pt x="250" y="2"/>
                </a:lnTo>
                <a:lnTo>
                  <a:pt x="250" y="0"/>
                </a:lnTo>
                <a:close/>
                <a:moveTo>
                  <a:pt x="261" y="0"/>
                </a:moveTo>
                <a:lnTo>
                  <a:pt x="270" y="0"/>
                </a:lnTo>
                <a:lnTo>
                  <a:pt x="270" y="2"/>
                </a:lnTo>
                <a:lnTo>
                  <a:pt x="261" y="2"/>
                </a:lnTo>
                <a:lnTo>
                  <a:pt x="261" y="0"/>
                </a:lnTo>
                <a:close/>
                <a:moveTo>
                  <a:pt x="273" y="0"/>
                </a:moveTo>
                <a:lnTo>
                  <a:pt x="281" y="0"/>
                </a:lnTo>
                <a:lnTo>
                  <a:pt x="281" y="2"/>
                </a:lnTo>
                <a:lnTo>
                  <a:pt x="273" y="2"/>
                </a:lnTo>
                <a:lnTo>
                  <a:pt x="273" y="0"/>
                </a:lnTo>
                <a:close/>
                <a:moveTo>
                  <a:pt x="284" y="0"/>
                </a:moveTo>
                <a:lnTo>
                  <a:pt x="292" y="0"/>
                </a:lnTo>
                <a:lnTo>
                  <a:pt x="292" y="2"/>
                </a:lnTo>
                <a:lnTo>
                  <a:pt x="284" y="2"/>
                </a:lnTo>
                <a:lnTo>
                  <a:pt x="284" y="0"/>
                </a:lnTo>
                <a:close/>
                <a:moveTo>
                  <a:pt x="295" y="0"/>
                </a:moveTo>
                <a:lnTo>
                  <a:pt x="303" y="0"/>
                </a:lnTo>
                <a:lnTo>
                  <a:pt x="303" y="2"/>
                </a:lnTo>
                <a:lnTo>
                  <a:pt x="295" y="2"/>
                </a:lnTo>
                <a:lnTo>
                  <a:pt x="295" y="0"/>
                </a:lnTo>
                <a:close/>
                <a:moveTo>
                  <a:pt x="306" y="0"/>
                </a:moveTo>
                <a:lnTo>
                  <a:pt x="314" y="0"/>
                </a:lnTo>
                <a:lnTo>
                  <a:pt x="314" y="2"/>
                </a:lnTo>
                <a:lnTo>
                  <a:pt x="306" y="2"/>
                </a:lnTo>
                <a:lnTo>
                  <a:pt x="306" y="0"/>
                </a:lnTo>
                <a:close/>
                <a:moveTo>
                  <a:pt x="317" y="0"/>
                </a:moveTo>
                <a:lnTo>
                  <a:pt x="325" y="0"/>
                </a:lnTo>
                <a:lnTo>
                  <a:pt x="325" y="2"/>
                </a:lnTo>
                <a:lnTo>
                  <a:pt x="317" y="2"/>
                </a:lnTo>
                <a:lnTo>
                  <a:pt x="317" y="0"/>
                </a:lnTo>
                <a:close/>
                <a:moveTo>
                  <a:pt x="328" y="0"/>
                </a:moveTo>
                <a:lnTo>
                  <a:pt x="337" y="0"/>
                </a:lnTo>
                <a:lnTo>
                  <a:pt x="337" y="2"/>
                </a:lnTo>
                <a:lnTo>
                  <a:pt x="328" y="2"/>
                </a:lnTo>
                <a:lnTo>
                  <a:pt x="328" y="0"/>
                </a:lnTo>
                <a:close/>
                <a:moveTo>
                  <a:pt x="339" y="0"/>
                </a:moveTo>
                <a:lnTo>
                  <a:pt x="348" y="0"/>
                </a:lnTo>
                <a:lnTo>
                  <a:pt x="348" y="2"/>
                </a:lnTo>
                <a:lnTo>
                  <a:pt x="339" y="2"/>
                </a:lnTo>
                <a:lnTo>
                  <a:pt x="339" y="0"/>
                </a:lnTo>
                <a:close/>
                <a:moveTo>
                  <a:pt x="351" y="0"/>
                </a:moveTo>
                <a:lnTo>
                  <a:pt x="359" y="0"/>
                </a:lnTo>
                <a:lnTo>
                  <a:pt x="359" y="2"/>
                </a:lnTo>
                <a:lnTo>
                  <a:pt x="351" y="2"/>
                </a:lnTo>
                <a:lnTo>
                  <a:pt x="351" y="0"/>
                </a:lnTo>
                <a:close/>
                <a:moveTo>
                  <a:pt x="362" y="0"/>
                </a:moveTo>
                <a:lnTo>
                  <a:pt x="370" y="0"/>
                </a:lnTo>
                <a:lnTo>
                  <a:pt x="370" y="2"/>
                </a:lnTo>
                <a:lnTo>
                  <a:pt x="362" y="2"/>
                </a:lnTo>
                <a:lnTo>
                  <a:pt x="362" y="0"/>
                </a:lnTo>
                <a:close/>
                <a:moveTo>
                  <a:pt x="373" y="0"/>
                </a:moveTo>
                <a:lnTo>
                  <a:pt x="381" y="0"/>
                </a:lnTo>
                <a:lnTo>
                  <a:pt x="381" y="2"/>
                </a:lnTo>
                <a:lnTo>
                  <a:pt x="373" y="2"/>
                </a:lnTo>
                <a:lnTo>
                  <a:pt x="373" y="0"/>
                </a:lnTo>
                <a:close/>
                <a:moveTo>
                  <a:pt x="384" y="0"/>
                </a:moveTo>
                <a:lnTo>
                  <a:pt x="392" y="0"/>
                </a:lnTo>
                <a:lnTo>
                  <a:pt x="392" y="2"/>
                </a:lnTo>
                <a:lnTo>
                  <a:pt x="384" y="2"/>
                </a:lnTo>
                <a:lnTo>
                  <a:pt x="384" y="0"/>
                </a:lnTo>
                <a:close/>
                <a:moveTo>
                  <a:pt x="395" y="0"/>
                </a:moveTo>
                <a:lnTo>
                  <a:pt x="404" y="0"/>
                </a:lnTo>
                <a:lnTo>
                  <a:pt x="404" y="2"/>
                </a:lnTo>
                <a:lnTo>
                  <a:pt x="395" y="2"/>
                </a:lnTo>
                <a:lnTo>
                  <a:pt x="395" y="0"/>
                </a:lnTo>
                <a:close/>
                <a:moveTo>
                  <a:pt x="406" y="0"/>
                </a:moveTo>
                <a:lnTo>
                  <a:pt x="415" y="0"/>
                </a:lnTo>
                <a:lnTo>
                  <a:pt x="415" y="2"/>
                </a:lnTo>
                <a:lnTo>
                  <a:pt x="406" y="2"/>
                </a:lnTo>
                <a:lnTo>
                  <a:pt x="406" y="0"/>
                </a:lnTo>
                <a:close/>
                <a:moveTo>
                  <a:pt x="418" y="0"/>
                </a:moveTo>
                <a:lnTo>
                  <a:pt x="426" y="0"/>
                </a:lnTo>
                <a:lnTo>
                  <a:pt x="426" y="2"/>
                </a:lnTo>
                <a:lnTo>
                  <a:pt x="418" y="2"/>
                </a:lnTo>
                <a:lnTo>
                  <a:pt x="418" y="0"/>
                </a:lnTo>
                <a:close/>
                <a:moveTo>
                  <a:pt x="429" y="0"/>
                </a:moveTo>
                <a:lnTo>
                  <a:pt x="437" y="0"/>
                </a:lnTo>
                <a:lnTo>
                  <a:pt x="437" y="2"/>
                </a:lnTo>
                <a:lnTo>
                  <a:pt x="429" y="2"/>
                </a:lnTo>
                <a:lnTo>
                  <a:pt x="429" y="0"/>
                </a:lnTo>
                <a:close/>
                <a:moveTo>
                  <a:pt x="440" y="0"/>
                </a:moveTo>
                <a:lnTo>
                  <a:pt x="448" y="0"/>
                </a:lnTo>
                <a:lnTo>
                  <a:pt x="448" y="2"/>
                </a:lnTo>
                <a:lnTo>
                  <a:pt x="440" y="2"/>
                </a:lnTo>
                <a:lnTo>
                  <a:pt x="440" y="0"/>
                </a:lnTo>
                <a:close/>
                <a:moveTo>
                  <a:pt x="451" y="0"/>
                </a:moveTo>
                <a:lnTo>
                  <a:pt x="459" y="0"/>
                </a:lnTo>
                <a:lnTo>
                  <a:pt x="459" y="2"/>
                </a:lnTo>
                <a:lnTo>
                  <a:pt x="451" y="2"/>
                </a:lnTo>
                <a:lnTo>
                  <a:pt x="451" y="0"/>
                </a:lnTo>
                <a:close/>
                <a:moveTo>
                  <a:pt x="462" y="0"/>
                </a:moveTo>
                <a:lnTo>
                  <a:pt x="470" y="0"/>
                </a:lnTo>
                <a:lnTo>
                  <a:pt x="470" y="2"/>
                </a:lnTo>
                <a:lnTo>
                  <a:pt x="462" y="2"/>
                </a:lnTo>
                <a:lnTo>
                  <a:pt x="462" y="0"/>
                </a:lnTo>
                <a:close/>
                <a:moveTo>
                  <a:pt x="473" y="0"/>
                </a:moveTo>
                <a:lnTo>
                  <a:pt x="482" y="0"/>
                </a:lnTo>
                <a:lnTo>
                  <a:pt x="482" y="2"/>
                </a:lnTo>
                <a:lnTo>
                  <a:pt x="473" y="2"/>
                </a:lnTo>
                <a:lnTo>
                  <a:pt x="473" y="0"/>
                </a:lnTo>
                <a:close/>
                <a:moveTo>
                  <a:pt x="484" y="0"/>
                </a:moveTo>
                <a:lnTo>
                  <a:pt x="493" y="0"/>
                </a:lnTo>
                <a:lnTo>
                  <a:pt x="493" y="2"/>
                </a:lnTo>
                <a:lnTo>
                  <a:pt x="484" y="2"/>
                </a:lnTo>
                <a:lnTo>
                  <a:pt x="484" y="0"/>
                </a:lnTo>
                <a:close/>
                <a:moveTo>
                  <a:pt x="496" y="0"/>
                </a:moveTo>
                <a:lnTo>
                  <a:pt x="504" y="0"/>
                </a:lnTo>
                <a:lnTo>
                  <a:pt x="504" y="2"/>
                </a:lnTo>
                <a:lnTo>
                  <a:pt x="496" y="2"/>
                </a:lnTo>
                <a:lnTo>
                  <a:pt x="496" y="0"/>
                </a:lnTo>
                <a:close/>
                <a:moveTo>
                  <a:pt x="507" y="0"/>
                </a:moveTo>
                <a:lnTo>
                  <a:pt x="515" y="0"/>
                </a:lnTo>
                <a:lnTo>
                  <a:pt x="515" y="2"/>
                </a:lnTo>
                <a:lnTo>
                  <a:pt x="507" y="2"/>
                </a:lnTo>
                <a:lnTo>
                  <a:pt x="507" y="0"/>
                </a:lnTo>
                <a:close/>
                <a:moveTo>
                  <a:pt x="518" y="0"/>
                </a:moveTo>
                <a:lnTo>
                  <a:pt x="526" y="0"/>
                </a:lnTo>
                <a:lnTo>
                  <a:pt x="526" y="2"/>
                </a:lnTo>
                <a:lnTo>
                  <a:pt x="518" y="2"/>
                </a:lnTo>
                <a:lnTo>
                  <a:pt x="518" y="0"/>
                </a:lnTo>
                <a:close/>
                <a:moveTo>
                  <a:pt x="529" y="0"/>
                </a:moveTo>
                <a:lnTo>
                  <a:pt x="537" y="0"/>
                </a:lnTo>
                <a:lnTo>
                  <a:pt x="537" y="2"/>
                </a:lnTo>
                <a:lnTo>
                  <a:pt x="529" y="2"/>
                </a:lnTo>
                <a:lnTo>
                  <a:pt x="529" y="0"/>
                </a:lnTo>
                <a:close/>
                <a:moveTo>
                  <a:pt x="540" y="0"/>
                </a:moveTo>
                <a:lnTo>
                  <a:pt x="549" y="0"/>
                </a:lnTo>
                <a:lnTo>
                  <a:pt x="549" y="2"/>
                </a:lnTo>
                <a:lnTo>
                  <a:pt x="540" y="2"/>
                </a:lnTo>
                <a:lnTo>
                  <a:pt x="540" y="0"/>
                </a:lnTo>
                <a:close/>
                <a:moveTo>
                  <a:pt x="551" y="0"/>
                </a:moveTo>
                <a:lnTo>
                  <a:pt x="560" y="0"/>
                </a:lnTo>
                <a:lnTo>
                  <a:pt x="560" y="2"/>
                </a:lnTo>
                <a:lnTo>
                  <a:pt x="551" y="2"/>
                </a:lnTo>
                <a:lnTo>
                  <a:pt x="551" y="0"/>
                </a:lnTo>
                <a:close/>
                <a:moveTo>
                  <a:pt x="563" y="0"/>
                </a:moveTo>
                <a:lnTo>
                  <a:pt x="571" y="0"/>
                </a:lnTo>
                <a:lnTo>
                  <a:pt x="571" y="2"/>
                </a:lnTo>
                <a:lnTo>
                  <a:pt x="563" y="2"/>
                </a:lnTo>
                <a:lnTo>
                  <a:pt x="563" y="0"/>
                </a:lnTo>
                <a:close/>
                <a:moveTo>
                  <a:pt x="574" y="0"/>
                </a:moveTo>
                <a:lnTo>
                  <a:pt x="582" y="0"/>
                </a:lnTo>
                <a:lnTo>
                  <a:pt x="582" y="2"/>
                </a:lnTo>
                <a:lnTo>
                  <a:pt x="574" y="2"/>
                </a:lnTo>
                <a:lnTo>
                  <a:pt x="574" y="0"/>
                </a:lnTo>
                <a:close/>
                <a:moveTo>
                  <a:pt x="585" y="0"/>
                </a:moveTo>
                <a:lnTo>
                  <a:pt x="593" y="0"/>
                </a:lnTo>
                <a:lnTo>
                  <a:pt x="593" y="2"/>
                </a:lnTo>
                <a:lnTo>
                  <a:pt x="585" y="2"/>
                </a:lnTo>
                <a:lnTo>
                  <a:pt x="585" y="0"/>
                </a:lnTo>
                <a:close/>
                <a:moveTo>
                  <a:pt x="596" y="0"/>
                </a:moveTo>
                <a:lnTo>
                  <a:pt x="604" y="0"/>
                </a:lnTo>
                <a:lnTo>
                  <a:pt x="604" y="2"/>
                </a:lnTo>
                <a:lnTo>
                  <a:pt x="596" y="2"/>
                </a:lnTo>
                <a:lnTo>
                  <a:pt x="596" y="0"/>
                </a:lnTo>
                <a:close/>
                <a:moveTo>
                  <a:pt x="607" y="0"/>
                </a:moveTo>
                <a:lnTo>
                  <a:pt x="615" y="0"/>
                </a:lnTo>
                <a:lnTo>
                  <a:pt x="615" y="2"/>
                </a:lnTo>
                <a:lnTo>
                  <a:pt x="607" y="2"/>
                </a:lnTo>
                <a:lnTo>
                  <a:pt x="607" y="0"/>
                </a:lnTo>
                <a:close/>
                <a:moveTo>
                  <a:pt x="618" y="0"/>
                </a:moveTo>
                <a:lnTo>
                  <a:pt x="627" y="0"/>
                </a:lnTo>
                <a:lnTo>
                  <a:pt x="627" y="2"/>
                </a:lnTo>
                <a:lnTo>
                  <a:pt x="618" y="2"/>
                </a:lnTo>
                <a:lnTo>
                  <a:pt x="618" y="0"/>
                </a:lnTo>
                <a:close/>
                <a:moveTo>
                  <a:pt x="629" y="0"/>
                </a:moveTo>
                <a:lnTo>
                  <a:pt x="638" y="0"/>
                </a:lnTo>
                <a:lnTo>
                  <a:pt x="638" y="2"/>
                </a:lnTo>
                <a:lnTo>
                  <a:pt x="629" y="2"/>
                </a:lnTo>
                <a:lnTo>
                  <a:pt x="629" y="0"/>
                </a:lnTo>
                <a:close/>
                <a:moveTo>
                  <a:pt x="641" y="0"/>
                </a:moveTo>
                <a:lnTo>
                  <a:pt x="649" y="0"/>
                </a:lnTo>
                <a:lnTo>
                  <a:pt x="649" y="2"/>
                </a:lnTo>
                <a:lnTo>
                  <a:pt x="641" y="2"/>
                </a:lnTo>
                <a:lnTo>
                  <a:pt x="641" y="0"/>
                </a:lnTo>
                <a:close/>
                <a:moveTo>
                  <a:pt x="652" y="0"/>
                </a:moveTo>
                <a:lnTo>
                  <a:pt x="660" y="0"/>
                </a:lnTo>
                <a:lnTo>
                  <a:pt x="660" y="2"/>
                </a:lnTo>
                <a:lnTo>
                  <a:pt x="652" y="2"/>
                </a:lnTo>
                <a:lnTo>
                  <a:pt x="652" y="0"/>
                </a:lnTo>
                <a:close/>
                <a:moveTo>
                  <a:pt x="663" y="0"/>
                </a:moveTo>
                <a:lnTo>
                  <a:pt x="671" y="0"/>
                </a:lnTo>
                <a:lnTo>
                  <a:pt x="671" y="2"/>
                </a:lnTo>
                <a:lnTo>
                  <a:pt x="663" y="2"/>
                </a:lnTo>
                <a:lnTo>
                  <a:pt x="663" y="0"/>
                </a:lnTo>
                <a:close/>
                <a:moveTo>
                  <a:pt x="674" y="0"/>
                </a:moveTo>
                <a:lnTo>
                  <a:pt x="682" y="0"/>
                </a:lnTo>
                <a:lnTo>
                  <a:pt x="682" y="2"/>
                </a:lnTo>
                <a:lnTo>
                  <a:pt x="674" y="2"/>
                </a:lnTo>
                <a:lnTo>
                  <a:pt x="674" y="0"/>
                </a:lnTo>
                <a:close/>
                <a:moveTo>
                  <a:pt x="685" y="0"/>
                </a:moveTo>
                <a:lnTo>
                  <a:pt x="694" y="0"/>
                </a:lnTo>
                <a:lnTo>
                  <a:pt x="694" y="2"/>
                </a:lnTo>
                <a:lnTo>
                  <a:pt x="685" y="2"/>
                </a:lnTo>
                <a:lnTo>
                  <a:pt x="685" y="0"/>
                </a:lnTo>
                <a:close/>
                <a:moveTo>
                  <a:pt x="696" y="0"/>
                </a:moveTo>
                <a:lnTo>
                  <a:pt x="705" y="0"/>
                </a:lnTo>
                <a:lnTo>
                  <a:pt x="705" y="2"/>
                </a:lnTo>
                <a:lnTo>
                  <a:pt x="696" y="2"/>
                </a:lnTo>
                <a:lnTo>
                  <a:pt x="696" y="0"/>
                </a:lnTo>
                <a:close/>
                <a:moveTo>
                  <a:pt x="708" y="0"/>
                </a:moveTo>
                <a:lnTo>
                  <a:pt x="716" y="0"/>
                </a:lnTo>
                <a:lnTo>
                  <a:pt x="716" y="2"/>
                </a:lnTo>
                <a:lnTo>
                  <a:pt x="708" y="2"/>
                </a:lnTo>
                <a:lnTo>
                  <a:pt x="708" y="0"/>
                </a:lnTo>
                <a:close/>
                <a:moveTo>
                  <a:pt x="719" y="0"/>
                </a:moveTo>
                <a:lnTo>
                  <a:pt x="727" y="0"/>
                </a:lnTo>
                <a:lnTo>
                  <a:pt x="727" y="2"/>
                </a:lnTo>
                <a:lnTo>
                  <a:pt x="719" y="2"/>
                </a:lnTo>
                <a:lnTo>
                  <a:pt x="719" y="0"/>
                </a:lnTo>
                <a:close/>
                <a:moveTo>
                  <a:pt x="730" y="0"/>
                </a:moveTo>
                <a:lnTo>
                  <a:pt x="738" y="0"/>
                </a:lnTo>
                <a:lnTo>
                  <a:pt x="738" y="2"/>
                </a:lnTo>
                <a:lnTo>
                  <a:pt x="730" y="2"/>
                </a:lnTo>
                <a:lnTo>
                  <a:pt x="730" y="0"/>
                </a:lnTo>
                <a:close/>
                <a:moveTo>
                  <a:pt x="741" y="0"/>
                </a:moveTo>
                <a:lnTo>
                  <a:pt x="749" y="0"/>
                </a:lnTo>
                <a:lnTo>
                  <a:pt x="749" y="2"/>
                </a:lnTo>
                <a:lnTo>
                  <a:pt x="741" y="2"/>
                </a:lnTo>
                <a:lnTo>
                  <a:pt x="741" y="0"/>
                </a:lnTo>
                <a:close/>
                <a:moveTo>
                  <a:pt x="752" y="0"/>
                </a:moveTo>
                <a:lnTo>
                  <a:pt x="760" y="0"/>
                </a:lnTo>
                <a:lnTo>
                  <a:pt x="760" y="2"/>
                </a:lnTo>
                <a:lnTo>
                  <a:pt x="752" y="2"/>
                </a:lnTo>
                <a:lnTo>
                  <a:pt x="752" y="0"/>
                </a:lnTo>
                <a:close/>
                <a:moveTo>
                  <a:pt x="763" y="0"/>
                </a:moveTo>
                <a:lnTo>
                  <a:pt x="772" y="0"/>
                </a:lnTo>
                <a:lnTo>
                  <a:pt x="772" y="2"/>
                </a:lnTo>
                <a:lnTo>
                  <a:pt x="763" y="2"/>
                </a:lnTo>
                <a:lnTo>
                  <a:pt x="763" y="0"/>
                </a:lnTo>
                <a:close/>
                <a:moveTo>
                  <a:pt x="774" y="0"/>
                </a:moveTo>
                <a:lnTo>
                  <a:pt x="783" y="0"/>
                </a:lnTo>
                <a:lnTo>
                  <a:pt x="783" y="2"/>
                </a:lnTo>
                <a:lnTo>
                  <a:pt x="774" y="2"/>
                </a:lnTo>
                <a:lnTo>
                  <a:pt x="774" y="0"/>
                </a:lnTo>
                <a:close/>
                <a:moveTo>
                  <a:pt x="786" y="0"/>
                </a:moveTo>
                <a:lnTo>
                  <a:pt x="794" y="0"/>
                </a:lnTo>
                <a:lnTo>
                  <a:pt x="794" y="2"/>
                </a:lnTo>
                <a:lnTo>
                  <a:pt x="786" y="2"/>
                </a:lnTo>
                <a:lnTo>
                  <a:pt x="786" y="0"/>
                </a:lnTo>
                <a:close/>
                <a:moveTo>
                  <a:pt x="797" y="0"/>
                </a:moveTo>
                <a:lnTo>
                  <a:pt x="805" y="0"/>
                </a:lnTo>
                <a:lnTo>
                  <a:pt x="805" y="2"/>
                </a:lnTo>
                <a:lnTo>
                  <a:pt x="797" y="2"/>
                </a:lnTo>
                <a:lnTo>
                  <a:pt x="797" y="0"/>
                </a:lnTo>
                <a:close/>
                <a:moveTo>
                  <a:pt x="808" y="0"/>
                </a:moveTo>
                <a:lnTo>
                  <a:pt x="816" y="0"/>
                </a:lnTo>
                <a:lnTo>
                  <a:pt x="816" y="2"/>
                </a:lnTo>
                <a:lnTo>
                  <a:pt x="808" y="2"/>
                </a:lnTo>
                <a:lnTo>
                  <a:pt x="808" y="0"/>
                </a:lnTo>
                <a:close/>
                <a:moveTo>
                  <a:pt x="819" y="0"/>
                </a:moveTo>
                <a:lnTo>
                  <a:pt x="827" y="0"/>
                </a:lnTo>
                <a:lnTo>
                  <a:pt x="827" y="2"/>
                </a:lnTo>
                <a:lnTo>
                  <a:pt x="819" y="2"/>
                </a:lnTo>
                <a:lnTo>
                  <a:pt x="819" y="0"/>
                </a:lnTo>
                <a:close/>
                <a:moveTo>
                  <a:pt x="830" y="0"/>
                </a:moveTo>
                <a:lnTo>
                  <a:pt x="839" y="0"/>
                </a:lnTo>
                <a:lnTo>
                  <a:pt x="839" y="2"/>
                </a:lnTo>
                <a:lnTo>
                  <a:pt x="830" y="2"/>
                </a:lnTo>
                <a:lnTo>
                  <a:pt x="830" y="0"/>
                </a:lnTo>
                <a:close/>
                <a:moveTo>
                  <a:pt x="841" y="0"/>
                </a:moveTo>
                <a:lnTo>
                  <a:pt x="850" y="0"/>
                </a:lnTo>
                <a:lnTo>
                  <a:pt x="850" y="2"/>
                </a:lnTo>
                <a:lnTo>
                  <a:pt x="841" y="2"/>
                </a:lnTo>
                <a:lnTo>
                  <a:pt x="841" y="0"/>
                </a:lnTo>
                <a:close/>
                <a:moveTo>
                  <a:pt x="853" y="0"/>
                </a:moveTo>
                <a:lnTo>
                  <a:pt x="861" y="0"/>
                </a:lnTo>
                <a:lnTo>
                  <a:pt x="861" y="2"/>
                </a:lnTo>
                <a:lnTo>
                  <a:pt x="853" y="2"/>
                </a:lnTo>
                <a:lnTo>
                  <a:pt x="853" y="0"/>
                </a:lnTo>
                <a:close/>
                <a:moveTo>
                  <a:pt x="864" y="0"/>
                </a:moveTo>
                <a:lnTo>
                  <a:pt x="872" y="0"/>
                </a:lnTo>
                <a:lnTo>
                  <a:pt x="872" y="2"/>
                </a:lnTo>
                <a:lnTo>
                  <a:pt x="864" y="2"/>
                </a:lnTo>
                <a:lnTo>
                  <a:pt x="864" y="0"/>
                </a:lnTo>
                <a:close/>
                <a:moveTo>
                  <a:pt x="875" y="0"/>
                </a:moveTo>
                <a:lnTo>
                  <a:pt x="883" y="0"/>
                </a:lnTo>
                <a:lnTo>
                  <a:pt x="883" y="2"/>
                </a:lnTo>
                <a:lnTo>
                  <a:pt x="875" y="2"/>
                </a:lnTo>
                <a:lnTo>
                  <a:pt x="875" y="0"/>
                </a:lnTo>
                <a:close/>
                <a:moveTo>
                  <a:pt x="886" y="0"/>
                </a:moveTo>
                <a:lnTo>
                  <a:pt x="894" y="0"/>
                </a:lnTo>
                <a:lnTo>
                  <a:pt x="894" y="2"/>
                </a:lnTo>
                <a:lnTo>
                  <a:pt x="886" y="2"/>
                </a:lnTo>
                <a:lnTo>
                  <a:pt x="886" y="0"/>
                </a:lnTo>
                <a:close/>
                <a:moveTo>
                  <a:pt x="897" y="0"/>
                </a:moveTo>
                <a:lnTo>
                  <a:pt x="905" y="0"/>
                </a:lnTo>
                <a:lnTo>
                  <a:pt x="905" y="2"/>
                </a:lnTo>
                <a:lnTo>
                  <a:pt x="897" y="2"/>
                </a:lnTo>
                <a:lnTo>
                  <a:pt x="897" y="0"/>
                </a:lnTo>
                <a:close/>
                <a:moveTo>
                  <a:pt x="908" y="0"/>
                </a:moveTo>
                <a:lnTo>
                  <a:pt x="917" y="0"/>
                </a:lnTo>
                <a:lnTo>
                  <a:pt x="917" y="2"/>
                </a:lnTo>
                <a:lnTo>
                  <a:pt x="908" y="2"/>
                </a:lnTo>
                <a:lnTo>
                  <a:pt x="908" y="0"/>
                </a:lnTo>
                <a:close/>
                <a:moveTo>
                  <a:pt x="919" y="0"/>
                </a:moveTo>
                <a:lnTo>
                  <a:pt x="928" y="0"/>
                </a:lnTo>
                <a:lnTo>
                  <a:pt x="928" y="2"/>
                </a:lnTo>
                <a:lnTo>
                  <a:pt x="919" y="2"/>
                </a:lnTo>
                <a:lnTo>
                  <a:pt x="919" y="0"/>
                </a:lnTo>
                <a:close/>
                <a:moveTo>
                  <a:pt x="931" y="0"/>
                </a:moveTo>
                <a:lnTo>
                  <a:pt x="939" y="0"/>
                </a:lnTo>
                <a:lnTo>
                  <a:pt x="939" y="2"/>
                </a:lnTo>
                <a:lnTo>
                  <a:pt x="931" y="2"/>
                </a:lnTo>
                <a:lnTo>
                  <a:pt x="931" y="0"/>
                </a:lnTo>
                <a:close/>
                <a:moveTo>
                  <a:pt x="942" y="0"/>
                </a:moveTo>
                <a:lnTo>
                  <a:pt x="950" y="0"/>
                </a:lnTo>
                <a:lnTo>
                  <a:pt x="950" y="2"/>
                </a:lnTo>
                <a:lnTo>
                  <a:pt x="942" y="2"/>
                </a:lnTo>
                <a:lnTo>
                  <a:pt x="942" y="0"/>
                </a:lnTo>
                <a:close/>
                <a:moveTo>
                  <a:pt x="953" y="0"/>
                </a:moveTo>
                <a:lnTo>
                  <a:pt x="961" y="0"/>
                </a:lnTo>
                <a:lnTo>
                  <a:pt x="961" y="2"/>
                </a:lnTo>
                <a:lnTo>
                  <a:pt x="953" y="2"/>
                </a:lnTo>
                <a:lnTo>
                  <a:pt x="953" y="0"/>
                </a:lnTo>
                <a:close/>
                <a:moveTo>
                  <a:pt x="964" y="0"/>
                </a:moveTo>
                <a:lnTo>
                  <a:pt x="972" y="0"/>
                </a:lnTo>
                <a:lnTo>
                  <a:pt x="972" y="2"/>
                </a:lnTo>
                <a:lnTo>
                  <a:pt x="964" y="2"/>
                </a:lnTo>
                <a:lnTo>
                  <a:pt x="964" y="0"/>
                </a:lnTo>
                <a:close/>
                <a:moveTo>
                  <a:pt x="975" y="0"/>
                </a:moveTo>
                <a:lnTo>
                  <a:pt x="984" y="0"/>
                </a:lnTo>
                <a:lnTo>
                  <a:pt x="984" y="2"/>
                </a:lnTo>
                <a:lnTo>
                  <a:pt x="975" y="2"/>
                </a:lnTo>
                <a:lnTo>
                  <a:pt x="975" y="0"/>
                </a:lnTo>
                <a:close/>
                <a:moveTo>
                  <a:pt x="986" y="0"/>
                </a:moveTo>
                <a:lnTo>
                  <a:pt x="995" y="0"/>
                </a:lnTo>
                <a:lnTo>
                  <a:pt x="995" y="2"/>
                </a:lnTo>
                <a:lnTo>
                  <a:pt x="986" y="2"/>
                </a:lnTo>
                <a:lnTo>
                  <a:pt x="986" y="0"/>
                </a:lnTo>
                <a:close/>
                <a:moveTo>
                  <a:pt x="998" y="0"/>
                </a:moveTo>
                <a:lnTo>
                  <a:pt x="1006" y="0"/>
                </a:lnTo>
                <a:lnTo>
                  <a:pt x="1006" y="2"/>
                </a:lnTo>
                <a:lnTo>
                  <a:pt x="998" y="2"/>
                </a:lnTo>
                <a:lnTo>
                  <a:pt x="998" y="0"/>
                </a:lnTo>
                <a:close/>
                <a:moveTo>
                  <a:pt x="1009" y="0"/>
                </a:moveTo>
                <a:lnTo>
                  <a:pt x="1017" y="0"/>
                </a:lnTo>
                <a:lnTo>
                  <a:pt x="1017" y="2"/>
                </a:lnTo>
                <a:lnTo>
                  <a:pt x="1009" y="2"/>
                </a:lnTo>
                <a:lnTo>
                  <a:pt x="1009" y="0"/>
                </a:lnTo>
                <a:close/>
                <a:moveTo>
                  <a:pt x="1020" y="0"/>
                </a:moveTo>
                <a:lnTo>
                  <a:pt x="1028" y="0"/>
                </a:lnTo>
                <a:lnTo>
                  <a:pt x="1028" y="2"/>
                </a:lnTo>
                <a:lnTo>
                  <a:pt x="1020" y="2"/>
                </a:lnTo>
                <a:lnTo>
                  <a:pt x="1020" y="0"/>
                </a:lnTo>
                <a:close/>
                <a:moveTo>
                  <a:pt x="1031" y="0"/>
                </a:moveTo>
                <a:lnTo>
                  <a:pt x="1039" y="0"/>
                </a:lnTo>
                <a:lnTo>
                  <a:pt x="1039" y="2"/>
                </a:lnTo>
                <a:lnTo>
                  <a:pt x="1031" y="2"/>
                </a:lnTo>
                <a:lnTo>
                  <a:pt x="1031" y="0"/>
                </a:lnTo>
                <a:close/>
                <a:moveTo>
                  <a:pt x="1042" y="0"/>
                </a:moveTo>
                <a:lnTo>
                  <a:pt x="1050" y="0"/>
                </a:lnTo>
                <a:lnTo>
                  <a:pt x="1050" y="2"/>
                </a:lnTo>
                <a:lnTo>
                  <a:pt x="1042" y="2"/>
                </a:lnTo>
                <a:lnTo>
                  <a:pt x="1042" y="0"/>
                </a:lnTo>
                <a:close/>
                <a:moveTo>
                  <a:pt x="1053" y="0"/>
                </a:moveTo>
                <a:lnTo>
                  <a:pt x="1062" y="0"/>
                </a:lnTo>
                <a:lnTo>
                  <a:pt x="1062" y="2"/>
                </a:lnTo>
                <a:lnTo>
                  <a:pt x="1053" y="2"/>
                </a:lnTo>
                <a:lnTo>
                  <a:pt x="1053" y="0"/>
                </a:lnTo>
                <a:close/>
                <a:moveTo>
                  <a:pt x="1064" y="0"/>
                </a:moveTo>
                <a:lnTo>
                  <a:pt x="1073" y="0"/>
                </a:lnTo>
                <a:lnTo>
                  <a:pt x="1073" y="2"/>
                </a:lnTo>
                <a:lnTo>
                  <a:pt x="1064" y="2"/>
                </a:lnTo>
                <a:lnTo>
                  <a:pt x="1064" y="0"/>
                </a:lnTo>
                <a:close/>
                <a:moveTo>
                  <a:pt x="1076" y="0"/>
                </a:moveTo>
                <a:lnTo>
                  <a:pt x="1084" y="0"/>
                </a:lnTo>
                <a:lnTo>
                  <a:pt x="1084" y="2"/>
                </a:lnTo>
                <a:lnTo>
                  <a:pt x="1076" y="2"/>
                </a:lnTo>
                <a:lnTo>
                  <a:pt x="1076" y="0"/>
                </a:lnTo>
                <a:close/>
                <a:moveTo>
                  <a:pt x="1087" y="0"/>
                </a:moveTo>
                <a:lnTo>
                  <a:pt x="1095" y="0"/>
                </a:lnTo>
                <a:lnTo>
                  <a:pt x="1095" y="2"/>
                </a:lnTo>
                <a:lnTo>
                  <a:pt x="1087" y="2"/>
                </a:lnTo>
                <a:lnTo>
                  <a:pt x="1087" y="0"/>
                </a:lnTo>
                <a:close/>
                <a:moveTo>
                  <a:pt x="1098" y="0"/>
                </a:moveTo>
                <a:lnTo>
                  <a:pt x="1106" y="0"/>
                </a:lnTo>
                <a:lnTo>
                  <a:pt x="1106" y="2"/>
                </a:lnTo>
                <a:lnTo>
                  <a:pt x="1098" y="2"/>
                </a:lnTo>
                <a:lnTo>
                  <a:pt x="1098" y="0"/>
                </a:lnTo>
                <a:close/>
                <a:moveTo>
                  <a:pt x="1109" y="0"/>
                </a:moveTo>
                <a:lnTo>
                  <a:pt x="1117" y="0"/>
                </a:lnTo>
                <a:lnTo>
                  <a:pt x="1117" y="2"/>
                </a:lnTo>
                <a:lnTo>
                  <a:pt x="1109" y="2"/>
                </a:lnTo>
                <a:lnTo>
                  <a:pt x="1109" y="0"/>
                </a:lnTo>
                <a:close/>
                <a:moveTo>
                  <a:pt x="1120" y="0"/>
                </a:moveTo>
                <a:lnTo>
                  <a:pt x="1129" y="0"/>
                </a:lnTo>
                <a:lnTo>
                  <a:pt x="1129" y="2"/>
                </a:lnTo>
                <a:lnTo>
                  <a:pt x="1120" y="2"/>
                </a:lnTo>
                <a:lnTo>
                  <a:pt x="1120" y="0"/>
                </a:lnTo>
                <a:close/>
                <a:moveTo>
                  <a:pt x="1131" y="0"/>
                </a:moveTo>
                <a:lnTo>
                  <a:pt x="1140" y="0"/>
                </a:lnTo>
                <a:lnTo>
                  <a:pt x="1140" y="2"/>
                </a:lnTo>
                <a:lnTo>
                  <a:pt x="1131" y="2"/>
                </a:lnTo>
                <a:lnTo>
                  <a:pt x="1131" y="0"/>
                </a:lnTo>
                <a:close/>
                <a:moveTo>
                  <a:pt x="1143" y="0"/>
                </a:moveTo>
                <a:lnTo>
                  <a:pt x="1151" y="0"/>
                </a:lnTo>
                <a:lnTo>
                  <a:pt x="1151" y="2"/>
                </a:lnTo>
                <a:lnTo>
                  <a:pt x="1143" y="2"/>
                </a:lnTo>
                <a:lnTo>
                  <a:pt x="1143" y="0"/>
                </a:lnTo>
                <a:close/>
                <a:moveTo>
                  <a:pt x="1154" y="0"/>
                </a:moveTo>
                <a:lnTo>
                  <a:pt x="1162" y="0"/>
                </a:lnTo>
                <a:lnTo>
                  <a:pt x="1162" y="2"/>
                </a:lnTo>
                <a:lnTo>
                  <a:pt x="1154" y="2"/>
                </a:lnTo>
                <a:lnTo>
                  <a:pt x="1154" y="0"/>
                </a:lnTo>
                <a:close/>
                <a:moveTo>
                  <a:pt x="1165" y="0"/>
                </a:moveTo>
                <a:lnTo>
                  <a:pt x="1173" y="0"/>
                </a:lnTo>
                <a:lnTo>
                  <a:pt x="1173" y="2"/>
                </a:lnTo>
                <a:lnTo>
                  <a:pt x="1165" y="2"/>
                </a:lnTo>
                <a:lnTo>
                  <a:pt x="1165" y="0"/>
                </a:lnTo>
                <a:close/>
                <a:moveTo>
                  <a:pt x="1176" y="0"/>
                </a:moveTo>
                <a:lnTo>
                  <a:pt x="1184" y="0"/>
                </a:lnTo>
                <a:lnTo>
                  <a:pt x="1184" y="2"/>
                </a:lnTo>
                <a:lnTo>
                  <a:pt x="1176" y="2"/>
                </a:lnTo>
                <a:lnTo>
                  <a:pt x="1176" y="0"/>
                </a:lnTo>
                <a:close/>
                <a:moveTo>
                  <a:pt x="1187" y="0"/>
                </a:moveTo>
                <a:lnTo>
                  <a:pt x="1195" y="0"/>
                </a:lnTo>
                <a:lnTo>
                  <a:pt x="1195" y="2"/>
                </a:lnTo>
                <a:lnTo>
                  <a:pt x="1187" y="2"/>
                </a:lnTo>
                <a:lnTo>
                  <a:pt x="1187" y="0"/>
                </a:lnTo>
                <a:close/>
                <a:moveTo>
                  <a:pt x="1198" y="0"/>
                </a:moveTo>
                <a:lnTo>
                  <a:pt x="1207" y="0"/>
                </a:lnTo>
                <a:lnTo>
                  <a:pt x="1207" y="2"/>
                </a:lnTo>
                <a:lnTo>
                  <a:pt x="1198" y="2"/>
                </a:lnTo>
                <a:lnTo>
                  <a:pt x="1198" y="0"/>
                </a:lnTo>
                <a:close/>
                <a:moveTo>
                  <a:pt x="1209" y="0"/>
                </a:moveTo>
                <a:lnTo>
                  <a:pt x="1218" y="0"/>
                </a:lnTo>
                <a:lnTo>
                  <a:pt x="1218" y="2"/>
                </a:lnTo>
                <a:lnTo>
                  <a:pt x="1209" y="2"/>
                </a:lnTo>
                <a:lnTo>
                  <a:pt x="1209" y="0"/>
                </a:lnTo>
                <a:close/>
                <a:moveTo>
                  <a:pt x="1221" y="0"/>
                </a:moveTo>
                <a:lnTo>
                  <a:pt x="1229" y="0"/>
                </a:lnTo>
                <a:lnTo>
                  <a:pt x="1229" y="2"/>
                </a:lnTo>
                <a:lnTo>
                  <a:pt x="1221" y="2"/>
                </a:lnTo>
                <a:lnTo>
                  <a:pt x="1221" y="0"/>
                </a:lnTo>
                <a:close/>
                <a:moveTo>
                  <a:pt x="1232" y="0"/>
                </a:moveTo>
                <a:lnTo>
                  <a:pt x="1240" y="0"/>
                </a:lnTo>
                <a:lnTo>
                  <a:pt x="1240" y="2"/>
                </a:lnTo>
                <a:lnTo>
                  <a:pt x="1232" y="2"/>
                </a:lnTo>
                <a:lnTo>
                  <a:pt x="1232" y="0"/>
                </a:lnTo>
                <a:close/>
                <a:moveTo>
                  <a:pt x="1243" y="0"/>
                </a:moveTo>
                <a:lnTo>
                  <a:pt x="1251" y="0"/>
                </a:lnTo>
                <a:lnTo>
                  <a:pt x="1251" y="2"/>
                </a:lnTo>
                <a:lnTo>
                  <a:pt x="1243" y="2"/>
                </a:lnTo>
                <a:lnTo>
                  <a:pt x="1243" y="0"/>
                </a:lnTo>
                <a:close/>
                <a:moveTo>
                  <a:pt x="1254" y="0"/>
                </a:moveTo>
                <a:lnTo>
                  <a:pt x="1262" y="0"/>
                </a:lnTo>
                <a:lnTo>
                  <a:pt x="1262" y="2"/>
                </a:lnTo>
                <a:lnTo>
                  <a:pt x="1254" y="2"/>
                </a:lnTo>
                <a:lnTo>
                  <a:pt x="1254" y="0"/>
                </a:lnTo>
                <a:close/>
                <a:moveTo>
                  <a:pt x="1265" y="0"/>
                </a:moveTo>
                <a:lnTo>
                  <a:pt x="1274" y="0"/>
                </a:lnTo>
                <a:lnTo>
                  <a:pt x="1274" y="2"/>
                </a:lnTo>
                <a:lnTo>
                  <a:pt x="1265" y="2"/>
                </a:lnTo>
                <a:lnTo>
                  <a:pt x="1265" y="0"/>
                </a:lnTo>
                <a:close/>
                <a:moveTo>
                  <a:pt x="1276" y="0"/>
                </a:moveTo>
                <a:lnTo>
                  <a:pt x="1285" y="0"/>
                </a:lnTo>
                <a:lnTo>
                  <a:pt x="1285" y="2"/>
                </a:lnTo>
                <a:lnTo>
                  <a:pt x="1276" y="2"/>
                </a:lnTo>
                <a:lnTo>
                  <a:pt x="1276" y="0"/>
                </a:lnTo>
                <a:close/>
                <a:moveTo>
                  <a:pt x="1288" y="0"/>
                </a:moveTo>
                <a:lnTo>
                  <a:pt x="1296" y="0"/>
                </a:lnTo>
                <a:lnTo>
                  <a:pt x="1296" y="2"/>
                </a:lnTo>
                <a:lnTo>
                  <a:pt x="1288" y="2"/>
                </a:lnTo>
                <a:lnTo>
                  <a:pt x="1288" y="0"/>
                </a:lnTo>
                <a:close/>
                <a:moveTo>
                  <a:pt x="1299" y="0"/>
                </a:moveTo>
                <a:lnTo>
                  <a:pt x="1307" y="0"/>
                </a:lnTo>
                <a:lnTo>
                  <a:pt x="1307" y="2"/>
                </a:lnTo>
                <a:lnTo>
                  <a:pt x="1299" y="2"/>
                </a:lnTo>
                <a:lnTo>
                  <a:pt x="1299" y="0"/>
                </a:lnTo>
                <a:close/>
                <a:moveTo>
                  <a:pt x="1310" y="0"/>
                </a:moveTo>
                <a:lnTo>
                  <a:pt x="1318" y="0"/>
                </a:lnTo>
                <a:lnTo>
                  <a:pt x="1318" y="2"/>
                </a:lnTo>
                <a:lnTo>
                  <a:pt x="1310" y="2"/>
                </a:lnTo>
                <a:lnTo>
                  <a:pt x="1310" y="0"/>
                </a:lnTo>
                <a:close/>
                <a:moveTo>
                  <a:pt x="1321" y="0"/>
                </a:moveTo>
                <a:lnTo>
                  <a:pt x="1329" y="0"/>
                </a:lnTo>
                <a:lnTo>
                  <a:pt x="1329" y="2"/>
                </a:lnTo>
                <a:lnTo>
                  <a:pt x="1321" y="2"/>
                </a:lnTo>
                <a:lnTo>
                  <a:pt x="1321" y="0"/>
                </a:lnTo>
                <a:close/>
                <a:moveTo>
                  <a:pt x="1332" y="0"/>
                </a:moveTo>
                <a:lnTo>
                  <a:pt x="1340" y="0"/>
                </a:lnTo>
                <a:lnTo>
                  <a:pt x="1340" y="2"/>
                </a:lnTo>
                <a:lnTo>
                  <a:pt x="1332" y="2"/>
                </a:lnTo>
                <a:lnTo>
                  <a:pt x="1332" y="0"/>
                </a:lnTo>
                <a:close/>
                <a:moveTo>
                  <a:pt x="1343" y="0"/>
                </a:moveTo>
                <a:lnTo>
                  <a:pt x="1352" y="0"/>
                </a:lnTo>
                <a:lnTo>
                  <a:pt x="1352" y="2"/>
                </a:lnTo>
                <a:lnTo>
                  <a:pt x="1343" y="2"/>
                </a:lnTo>
                <a:lnTo>
                  <a:pt x="1343" y="0"/>
                </a:lnTo>
                <a:close/>
                <a:moveTo>
                  <a:pt x="1354" y="0"/>
                </a:moveTo>
                <a:lnTo>
                  <a:pt x="1363" y="0"/>
                </a:lnTo>
                <a:lnTo>
                  <a:pt x="1363" y="2"/>
                </a:lnTo>
                <a:lnTo>
                  <a:pt x="1354" y="2"/>
                </a:lnTo>
                <a:lnTo>
                  <a:pt x="1354" y="0"/>
                </a:lnTo>
                <a:close/>
                <a:moveTo>
                  <a:pt x="1366" y="0"/>
                </a:moveTo>
                <a:lnTo>
                  <a:pt x="1374" y="0"/>
                </a:lnTo>
                <a:lnTo>
                  <a:pt x="1374" y="2"/>
                </a:lnTo>
                <a:lnTo>
                  <a:pt x="1366" y="2"/>
                </a:lnTo>
                <a:lnTo>
                  <a:pt x="1366" y="0"/>
                </a:lnTo>
                <a:close/>
                <a:moveTo>
                  <a:pt x="1377" y="0"/>
                </a:moveTo>
                <a:lnTo>
                  <a:pt x="1385" y="0"/>
                </a:lnTo>
                <a:lnTo>
                  <a:pt x="1385" y="2"/>
                </a:lnTo>
                <a:lnTo>
                  <a:pt x="1377" y="2"/>
                </a:lnTo>
                <a:lnTo>
                  <a:pt x="1377" y="0"/>
                </a:lnTo>
                <a:close/>
                <a:moveTo>
                  <a:pt x="1388" y="0"/>
                </a:moveTo>
                <a:lnTo>
                  <a:pt x="1396" y="0"/>
                </a:lnTo>
                <a:lnTo>
                  <a:pt x="1396" y="2"/>
                </a:lnTo>
                <a:lnTo>
                  <a:pt x="1388" y="2"/>
                </a:lnTo>
                <a:lnTo>
                  <a:pt x="1388" y="0"/>
                </a:lnTo>
                <a:close/>
                <a:moveTo>
                  <a:pt x="1399" y="0"/>
                </a:moveTo>
                <a:lnTo>
                  <a:pt x="1407" y="0"/>
                </a:lnTo>
                <a:lnTo>
                  <a:pt x="1407" y="2"/>
                </a:lnTo>
                <a:lnTo>
                  <a:pt x="1399" y="2"/>
                </a:lnTo>
                <a:lnTo>
                  <a:pt x="1399" y="0"/>
                </a:lnTo>
                <a:close/>
                <a:moveTo>
                  <a:pt x="1410" y="0"/>
                </a:moveTo>
                <a:lnTo>
                  <a:pt x="1419" y="0"/>
                </a:lnTo>
                <a:lnTo>
                  <a:pt x="1419" y="2"/>
                </a:lnTo>
                <a:lnTo>
                  <a:pt x="1410" y="2"/>
                </a:lnTo>
                <a:lnTo>
                  <a:pt x="1410" y="0"/>
                </a:lnTo>
                <a:close/>
                <a:moveTo>
                  <a:pt x="1421" y="0"/>
                </a:moveTo>
                <a:lnTo>
                  <a:pt x="1430" y="0"/>
                </a:lnTo>
                <a:lnTo>
                  <a:pt x="1430" y="2"/>
                </a:lnTo>
                <a:lnTo>
                  <a:pt x="1421" y="2"/>
                </a:lnTo>
                <a:lnTo>
                  <a:pt x="1421" y="0"/>
                </a:lnTo>
                <a:close/>
                <a:moveTo>
                  <a:pt x="1433" y="0"/>
                </a:moveTo>
                <a:lnTo>
                  <a:pt x="1441" y="0"/>
                </a:lnTo>
                <a:lnTo>
                  <a:pt x="1441" y="2"/>
                </a:lnTo>
                <a:lnTo>
                  <a:pt x="1433" y="2"/>
                </a:lnTo>
                <a:lnTo>
                  <a:pt x="1433" y="0"/>
                </a:lnTo>
                <a:close/>
                <a:moveTo>
                  <a:pt x="1444" y="0"/>
                </a:moveTo>
                <a:lnTo>
                  <a:pt x="1452" y="0"/>
                </a:lnTo>
                <a:lnTo>
                  <a:pt x="1452" y="2"/>
                </a:lnTo>
                <a:lnTo>
                  <a:pt x="1444" y="2"/>
                </a:lnTo>
                <a:lnTo>
                  <a:pt x="1444" y="0"/>
                </a:lnTo>
                <a:close/>
                <a:moveTo>
                  <a:pt x="1455" y="0"/>
                </a:moveTo>
                <a:lnTo>
                  <a:pt x="1463" y="0"/>
                </a:lnTo>
                <a:lnTo>
                  <a:pt x="1463" y="2"/>
                </a:lnTo>
                <a:lnTo>
                  <a:pt x="1455" y="2"/>
                </a:lnTo>
                <a:lnTo>
                  <a:pt x="1455" y="0"/>
                </a:lnTo>
                <a:close/>
                <a:moveTo>
                  <a:pt x="1466" y="0"/>
                </a:moveTo>
                <a:lnTo>
                  <a:pt x="1474" y="0"/>
                </a:lnTo>
                <a:lnTo>
                  <a:pt x="1474" y="2"/>
                </a:lnTo>
                <a:lnTo>
                  <a:pt x="1466" y="2"/>
                </a:lnTo>
                <a:lnTo>
                  <a:pt x="1466" y="0"/>
                </a:lnTo>
                <a:close/>
                <a:moveTo>
                  <a:pt x="1477" y="0"/>
                </a:moveTo>
                <a:lnTo>
                  <a:pt x="1485" y="0"/>
                </a:lnTo>
                <a:lnTo>
                  <a:pt x="1485" y="2"/>
                </a:lnTo>
                <a:lnTo>
                  <a:pt x="1477" y="2"/>
                </a:lnTo>
                <a:lnTo>
                  <a:pt x="1477" y="0"/>
                </a:lnTo>
                <a:close/>
                <a:moveTo>
                  <a:pt x="1488" y="0"/>
                </a:moveTo>
                <a:lnTo>
                  <a:pt x="1497" y="0"/>
                </a:lnTo>
                <a:lnTo>
                  <a:pt x="1497" y="2"/>
                </a:lnTo>
                <a:lnTo>
                  <a:pt x="1488" y="2"/>
                </a:lnTo>
                <a:lnTo>
                  <a:pt x="1488" y="0"/>
                </a:lnTo>
                <a:close/>
                <a:moveTo>
                  <a:pt x="1499" y="0"/>
                </a:moveTo>
                <a:lnTo>
                  <a:pt x="1508" y="0"/>
                </a:lnTo>
                <a:lnTo>
                  <a:pt x="1508" y="2"/>
                </a:lnTo>
                <a:lnTo>
                  <a:pt x="1499" y="2"/>
                </a:lnTo>
                <a:lnTo>
                  <a:pt x="1499" y="0"/>
                </a:lnTo>
                <a:close/>
                <a:moveTo>
                  <a:pt x="1511" y="0"/>
                </a:moveTo>
                <a:lnTo>
                  <a:pt x="1513" y="0"/>
                </a:lnTo>
                <a:lnTo>
                  <a:pt x="1513" y="8"/>
                </a:lnTo>
                <a:lnTo>
                  <a:pt x="1510" y="8"/>
                </a:lnTo>
                <a:lnTo>
                  <a:pt x="1510" y="1"/>
                </a:lnTo>
                <a:lnTo>
                  <a:pt x="1512" y="2"/>
                </a:lnTo>
                <a:lnTo>
                  <a:pt x="1511" y="2"/>
                </a:lnTo>
                <a:lnTo>
                  <a:pt x="1511" y="0"/>
                </a:lnTo>
                <a:close/>
                <a:moveTo>
                  <a:pt x="1513" y="11"/>
                </a:moveTo>
                <a:lnTo>
                  <a:pt x="1513" y="19"/>
                </a:lnTo>
                <a:lnTo>
                  <a:pt x="1510" y="19"/>
                </a:lnTo>
                <a:lnTo>
                  <a:pt x="1510" y="11"/>
                </a:lnTo>
                <a:lnTo>
                  <a:pt x="1513" y="11"/>
                </a:lnTo>
                <a:close/>
                <a:moveTo>
                  <a:pt x="1513" y="22"/>
                </a:moveTo>
                <a:lnTo>
                  <a:pt x="1513" y="30"/>
                </a:lnTo>
                <a:lnTo>
                  <a:pt x="1510" y="30"/>
                </a:lnTo>
                <a:lnTo>
                  <a:pt x="1510" y="22"/>
                </a:lnTo>
                <a:lnTo>
                  <a:pt x="1513" y="22"/>
                </a:lnTo>
                <a:close/>
                <a:moveTo>
                  <a:pt x="1513" y="33"/>
                </a:moveTo>
                <a:lnTo>
                  <a:pt x="1513" y="41"/>
                </a:lnTo>
                <a:lnTo>
                  <a:pt x="1510" y="41"/>
                </a:lnTo>
                <a:lnTo>
                  <a:pt x="1510" y="33"/>
                </a:lnTo>
                <a:lnTo>
                  <a:pt x="1513" y="33"/>
                </a:lnTo>
                <a:close/>
                <a:moveTo>
                  <a:pt x="1513" y="44"/>
                </a:moveTo>
                <a:lnTo>
                  <a:pt x="1513" y="52"/>
                </a:lnTo>
                <a:lnTo>
                  <a:pt x="1510" y="52"/>
                </a:lnTo>
                <a:lnTo>
                  <a:pt x="1510" y="44"/>
                </a:lnTo>
                <a:lnTo>
                  <a:pt x="1513" y="44"/>
                </a:lnTo>
                <a:close/>
                <a:moveTo>
                  <a:pt x="1513" y="55"/>
                </a:moveTo>
                <a:lnTo>
                  <a:pt x="1513" y="63"/>
                </a:lnTo>
                <a:lnTo>
                  <a:pt x="1510" y="63"/>
                </a:lnTo>
                <a:lnTo>
                  <a:pt x="1510" y="55"/>
                </a:lnTo>
                <a:lnTo>
                  <a:pt x="1513" y="55"/>
                </a:lnTo>
                <a:close/>
                <a:moveTo>
                  <a:pt x="1513" y="66"/>
                </a:moveTo>
                <a:lnTo>
                  <a:pt x="1513" y="74"/>
                </a:lnTo>
                <a:lnTo>
                  <a:pt x="1510" y="74"/>
                </a:lnTo>
                <a:lnTo>
                  <a:pt x="1510" y="66"/>
                </a:lnTo>
                <a:lnTo>
                  <a:pt x="1513" y="66"/>
                </a:lnTo>
                <a:close/>
                <a:moveTo>
                  <a:pt x="1513" y="77"/>
                </a:moveTo>
                <a:lnTo>
                  <a:pt x="1513" y="85"/>
                </a:lnTo>
                <a:lnTo>
                  <a:pt x="1510" y="85"/>
                </a:lnTo>
                <a:lnTo>
                  <a:pt x="1510" y="77"/>
                </a:lnTo>
                <a:lnTo>
                  <a:pt x="1513" y="77"/>
                </a:lnTo>
                <a:close/>
                <a:moveTo>
                  <a:pt x="1513" y="88"/>
                </a:moveTo>
                <a:lnTo>
                  <a:pt x="1513" y="96"/>
                </a:lnTo>
                <a:lnTo>
                  <a:pt x="1510" y="96"/>
                </a:lnTo>
                <a:lnTo>
                  <a:pt x="1510" y="88"/>
                </a:lnTo>
                <a:lnTo>
                  <a:pt x="1513" y="88"/>
                </a:lnTo>
                <a:close/>
                <a:moveTo>
                  <a:pt x="1513" y="99"/>
                </a:moveTo>
                <a:lnTo>
                  <a:pt x="1513" y="107"/>
                </a:lnTo>
                <a:lnTo>
                  <a:pt x="1510" y="107"/>
                </a:lnTo>
                <a:lnTo>
                  <a:pt x="1510" y="99"/>
                </a:lnTo>
                <a:lnTo>
                  <a:pt x="1513" y="99"/>
                </a:lnTo>
                <a:close/>
                <a:moveTo>
                  <a:pt x="1513" y="110"/>
                </a:moveTo>
                <a:lnTo>
                  <a:pt x="1513" y="118"/>
                </a:lnTo>
                <a:lnTo>
                  <a:pt x="1510" y="118"/>
                </a:lnTo>
                <a:lnTo>
                  <a:pt x="1510" y="110"/>
                </a:lnTo>
                <a:lnTo>
                  <a:pt x="1513" y="110"/>
                </a:lnTo>
                <a:close/>
                <a:moveTo>
                  <a:pt x="1513" y="121"/>
                </a:moveTo>
                <a:lnTo>
                  <a:pt x="1513" y="129"/>
                </a:lnTo>
                <a:lnTo>
                  <a:pt x="1510" y="129"/>
                </a:lnTo>
                <a:lnTo>
                  <a:pt x="1510" y="121"/>
                </a:lnTo>
                <a:lnTo>
                  <a:pt x="1513" y="121"/>
                </a:lnTo>
                <a:close/>
                <a:moveTo>
                  <a:pt x="1513" y="132"/>
                </a:moveTo>
                <a:lnTo>
                  <a:pt x="1513" y="140"/>
                </a:lnTo>
                <a:lnTo>
                  <a:pt x="1510" y="140"/>
                </a:lnTo>
                <a:lnTo>
                  <a:pt x="1510" y="132"/>
                </a:lnTo>
                <a:lnTo>
                  <a:pt x="1513" y="132"/>
                </a:lnTo>
                <a:close/>
                <a:moveTo>
                  <a:pt x="1513" y="143"/>
                </a:moveTo>
                <a:lnTo>
                  <a:pt x="1513" y="152"/>
                </a:lnTo>
                <a:lnTo>
                  <a:pt x="1510" y="152"/>
                </a:lnTo>
                <a:lnTo>
                  <a:pt x="1510" y="143"/>
                </a:lnTo>
                <a:lnTo>
                  <a:pt x="1513" y="143"/>
                </a:lnTo>
                <a:close/>
                <a:moveTo>
                  <a:pt x="1513" y="154"/>
                </a:moveTo>
                <a:lnTo>
                  <a:pt x="1513" y="163"/>
                </a:lnTo>
                <a:lnTo>
                  <a:pt x="1510" y="163"/>
                </a:lnTo>
                <a:lnTo>
                  <a:pt x="1510" y="154"/>
                </a:lnTo>
                <a:lnTo>
                  <a:pt x="1513" y="154"/>
                </a:lnTo>
                <a:close/>
                <a:moveTo>
                  <a:pt x="1513" y="165"/>
                </a:moveTo>
                <a:lnTo>
                  <a:pt x="1513" y="174"/>
                </a:lnTo>
                <a:lnTo>
                  <a:pt x="1510" y="174"/>
                </a:lnTo>
                <a:lnTo>
                  <a:pt x="1510" y="165"/>
                </a:lnTo>
                <a:lnTo>
                  <a:pt x="1513" y="165"/>
                </a:lnTo>
                <a:close/>
                <a:moveTo>
                  <a:pt x="1513" y="176"/>
                </a:moveTo>
                <a:lnTo>
                  <a:pt x="1513" y="185"/>
                </a:lnTo>
                <a:lnTo>
                  <a:pt x="1510" y="185"/>
                </a:lnTo>
                <a:lnTo>
                  <a:pt x="1510" y="176"/>
                </a:lnTo>
                <a:lnTo>
                  <a:pt x="1513" y="176"/>
                </a:lnTo>
                <a:close/>
                <a:moveTo>
                  <a:pt x="1513" y="187"/>
                </a:moveTo>
                <a:lnTo>
                  <a:pt x="1513" y="196"/>
                </a:lnTo>
                <a:lnTo>
                  <a:pt x="1510" y="196"/>
                </a:lnTo>
                <a:lnTo>
                  <a:pt x="1510" y="187"/>
                </a:lnTo>
                <a:lnTo>
                  <a:pt x="1513" y="187"/>
                </a:lnTo>
                <a:close/>
                <a:moveTo>
                  <a:pt x="1513" y="198"/>
                </a:moveTo>
                <a:lnTo>
                  <a:pt x="1513" y="207"/>
                </a:lnTo>
                <a:lnTo>
                  <a:pt x="1510" y="207"/>
                </a:lnTo>
                <a:lnTo>
                  <a:pt x="1510" y="198"/>
                </a:lnTo>
                <a:lnTo>
                  <a:pt x="1513" y="198"/>
                </a:lnTo>
                <a:close/>
                <a:moveTo>
                  <a:pt x="1513" y="209"/>
                </a:moveTo>
                <a:lnTo>
                  <a:pt x="1513" y="218"/>
                </a:lnTo>
                <a:lnTo>
                  <a:pt x="1510" y="218"/>
                </a:lnTo>
                <a:lnTo>
                  <a:pt x="1510" y="209"/>
                </a:lnTo>
                <a:lnTo>
                  <a:pt x="1513" y="209"/>
                </a:lnTo>
                <a:close/>
                <a:moveTo>
                  <a:pt x="1513" y="220"/>
                </a:moveTo>
                <a:lnTo>
                  <a:pt x="1513" y="229"/>
                </a:lnTo>
                <a:lnTo>
                  <a:pt x="1510" y="229"/>
                </a:lnTo>
                <a:lnTo>
                  <a:pt x="1510" y="220"/>
                </a:lnTo>
                <a:lnTo>
                  <a:pt x="1513" y="220"/>
                </a:lnTo>
                <a:close/>
                <a:moveTo>
                  <a:pt x="1513" y="231"/>
                </a:moveTo>
                <a:lnTo>
                  <a:pt x="1513" y="240"/>
                </a:lnTo>
                <a:lnTo>
                  <a:pt x="1510" y="240"/>
                </a:lnTo>
                <a:lnTo>
                  <a:pt x="1510" y="231"/>
                </a:lnTo>
                <a:lnTo>
                  <a:pt x="1513" y="231"/>
                </a:lnTo>
                <a:close/>
                <a:moveTo>
                  <a:pt x="1513" y="242"/>
                </a:moveTo>
                <a:lnTo>
                  <a:pt x="1513" y="251"/>
                </a:lnTo>
                <a:lnTo>
                  <a:pt x="1510" y="251"/>
                </a:lnTo>
                <a:lnTo>
                  <a:pt x="1510" y="242"/>
                </a:lnTo>
                <a:lnTo>
                  <a:pt x="1513" y="242"/>
                </a:lnTo>
                <a:close/>
                <a:moveTo>
                  <a:pt x="1513" y="253"/>
                </a:moveTo>
                <a:lnTo>
                  <a:pt x="1513" y="262"/>
                </a:lnTo>
                <a:lnTo>
                  <a:pt x="1510" y="262"/>
                </a:lnTo>
                <a:lnTo>
                  <a:pt x="1510" y="253"/>
                </a:lnTo>
                <a:lnTo>
                  <a:pt x="1513" y="253"/>
                </a:lnTo>
                <a:close/>
                <a:moveTo>
                  <a:pt x="1513" y="264"/>
                </a:moveTo>
                <a:lnTo>
                  <a:pt x="1513" y="273"/>
                </a:lnTo>
                <a:lnTo>
                  <a:pt x="1510" y="273"/>
                </a:lnTo>
                <a:lnTo>
                  <a:pt x="1510" y="264"/>
                </a:lnTo>
                <a:lnTo>
                  <a:pt x="1513" y="264"/>
                </a:lnTo>
                <a:close/>
                <a:moveTo>
                  <a:pt x="1513" y="275"/>
                </a:moveTo>
                <a:lnTo>
                  <a:pt x="1513" y="284"/>
                </a:lnTo>
                <a:lnTo>
                  <a:pt x="1510" y="284"/>
                </a:lnTo>
                <a:lnTo>
                  <a:pt x="1510" y="275"/>
                </a:lnTo>
                <a:lnTo>
                  <a:pt x="1513" y="275"/>
                </a:lnTo>
                <a:close/>
                <a:moveTo>
                  <a:pt x="1513" y="286"/>
                </a:moveTo>
                <a:lnTo>
                  <a:pt x="1513" y="295"/>
                </a:lnTo>
                <a:lnTo>
                  <a:pt x="1510" y="295"/>
                </a:lnTo>
                <a:lnTo>
                  <a:pt x="1510" y="286"/>
                </a:lnTo>
                <a:lnTo>
                  <a:pt x="1513" y="286"/>
                </a:lnTo>
                <a:close/>
                <a:moveTo>
                  <a:pt x="1513" y="297"/>
                </a:moveTo>
                <a:lnTo>
                  <a:pt x="1513" y="306"/>
                </a:lnTo>
                <a:lnTo>
                  <a:pt x="1510" y="306"/>
                </a:lnTo>
                <a:lnTo>
                  <a:pt x="1510" y="297"/>
                </a:lnTo>
                <a:lnTo>
                  <a:pt x="1513" y="297"/>
                </a:lnTo>
                <a:close/>
                <a:moveTo>
                  <a:pt x="1513" y="309"/>
                </a:moveTo>
                <a:lnTo>
                  <a:pt x="1513" y="317"/>
                </a:lnTo>
                <a:lnTo>
                  <a:pt x="1510" y="317"/>
                </a:lnTo>
                <a:lnTo>
                  <a:pt x="1510" y="309"/>
                </a:lnTo>
                <a:lnTo>
                  <a:pt x="1513" y="309"/>
                </a:lnTo>
                <a:close/>
                <a:moveTo>
                  <a:pt x="1513" y="320"/>
                </a:moveTo>
                <a:lnTo>
                  <a:pt x="1513" y="328"/>
                </a:lnTo>
                <a:lnTo>
                  <a:pt x="1510" y="328"/>
                </a:lnTo>
                <a:lnTo>
                  <a:pt x="1510" y="320"/>
                </a:lnTo>
                <a:lnTo>
                  <a:pt x="1513" y="320"/>
                </a:lnTo>
                <a:close/>
                <a:moveTo>
                  <a:pt x="1509" y="329"/>
                </a:moveTo>
                <a:lnTo>
                  <a:pt x="1500" y="329"/>
                </a:lnTo>
                <a:lnTo>
                  <a:pt x="1500" y="326"/>
                </a:lnTo>
                <a:lnTo>
                  <a:pt x="1509" y="326"/>
                </a:lnTo>
                <a:lnTo>
                  <a:pt x="1509" y="329"/>
                </a:lnTo>
                <a:close/>
                <a:moveTo>
                  <a:pt x="1498" y="329"/>
                </a:moveTo>
                <a:lnTo>
                  <a:pt x="1489" y="329"/>
                </a:lnTo>
                <a:lnTo>
                  <a:pt x="1489" y="326"/>
                </a:lnTo>
                <a:lnTo>
                  <a:pt x="1498" y="326"/>
                </a:lnTo>
                <a:lnTo>
                  <a:pt x="1498" y="329"/>
                </a:lnTo>
                <a:close/>
                <a:moveTo>
                  <a:pt x="1486" y="329"/>
                </a:moveTo>
                <a:lnTo>
                  <a:pt x="1478" y="329"/>
                </a:lnTo>
                <a:lnTo>
                  <a:pt x="1478" y="326"/>
                </a:lnTo>
                <a:lnTo>
                  <a:pt x="1486" y="326"/>
                </a:lnTo>
                <a:lnTo>
                  <a:pt x="1486" y="329"/>
                </a:lnTo>
                <a:close/>
                <a:moveTo>
                  <a:pt x="1475" y="329"/>
                </a:moveTo>
                <a:lnTo>
                  <a:pt x="1467" y="329"/>
                </a:lnTo>
                <a:lnTo>
                  <a:pt x="1467" y="326"/>
                </a:lnTo>
                <a:lnTo>
                  <a:pt x="1475" y="326"/>
                </a:lnTo>
                <a:lnTo>
                  <a:pt x="1475" y="329"/>
                </a:lnTo>
                <a:close/>
                <a:moveTo>
                  <a:pt x="1464" y="329"/>
                </a:moveTo>
                <a:lnTo>
                  <a:pt x="1456" y="329"/>
                </a:lnTo>
                <a:lnTo>
                  <a:pt x="1456" y="326"/>
                </a:lnTo>
                <a:lnTo>
                  <a:pt x="1464" y="326"/>
                </a:lnTo>
                <a:lnTo>
                  <a:pt x="1464" y="329"/>
                </a:lnTo>
                <a:close/>
                <a:moveTo>
                  <a:pt x="1453" y="329"/>
                </a:moveTo>
                <a:lnTo>
                  <a:pt x="1445" y="329"/>
                </a:lnTo>
                <a:lnTo>
                  <a:pt x="1445" y="326"/>
                </a:lnTo>
                <a:lnTo>
                  <a:pt x="1453" y="326"/>
                </a:lnTo>
                <a:lnTo>
                  <a:pt x="1453" y="329"/>
                </a:lnTo>
                <a:close/>
                <a:moveTo>
                  <a:pt x="1442" y="329"/>
                </a:moveTo>
                <a:lnTo>
                  <a:pt x="1433" y="329"/>
                </a:lnTo>
                <a:lnTo>
                  <a:pt x="1433" y="326"/>
                </a:lnTo>
                <a:lnTo>
                  <a:pt x="1442" y="326"/>
                </a:lnTo>
                <a:lnTo>
                  <a:pt x="1442" y="329"/>
                </a:lnTo>
                <a:close/>
                <a:moveTo>
                  <a:pt x="1431" y="329"/>
                </a:moveTo>
                <a:lnTo>
                  <a:pt x="1422" y="329"/>
                </a:lnTo>
                <a:lnTo>
                  <a:pt x="1422" y="326"/>
                </a:lnTo>
                <a:lnTo>
                  <a:pt x="1431" y="326"/>
                </a:lnTo>
                <a:lnTo>
                  <a:pt x="1431" y="329"/>
                </a:lnTo>
                <a:close/>
                <a:moveTo>
                  <a:pt x="1419" y="329"/>
                </a:moveTo>
                <a:lnTo>
                  <a:pt x="1411" y="329"/>
                </a:lnTo>
                <a:lnTo>
                  <a:pt x="1411" y="326"/>
                </a:lnTo>
                <a:lnTo>
                  <a:pt x="1419" y="326"/>
                </a:lnTo>
                <a:lnTo>
                  <a:pt x="1419" y="329"/>
                </a:lnTo>
                <a:close/>
                <a:moveTo>
                  <a:pt x="1408" y="329"/>
                </a:moveTo>
                <a:lnTo>
                  <a:pt x="1400" y="329"/>
                </a:lnTo>
                <a:lnTo>
                  <a:pt x="1400" y="326"/>
                </a:lnTo>
                <a:lnTo>
                  <a:pt x="1408" y="326"/>
                </a:lnTo>
                <a:lnTo>
                  <a:pt x="1408" y="329"/>
                </a:lnTo>
                <a:close/>
                <a:moveTo>
                  <a:pt x="1397" y="329"/>
                </a:moveTo>
                <a:lnTo>
                  <a:pt x="1389" y="329"/>
                </a:lnTo>
                <a:lnTo>
                  <a:pt x="1389" y="326"/>
                </a:lnTo>
                <a:lnTo>
                  <a:pt x="1397" y="326"/>
                </a:lnTo>
                <a:lnTo>
                  <a:pt x="1397" y="329"/>
                </a:lnTo>
                <a:close/>
                <a:moveTo>
                  <a:pt x="1386" y="329"/>
                </a:moveTo>
                <a:lnTo>
                  <a:pt x="1378" y="329"/>
                </a:lnTo>
                <a:lnTo>
                  <a:pt x="1378" y="326"/>
                </a:lnTo>
                <a:lnTo>
                  <a:pt x="1386" y="326"/>
                </a:lnTo>
                <a:lnTo>
                  <a:pt x="1386" y="329"/>
                </a:lnTo>
                <a:close/>
                <a:moveTo>
                  <a:pt x="1375" y="329"/>
                </a:moveTo>
                <a:lnTo>
                  <a:pt x="1367" y="329"/>
                </a:lnTo>
                <a:lnTo>
                  <a:pt x="1367" y="326"/>
                </a:lnTo>
                <a:lnTo>
                  <a:pt x="1375" y="326"/>
                </a:lnTo>
                <a:lnTo>
                  <a:pt x="1375" y="329"/>
                </a:lnTo>
                <a:close/>
                <a:moveTo>
                  <a:pt x="1364" y="329"/>
                </a:moveTo>
                <a:lnTo>
                  <a:pt x="1355" y="329"/>
                </a:lnTo>
                <a:lnTo>
                  <a:pt x="1355" y="326"/>
                </a:lnTo>
                <a:lnTo>
                  <a:pt x="1364" y="326"/>
                </a:lnTo>
                <a:lnTo>
                  <a:pt x="1364" y="329"/>
                </a:lnTo>
                <a:close/>
                <a:moveTo>
                  <a:pt x="1353" y="329"/>
                </a:moveTo>
                <a:lnTo>
                  <a:pt x="1344" y="329"/>
                </a:lnTo>
                <a:lnTo>
                  <a:pt x="1344" y="326"/>
                </a:lnTo>
                <a:lnTo>
                  <a:pt x="1353" y="326"/>
                </a:lnTo>
                <a:lnTo>
                  <a:pt x="1353" y="329"/>
                </a:lnTo>
                <a:close/>
                <a:moveTo>
                  <a:pt x="1341" y="329"/>
                </a:moveTo>
                <a:lnTo>
                  <a:pt x="1333" y="329"/>
                </a:lnTo>
                <a:lnTo>
                  <a:pt x="1333" y="326"/>
                </a:lnTo>
                <a:lnTo>
                  <a:pt x="1341" y="326"/>
                </a:lnTo>
                <a:lnTo>
                  <a:pt x="1341" y="329"/>
                </a:lnTo>
                <a:close/>
                <a:moveTo>
                  <a:pt x="1330" y="329"/>
                </a:moveTo>
                <a:lnTo>
                  <a:pt x="1322" y="329"/>
                </a:lnTo>
                <a:lnTo>
                  <a:pt x="1322" y="326"/>
                </a:lnTo>
                <a:lnTo>
                  <a:pt x="1330" y="326"/>
                </a:lnTo>
                <a:lnTo>
                  <a:pt x="1330" y="329"/>
                </a:lnTo>
                <a:close/>
                <a:moveTo>
                  <a:pt x="1319" y="329"/>
                </a:moveTo>
                <a:lnTo>
                  <a:pt x="1311" y="329"/>
                </a:lnTo>
                <a:lnTo>
                  <a:pt x="1311" y="326"/>
                </a:lnTo>
                <a:lnTo>
                  <a:pt x="1319" y="326"/>
                </a:lnTo>
                <a:lnTo>
                  <a:pt x="1319" y="329"/>
                </a:lnTo>
                <a:close/>
                <a:moveTo>
                  <a:pt x="1308" y="329"/>
                </a:moveTo>
                <a:lnTo>
                  <a:pt x="1300" y="329"/>
                </a:lnTo>
                <a:lnTo>
                  <a:pt x="1300" y="326"/>
                </a:lnTo>
                <a:lnTo>
                  <a:pt x="1308" y="326"/>
                </a:lnTo>
                <a:lnTo>
                  <a:pt x="1308" y="329"/>
                </a:lnTo>
                <a:close/>
                <a:moveTo>
                  <a:pt x="1297" y="329"/>
                </a:moveTo>
                <a:lnTo>
                  <a:pt x="1288" y="329"/>
                </a:lnTo>
                <a:lnTo>
                  <a:pt x="1288" y="326"/>
                </a:lnTo>
                <a:lnTo>
                  <a:pt x="1297" y="326"/>
                </a:lnTo>
                <a:lnTo>
                  <a:pt x="1297" y="329"/>
                </a:lnTo>
                <a:close/>
                <a:moveTo>
                  <a:pt x="1286" y="329"/>
                </a:moveTo>
                <a:lnTo>
                  <a:pt x="1277" y="329"/>
                </a:lnTo>
                <a:lnTo>
                  <a:pt x="1277" y="326"/>
                </a:lnTo>
                <a:lnTo>
                  <a:pt x="1286" y="326"/>
                </a:lnTo>
                <a:lnTo>
                  <a:pt x="1286" y="329"/>
                </a:lnTo>
                <a:close/>
                <a:moveTo>
                  <a:pt x="1274" y="329"/>
                </a:moveTo>
                <a:lnTo>
                  <a:pt x="1266" y="329"/>
                </a:lnTo>
                <a:lnTo>
                  <a:pt x="1266" y="326"/>
                </a:lnTo>
                <a:lnTo>
                  <a:pt x="1274" y="326"/>
                </a:lnTo>
                <a:lnTo>
                  <a:pt x="1274" y="329"/>
                </a:lnTo>
                <a:close/>
                <a:moveTo>
                  <a:pt x="1263" y="329"/>
                </a:moveTo>
                <a:lnTo>
                  <a:pt x="1255" y="329"/>
                </a:lnTo>
                <a:lnTo>
                  <a:pt x="1255" y="326"/>
                </a:lnTo>
                <a:lnTo>
                  <a:pt x="1263" y="326"/>
                </a:lnTo>
                <a:lnTo>
                  <a:pt x="1263" y="329"/>
                </a:lnTo>
                <a:close/>
                <a:moveTo>
                  <a:pt x="1252" y="329"/>
                </a:moveTo>
                <a:lnTo>
                  <a:pt x="1244" y="329"/>
                </a:lnTo>
                <a:lnTo>
                  <a:pt x="1244" y="326"/>
                </a:lnTo>
                <a:lnTo>
                  <a:pt x="1252" y="326"/>
                </a:lnTo>
                <a:lnTo>
                  <a:pt x="1252" y="329"/>
                </a:lnTo>
                <a:close/>
                <a:moveTo>
                  <a:pt x="1241" y="329"/>
                </a:moveTo>
                <a:lnTo>
                  <a:pt x="1233" y="329"/>
                </a:lnTo>
                <a:lnTo>
                  <a:pt x="1233" y="326"/>
                </a:lnTo>
                <a:lnTo>
                  <a:pt x="1241" y="326"/>
                </a:lnTo>
                <a:lnTo>
                  <a:pt x="1241" y="329"/>
                </a:lnTo>
                <a:close/>
                <a:moveTo>
                  <a:pt x="1230" y="329"/>
                </a:moveTo>
                <a:lnTo>
                  <a:pt x="1222" y="329"/>
                </a:lnTo>
                <a:lnTo>
                  <a:pt x="1222" y="326"/>
                </a:lnTo>
                <a:lnTo>
                  <a:pt x="1230" y="326"/>
                </a:lnTo>
                <a:lnTo>
                  <a:pt x="1230" y="329"/>
                </a:lnTo>
                <a:close/>
                <a:moveTo>
                  <a:pt x="1219" y="329"/>
                </a:moveTo>
                <a:lnTo>
                  <a:pt x="1210" y="329"/>
                </a:lnTo>
                <a:lnTo>
                  <a:pt x="1210" y="326"/>
                </a:lnTo>
                <a:lnTo>
                  <a:pt x="1219" y="326"/>
                </a:lnTo>
                <a:lnTo>
                  <a:pt x="1219" y="329"/>
                </a:lnTo>
                <a:close/>
                <a:moveTo>
                  <a:pt x="1208" y="329"/>
                </a:moveTo>
                <a:lnTo>
                  <a:pt x="1199" y="329"/>
                </a:lnTo>
                <a:lnTo>
                  <a:pt x="1199" y="326"/>
                </a:lnTo>
                <a:lnTo>
                  <a:pt x="1208" y="326"/>
                </a:lnTo>
                <a:lnTo>
                  <a:pt x="1208" y="329"/>
                </a:lnTo>
                <a:close/>
                <a:moveTo>
                  <a:pt x="1196" y="329"/>
                </a:moveTo>
                <a:lnTo>
                  <a:pt x="1188" y="329"/>
                </a:lnTo>
                <a:lnTo>
                  <a:pt x="1188" y="326"/>
                </a:lnTo>
                <a:lnTo>
                  <a:pt x="1196" y="326"/>
                </a:lnTo>
                <a:lnTo>
                  <a:pt x="1196" y="329"/>
                </a:lnTo>
                <a:close/>
                <a:moveTo>
                  <a:pt x="1185" y="329"/>
                </a:moveTo>
                <a:lnTo>
                  <a:pt x="1177" y="329"/>
                </a:lnTo>
                <a:lnTo>
                  <a:pt x="1177" y="326"/>
                </a:lnTo>
                <a:lnTo>
                  <a:pt x="1185" y="326"/>
                </a:lnTo>
                <a:lnTo>
                  <a:pt x="1185" y="329"/>
                </a:lnTo>
                <a:close/>
                <a:moveTo>
                  <a:pt x="1174" y="329"/>
                </a:moveTo>
                <a:lnTo>
                  <a:pt x="1166" y="329"/>
                </a:lnTo>
                <a:lnTo>
                  <a:pt x="1166" y="326"/>
                </a:lnTo>
                <a:lnTo>
                  <a:pt x="1174" y="326"/>
                </a:lnTo>
                <a:lnTo>
                  <a:pt x="1174" y="329"/>
                </a:lnTo>
                <a:close/>
                <a:moveTo>
                  <a:pt x="1163" y="329"/>
                </a:moveTo>
                <a:lnTo>
                  <a:pt x="1155" y="329"/>
                </a:lnTo>
                <a:lnTo>
                  <a:pt x="1155" y="326"/>
                </a:lnTo>
                <a:lnTo>
                  <a:pt x="1163" y="326"/>
                </a:lnTo>
                <a:lnTo>
                  <a:pt x="1163" y="329"/>
                </a:lnTo>
                <a:close/>
                <a:moveTo>
                  <a:pt x="1152" y="329"/>
                </a:moveTo>
                <a:lnTo>
                  <a:pt x="1143" y="329"/>
                </a:lnTo>
                <a:lnTo>
                  <a:pt x="1143" y="326"/>
                </a:lnTo>
                <a:lnTo>
                  <a:pt x="1152" y="326"/>
                </a:lnTo>
                <a:lnTo>
                  <a:pt x="1152" y="329"/>
                </a:lnTo>
                <a:close/>
                <a:moveTo>
                  <a:pt x="1141" y="329"/>
                </a:moveTo>
                <a:lnTo>
                  <a:pt x="1132" y="329"/>
                </a:lnTo>
                <a:lnTo>
                  <a:pt x="1132" y="326"/>
                </a:lnTo>
                <a:lnTo>
                  <a:pt x="1141" y="326"/>
                </a:lnTo>
                <a:lnTo>
                  <a:pt x="1141" y="329"/>
                </a:lnTo>
                <a:close/>
                <a:moveTo>
                  <a:pt x="1129" y="329"/>
                </a:moveTo>
                <a:lnTo>
                  <a:pt x="1121" y="329"/>
                </a:lnTo>
                <a:lnTo>
                  <a:pt x="1121" y="326"/>
                </a:lnTo>
                <a:lnTo>
                  <a:pt x="1129" y="326"/>
                </a:lnTo>
                <a:lnTo>
                  <a:pt x="1129" y="329"/>
                </a:lnTo>
                <a:close/>
                <a:moveTo>
                  <a:pt x="1118" y="329"/>
                </a:moveTo>
                <a:lnTo>
                  <a:pt x="1110" y="329"/>
                </a:lnTo>
                <a:lnTo>
                  <a:pt x="1110" y="326"/>
                </a:lnTo>
                <a:lnTo>
                  <a:pt x="1118" y="326"/>
                </a:lnTo>
                <a:lnTo>
                  <a:pt x="1118" y="329"/>
                </a:lnTo>
                <a:close/>
                <a:moveTo>
                  <a:pt x="1107" y="329"/>
                </a:moveTo>
                <a:lnTo>
                  <a:pt x="1099" y="329"/>
                </a:lnTo>
                <a:lnTo>
                  <a:pt x="1099" y="326"/>
                </a:lnTo>
                <a:lnTo>
                  <a:pt x="1107" y="326"/>
                </a:lnTo>
                <a:lnTo>
                  <a:pt x="1107" y="329"/>
                </a:lnTo>
                <a:close/>
                <a:moveTo>
                  <a:pt x="1096" y="329"/>
                </a:moveTo>
                <a:lnTo>
                  <a:pt x="1088" y="329"/>
                </a:lnTo>
                <a:lnTo>
                  <a:pt x="1088" y="326"/>
                </a:lnTo>
                <a:lnTo>
                  <a:pt x="1096" y="326"/>
                </a:lnTo>
                <a:lnTo>
                  <a:pt x="1096" y="329"/>
                </a:lnTo>
                <a:close/>
                <a:moveTo>
                  <a:pt x="1085" y="329"/>
                </a:moveTo>
                <a:lnTo>
                  <a:pt x="1077" y="329"/>
                </a:lnTo>
                <a:lnTo>
                  <a:pt x="1077" y="326"/>
                </a:lnTo>
                <a:lnTo>
                  <a:pt x="1085" y="326"/>
                </a:lnTo>
                <a:lnTo>
                  <a:pt x="1085" y="329"/>
                </a:lnTo>
                <a:close/>
                <a:moveTo>
                  <a:pt x="1074" y="329"/>
                </a:moveTo>
                <a:lnTo>
                  <a:pt x="1065" y="329"/>
                </a:lnTo>
                <a:lnTo>
                  <a:pt x="1065" y="326"/>
                </a:lnTo>
                <a:lnTo>
                  <a:pt x="1074" y="326"/>
                </a:lnTo>
                <a:lnTo>
                  <a:pt x="1074" y="329"/>
                </a:lnTo>
                <a:close/>
                <a:moveTo>
                  <a:pt x="1063" y="329"/>
                </a:moveTo>
                <a:lnTo>
                  <a:pt x="1054" y="329"/>
                </a:lnTo>
                <a:lnTo>
                  <a:pt x="1054" y="326"/>
                </a:lnTo>
                <a:lnTo>
                  <a:pt x="1063" y="326"/>
                </a:lnTo>
                <a:lnTo>
                  <a:pt x="1063" y="329"/>
                </a:lnTo>
                <a:close/>
                <a:moveTo>
                  <a:pt x="1051" y="329"/>
                </a:moveTo>
                <a:lnTo>
                  <a:pt x="1043" y="329"/>
                </a:lnTo>
                <a:lnTo>
                  <a:pt x="1043" y="326"/>
                </a:lnTo>
                <a:lnTo>
                  <a:pt x="1051" y="326"/>
                </a:lnTo>
                <a:lnTo>
                  <a:pt x="1051" y="329"/>
                </a:lnTo>
                <a:close/>
                <a:moveTo>
                  <a:pt x="1040" y="329"/>
                </a:moveTo>
                <a:lnTo>
                  <a:pt x="1032" y="329"/>
                </a:lnTo>
                <a:lnTo>
                  <a:pt x="1032" y="326"/>
                </a:lnTo>
                <a:lnTo>
                  <a:pt x="1040" y="326"/>
                </a:lnTo>
                <a:lnTo>
                  <a:pt x="1040" y="329"/>
                </a:lnTo>
                <a:close/>
                <a:moveTo>
                  <a:pt x="1029" y="329"/>
                </a:moveTo>
                <a:lnTo>
                  <a:pt x="1021" y="329"/>
                </a:lnTo>
                <a:lnTo>
                  <a:pt x="1021" y="326"/>
                </a:lnTo>
                <a:lnTo>
                  <a:pt x="1029" y="326"/>
                </a:lnTo>
                <a:lnTo>
                  <a:pt x="1029" y="329"/>
                </a:lnTo>
                <a:close/>
                <a:moveTo>
                  <a:pt x="1018" y="329"/>
                </a:moveTo>
                <a:lnTo>
                  <a:pt x="1010" y="329"/>
                </a:lnTo>
                <a:lnTo>
                  <a:pt x="1010" y="326"/>
                </a:lnTo>
                <a:lnTo>
                  <a:pt x="1018" y="326"/>
                </a:lnTo>
                <a:lnTo>
                  <a:pt x="1018" y="329"/>
                </a:lnTo>
                <a:close/>
                <a:moveTo>
                  <a:pt x="1007" y="329"/>
                </a:moveTo>
                <a:lnTo>
                  <a:pt x="998" y="329"/>
                </a:lnTo>
                <a:lnTo>
                  <a:pt x="998" y="326"/>
                </a:lnTo>
                <a:lnTo>
                  <a:pt x="1007" y="326"/>
                </a:lnTo>
                <a:lnTo>
                  <a:pt x="1007" y="329"/>
                </a:lnTo>
                <a:close/>
                <a:moveTo>
                  <a:pt x="996" y="329"/>
                </a:moveTo>
                <a:lnTo>
                  <a:pt x="987" y="329"/>
                </a:lnTo>
                <a:lnTo>
                  <a:pt x="987" y="326"/>
                </a:lnTo>
                <a:lnTo>
                  <a:pt x="996" y="326"/>
                </a:lnTo>
                <a:lnTo>
                  <a:pt x="996" y="329"/>
                </a:lnTo>
                <a:close/>
                <a:moveTo>
                  <a:pt x="984" y="329"/>
                </a:moveTo>
                <a:lnTo>
                  <a:pt x="976" y="329"/>
                </a:lnTo>
                <a:lnTo>
                  <a:pt x="976" y="326"/>
                </a:lnTo>
                <a:lnTo>
                  <a:pt x="984" y="326"/>
                </a:lnTo>
                <a:lnTo>
                  <a:pt x="984" y="329"/>
                </a:lnTo>
                <a:close/>
                <a:moveTo>
                  <a:pt x="973" y="329"/>
                </a:moveTo>
                <a:lnTo>
                  <a:pt x="965" y="329"/>
                </a:lnTo>
                <a:lnTo>
                  <a:pt x="965" y="326"/>
                </a:lnTo>
                <a:lnTo>
                  <a:pt x="973" y="326"/>
                </a:lnTo>
                <a:lnTo>
                  <a:pt x="973" y="329"/>
                </a:lnTo>
                <a:close/>
                <a:moveTo>
                  <a:pt x="962" y="329"/>
                </a:moveTo>
                <a:lnTo>
                  <a:pt x="954" y="329"/>
                </a:lnTo>
                <a:lnTo>
                  <a:pt x="954" y="326"/>
                </a:lnTo>
                <a:lnTo>
                  <a:pt x="962" y="326"/>
                </a:lnTo>
                <a:lnTo>
                  <a:pt x="962" y="329"/>
                </a:lnTo>
                <a:close/>
                <a:moveTo>
                  <a:pt x="951" y="329"/>
                </a:moveTo>
                <a:lnTo>
                  <a:pt x="943" y="329"/>
                </a:lnTo>
                <a:lnTo>
                  <a:pt x="943" y="326"/>
                </a:lnTo>
                <a:lnTo>
                  <a:pt x="951" y="326"/>
                </a:lnTo>
                <a:lnTo>
                  <a:pt x="951" y="329"/>
                </a:lnTo>
                <a:close/>
                <a:moveTo>
                  <a:pt x="940" y="329"/>
                </a:moveTo>
                <a:lnTo>
                  <a:pt x="932" y="329"/>
                </a:lnTo>
                <a:lnTo>
                  <a:pt x="932" y="326"/>
                </a:lnTo>
                <a:lnTo>
                  <a:pt x="940" y="326"/>
                </a:lnTo>
                <a:lnTo>
                  <a:pt x="940" y="329"/>
                </a:lnTo>
                <a:close/>
                <a:moveTo>
                  <a:pt x="929" y="329"/>
                </a:moveTo>
                <a:lnTo>
                  <a:pt x="920" y="329"/>
                </a:lnTo>
                <a:lnTo>
                  <a:pt x="920" y="326"/>
                </a:lnTo>
                <a:lnTo>
                  <a:pt x="929" y="326"/>
                </a:lnTo>
                <a:lnTo>
                  <a:pt x="929" y="329"/>
                </a:lnTo>
                <a:close/>
                <a:moveTo>
                  <a:pt x="918" y="329"/>
                </a:moveTo>
                <a:lnTo>
                  <a:pt x="909" y="329"/>
                </a:lnTo>
                <a:lnTo>
                  <a:pt x="909" y="326"/>
                </a:lnTo>
                <a:lnTo>
                  <a:pt x="918" y="326"/>
                </a:lnTo>
                <a:lnTo>
                  <a:pt x="918" y="329"/>
                </a:lnTo>
                <a:close/>
                <a:moveTo>
                  <a:pt x="906" y="329"/>
                </a:moveTo>
                <a:lnTo>
                  <a:pt x="898" y="329"/>
                </a:lnTo>
                <a:lnTo>
                  <a:pt x="898" y="326"/>
                </a:lnTo>
                <a:lnTo>
                  <a:pt x="906" y="326"/>
                </a:lnTo>
                <a:lnTo>
                  <a:pt x="906" y="329"/>
                </a:lnTo>
                <a:close/>
                <a:moveTo>
                  <a:pt x="895" y="329"/>
                </a:moveTo>
                <a:lnTo>
                  <a:pt x="887" y="329"/>
                </a:lnTo>
                <a:lnTo>
                  <a:pt x="887" y="326"/>
                </a:lnTo>
                <a:lnTo>
                  <a:pt x="895" y="326"/>
                </a:lnTo>
                <a:lnTo>
                  <a:pt x="895" y="329"/>
                </a:lnTo>
                <a:close/>
                <a:moveTo>
                  <a:pt x="884" y="329"/>
                </a:moveTo>
                <a:lnTo>
                  <a:pt x="876" y="329"/>
                </a:lnTo>
                <a:lnTo>
                  <a:pt x="876" y="326"/>
                </a:lnTo>
                <a:lnTo>
                  <a:pt x="884" y="326"/>
                </a:lnTo>
                <a:lnTo>
                  <a:pt x="884" y="329"/>
                </a:lnTo>
                <a:close/>
                <a:moveTo>
                  <a:pt x="873" y="329"/>
                </a:moveTo>
                <a:lnTo>
                  <a:pt x="865" y="329"/>
                </a:lnTo>
                <a:lnTo>
                  <a:pt x="865" y="326"/>
                </a:lnTo>
                <a:lnTo>
                  <a:pt x="873" y="326"/>
                </a:lnTo>
                <a:lnTo>
                  <a:pt x="873" y="329"/>
                </a:lnTo>
                <a:close/>
                <a:moveTo>
                  <a:pt x="862" y="329"/>
                </a:moveTo>
                <a:lnTo>
                  <a:pt x="853" y="329"/>
                </a:lnTo>
                <a:lnTo>
                  <a:pt x="853" y="326"/>
                </a:lnTo>
                <a:lnTo>
                  <a:pt x="862" y="326"/>
                </a:lnTo>
                <a:lnTo>
                  <a:pt x="862" y="329"/>
                </a:lnTo>
                <a:close/>
                <a:moveTo>
                  <a:pt x="851" y="329"/>
                </a:moveTo>
                <a:lnTo>
                  <a:pt x="842" y="329"/>
                </a:lnTo>
                <a:lnTo>
                  <a:pt x="842" y="326"/>
                </a:lnTo>
                <a:lnTo>
                  <a:pt x="851" y="326"/>
                </a:lnTo>
                <a:lnTo>
                  <a:pt x="851" y="329"/>
                </a:lnTo>
                <a:close/>
                <a:moveTo>
                  <a:pt x="839" y="329"/>
                </a:moveTo>
                <a:lnTo>
                  <a:pt x="831" y="329"/>
                </a:lnTo>
                <a:lnTo>
                  <a:pt x="831" y="326"/>
                </a:lnTo>
                <a:lnTo>
                  <a:pt x="839" y="326"/>
                </a:lnTo>
                <a:lnTo>
                  <a:pt x="839" y="329"/>
                </a:lnTo>
                <a:close/>
                <a:moveTo>
                  <a:pt x="828" y="329"/>
                </a:moveTo>
                <a:lnTo>
                  <a:pt x="820" y="329"/>
                </a:lnTo>
                <a:lnTo>
                  <a:pt x="820" y="326"/>
                </a:lnTo>
                <a:lnTo>
                  <a:pt x="828" y="326"/>
                </a:lnTo>
                <a:lnTo>
                  <a:pt x="828" y="329"/>
                </a:lnTo>
                <a:close/>
                <a:moveTo>
                  <a:pt x="817" y="329"/>
                </a:moveTo>
                <a:lnTo>
                  <a:pt x="809" y="329"/>
                </a:lnTo>
                <a:lnTo>
                  <a:pt x="809" y="326"/>
                </a:lnTo>
                <a:lnTo>
                  <a:pt x="817" y="326"/>
                </a:lnTo>
                <a:lnTo>
                  <a:pt x="817" y="329"/>
                </a:lnTo>
                <a:close/>
                <a:moveTo>
                  <a:pt x="806" y="329"/>
                </a:moveTo>
                <a:lnTo>
                  <a:pt x="798" y="329"/>
                </a:lnTo>
                <a:lnTo>
                  <a:pt x="798" y="326"/>
                </a:lnTo>
                <a:lnTo>
                  <a:pt x="806" y="326"/>
                </a:lnTo>
                <a:lnTo>
                  <a:pt x="806" y="329"/>
                </a:lnTo>
                <a:close/>
                <a:moveTo>
                  <a:pt x="795" y="329"/>
                </a:moveTo>
                <a:lnTo>
                  <a:pt x="787" y="329"/>
                </a:lnTo>
                <a:lnTo>
                  <a:pt x="787" y="326"/>
                </a:lnTo>
                <a:lnTo>
                  <a:pt x="795" y="326"/>
                </a:lnTo>
                <a:lnTo>
                  <a:pt x="795" y="329"/>
                </a:lnTo>
                <a:close/>
                <a:moveTo>
                  <a:pt x="784" y="329"/>
                </a:moveTo>
                <a:lnTo>
                  <a:pt x="775" y="329"/>
                </a:lnTo>
                <a:lnTo>
                  <a:pt x="775" y="326"/>
                </a:lnTo>
                <a:lnTo>
                  <a:pt x="784" y="326"/>
                </a:lnTo>
                <a:lnTo>
                  <a:pt x="784" y="329"/>
                </a:lnTo>
                <a:close/>
                <a:moveTo>
                  <a:pt x="773" y="329"/>
                </a:moveTo>
                <a:lnTo>
                  <a:pt x="764" y="329"/>
                </a:lnTo>
                <a:lnTo>
                  <a:pt x="764" y="326"/>
                </a:lnTo>
                <a:lnTo>
                  <a:pt x="773" y="326"/>
                </a:lnTo>
                <a:lnTo>
                  <a:pt x="773" y="329"/>
                </a:lnTo>
                <a:close/>
                <a:moveTo>
                  <a:pt x="761" y="329"/>
                </a:moveTo>
                <a:lnTo>
                  <a:pt x="753" y="329"/>
                </a:lnTo>
                <a:lnTo>
                  <a:pt x="753" y="326"/>
                </a:lnTo>
                <a:lnTo>
                  <a:pt x="761" y="326"/>
                </a:lnTo>
                <a:lnTo>
                  <a:pt x="761" y="329"/>
                </a:lnTo>
                <a:close/>
                <a:moveTo>
                  <a:pt x="750" y="329"/>
                </a:moveTo>
                <a:lnTo>
                  <a:pt x="742" y="329"/>
                </a:lnTo>
                <a:lnTo>
                  <a:pt x="742" y="326"/>
                </a:lnTo>
                <a:lnTo>
                  <a:pt x="750" y="326"/>
                </a:lnTo>
                <a:lnTo>
                  <a:pt x="750" y="329"/>
                </a:lnTo>
                <a:close/>
                <a:moveTo>
                  <a:pt x="739" y="329"/>
                </a:moveTo>
                <a:lnTo>
                  <a:pt x="731" y="329"/>
                </a:lnTo>
                <a:lnTo>
                  <a:pt x="731" y="326"/>
                </a:lnTo>
                <a:lnTo>
                  <a:pt x="739" y="326"/>
                </a:lnTo>
                <a:lnTo>
                  <a:pt x="739" y="329"/>
                </a:lnTo>
                <a:close/>
                <a:moveTo>
                  <a:pt x="728" y="329"/>
                </a:moveTo>
                <a:lnTo>
                  <a:pt x="720" y="329"/>
                </a:lnTo>
                <a:lnTo>
                  <a:pt x="720" y="326"/>
                </a:lnTo>
                <a:lnTo>
                  <a:pt x="728" y="326"/>
                </a:lnTo>
                <a:lnTo>
                  <a:pt x="728" y="329"/>
                </a:lnTo>
                <a:close/>
                <a:moveTo>
                  <a:pt x="717" y="329"/>
                </a:moveTo>
                <a:lnTo>
                  <a:pt x="708" y="329"/>
                </a:lnTo>
                <a:lnTo>
                  <a:pt x="708" y="326"/>
                </a:lnTo>
                <a:lnTo>
                  <a:pt x="717" y="326"/>
                </a:lnTo>
                <a:lnTo>
                  <a:pt x="717" y="329"/>
                </a:lnTo>
                <a:close/>
                <a:moveTo>
                  <a:pt x="706" y="329"/>
                </a:moveTo>
                <a:lnTo>
                  <a:pt x="697" y="329"/>
                </a:lnTo>
                <a:lnTo>
                  <a:pt x="697" y="326"/>
                </a:lnTo>
                <a:lnTo>
                  <a:pt x="706" y="326"/>
                </a:lnTo>
                <a:lnTo>
                  <a:pt x="706" y="329"/>
                </a:lnTo>
                <a:close/>
                <a:moveTo>
                  <a:pt x="694" y="329"/>
                </a:moveTo>
                <a:lnTo>
                  <a:pt x="686" y="329"/>
                </a:lnTo>
                <a:lnTo>
                  <a:pt x="686" y="326"/>
                </a:lnTo>
                <a:lnTo>
                  <a:pt x="694" y="326"/>
                </a:lnTo>
                <a:lnTo>
                  <a:pt x="694" y="329"/>
                </a:lnTo>
                <a:close/>
                <a:moveTo>
                  <a:pt x="683" y="329"/>
                </a:moveTo>
                <a:lnTo>
                  <a:pt x="675" y="329"/>
                </a:lnTo>
                <a:lnTo>
                  <a:pt x="675" y="326"/>
                </a:lnTo>
                <a:lnTo>
                  <a:pt x="683" y="326"/>
                </a:lnTo>
                <a:lnTo>
                  <a:pt x="683" y="329"/>
                </a:lnTo>
                <a:close/>
                <a:moveTo>
                  <a:pt x="672" y="329"/>
                </a:moveTo>
                <a:lnTo>
                  <a:pt x="664" y="329"/>
                </a:lnTo>
                <a:lnTo>
                  <a:pt x="664" y="326"/>
                </a:lnTo>
                <a:lnTo>
                  <a:pt x="672" y="326"/>
                </a:lnTo>
                <a:lnTo>
                  <a:pt x="672" y="329"/>
                </a:lnTo>
                <a:close/>
                <a:moveTo>
                  <a:pt x="661" y="329"/>
                </a:moveTo>
                <a:lnTo>
                  <a:pt x="653" y="329"/>
                </a:lnTo>
                <a:lnTo>
                  <a:pt x="653" y="326"/>
                </a:lnTo>
                <a:lnTo>
                  <a:pt x="661" y="326"/>
                </a:lnTo>
                <a:lnTo>
                  <a:pt x="661" y="329"/>
                </a:lnTo>
                <a:close/>
                <a:moveTo>
                  <a:pt x="650" y="329"/>
                </a:moveTo>
                <a:lnTo>
                  <a:pt x="642" y="329"/>
                </a:lnTo>
                <a:lnTo>
                  <a:pt x="642" y="326"/>
                </a:lnTo>
                <a:lnTo>
                  <a:pt x="650" y="326"/>
                </a:lnTo>
                <a:lnTo>
                  <a:pt x="650" y="329"/>
                </a:lnTo>
                <a:close/>
                <a:moveTo>
                  <a:pt x="639" y="329"/>
                </a:moveTo>
                <a:lnTo>
                  <a:pt x="630" y="329"/>
                </a:lnTo>
                <a:lnTo>
                  <a:pt x="630" y="326"/>
                </a:lnTo>
                <a:lnTo>
                  <a:pt x="639" y="326"/>
                </a:lnTo>
                <a:lnTo>
                  <a:pt x="639" y="329"/>
                </a:lnTo>
                <a:close/>
                <a:moveTo>
                  <a:pt x="628" y="329"/>
                </a:moveTo>
                <a:lnTo>
                  <a:pt x="619" y="329"/>
                </a:lnTo>
                <a:lnTo>
                  <a:pt x="619" y="326"/>
                </a:lnTo>
                <a:lnTo>
                  <a:pt x="628" y="326"/>
                </a:lnTo>
                <a:lnTo>
                  <a:pt x="628" y="329"/>
                </a:lnTo>
                <a:close/>
                <a:moveTo>
                  <a:pt x="616" y="329"/>
                </a:moveTo>
                <a:lnTo>
                  <a:pt x="608" y="329"/>
                </a:lnTo>
                <a:lnTo>
                  <a:pt x="608" y="326"/>
                </a:lnTo>
                <a:lnTo>
                  <a:pt x="616" y="326"/>
                </a:lnTo>
                <a:lnTo>
                  <a:pt x="616" y="329"/>
                </a:lnTo>
                <a:close/>
                <a:moveTo>
                  <a:pt x="605" y="329"/>
                </a:moveTo>
                <a:lnTo>
                  <a:pt x="597" y="329"/>
                </a:lnTo>
                <a:lnTo>
                  <a:pt x="597" y="326"/>
                </a:lnTo>
                <a:lnTo>
                  <a:pt x="605" y="326"/>
                </a:lnTo>
                <a:lnTo>
                  <a:pt x="605" y="329"/>
                </a:lnTo>
                <a:close/>
                <a:moveTo>
                  <a:pt x="594" y="329"/>
                </a:moveTo>
                <a:lnTo>
                  <a:pt x="586" y="329"/>
                </a:lnTo>
                <a:lnTo>
                  <a:pt x="586" y="326"/>
                </a:lnTo>
                <a:lnTo>
                  <a:pt x="594" y="326"/>
                </a:lnTo>
                <a:lnTo>
                  <a:pt x="594" y="329"/>
                </a:lnTo>
                <a:close/>
                <a:moveTo>
                  <a:pt x="583" y="329"/>
                </a:moveTo>
                <a:lnTo>
                  <a:pt x="575" y="329"/>
                </a:lnTo>
                <a:lnTo>
                  <a:pt x="575" y="326"/>
                </a:lnTo>
                <a:lnTo>
                  <a:pt x="583" y="326"/>
                </a:lnTo>
                <a:lnTo>
                  <a:pt x="583" y="329"/>
                </a:lnTo>
                <a:close/>
                <a:moveTo>
                  <a:pt x="572" y="329"/>
                </a:moveTo>
                <a:lnTo>
                  <a:pt x="563" y="329"/>
                </a:lnTo>
                <a:lnTo>
                  <a:pt x="563" y="326"/>
                </a:lnTo>
                <a:lnTo>
                  <a:pt x="572" y="326"/>
                </a:lnTo>
                <a:lnTo>
                  <a:pt x="572" y="329"/>
                </a:lnTo>
                <a:close/>
                <a:moveTo>
                  <a:pt x="561" y="329"/>
                </a:moveTo>
                <a:lnTo>
                  <a:pt x="552" y="329"/>
                </a:lnTo>
                <a:lnTo>
                  <a:pt x="552" y="326"/>
                </a:lnTo>
                <a:lnTo>
                  <a:pt x="561" y="326"/>
                </a:lnTo>
                <a:lnTo>
                  <a:pt x="561" y="329"/>
                </a:lnTo>
                <a:close/>
                <a:moveTo>
                  <a:pt x="549" y="329"/>
                </a:moveTo>
                <a:lnTo>
                  <a:pt x="541" y="329"/>
                </a:lnTo>
                <a:lnTo>
                  <a:pt x="541" y="326"/>
                </a:lnTo>
                <a:lnTo>
                  <a:pt x="549" y="326"/>
                </a:lnTo>
                <a:lnTo>
                  <a:pt x="549" y="329"/>
                </a:lnTo>
                <a:close/>
                <a:moveTo>
                  <a:pt x="538" y="329"/>
                </a:moveTo>
                <a:lnTo>
                  <a:pt x="530" y="329"/>
                </a:lnTo>
                <a:lnTo>
                  <a:pt x="530" y="326"/>
                </a:lnTo>
                <a:lnTo>
                  <a:pt x="538" y="326"/>
                </a:lnTo>
                <a:lnTo>
                  <a:pt x="538" y="329"/>
                </a:lnTo>
                <a:close/>
                <a:moveTo>
                  <a:pt x="527" y="329"/>
                </a:moveTo>
                <a:lnTo>
                  <a:pt x="519" y="329"/>
                </a:lnTo>
                <a:lnTo>
                  <a:pt x="519" y="326"/>
                </a:lnTo>
                <a:lnTo>
                  <a:pt x="527" y="326"/>
                </a:lnTo>
                <a:lnTo>
                  <a:pt x="527" y="329"/>
                </a:lnTo>
                <a:close/>
                <a:moveTo>
                  <a:pt x="516" y="329"/>
                </a:moveTo>
                <a:lnTo>
                  <a:pt x="508" y="329"/>
                </a:lnTo>
                <a:lnTo>
                  <a:pt x="508" y="326"/>
                </a:lnTo>
                <a:lnTo>
                  <a:pt x="516" y="326"/>
                </a:lnTo>
                <a:lnTo>
                  <a:pt x="516" y="329"/>
                </a:lnTo>
                <a:close/>
                <a:moveTo>
                  <a:pt x="505" y="329"/>
                </a:moveTo>
                <a:lnTo>
                  <a:pt x="497" y="329"/>
                </a:lnTo>
                <a:lnTo>
                  <a:pt x="497" y="326"/>
                </a:lnTo>
                <a:lnTo>
                  <a:pt x="505" y="326"/>
                </a:lnTo>
                <a:lnTo>
                  <a:pt x="505" y="329"/>
                </a:lnTo>
                <a:close/>
                <a:moveTo>
                  <a:pt x="494" y="329"/>
                </a:moveTo>
                <a:lnTo>
                  <a:pt x="485" y="329"/>
                </a:lnTo>
                <a:lnTo>
                  <a:pt x="485" y="326"/>
                </a:lnTo>
                <a:lnTo>
                  <a:pt x="494" y="326"/>
                </a:lnTo>
                <a:lnTo>
                  <a:pt x="494" y="329"/>
                </a:lnTo>
                <a:close/>
                <a:moveTo>
                  <a:pt x="483" y="329"/>
                </a:moveTo>
                <a:lnTo>
                  <a:pt x="474" y="329"/>
                </a:lnTo>
                <a:lnTo>
                  <a:pt x="474" y="326"/>
                </a:lnTo>
                <a:lnTo>
                  <a:pt x="483" y="326"/>
                </a:lnTo>
                <a:lnTo>
                  <a:pt x="483" y="329"/>
                </a:lnTo>
                <a:close/>
                <a:moveTo>
                  <a:pt x="471" y="329"/>
                </a:moveTo>
                <a:lnTo>
                  <a:pt x="463" y="329"/>
                </a:lnTo>
                <a:lnTo>
                  <a:pt x="463" y="326"/>
                </a:lnTo>
                <a:lnTo>
                  <a:pt x="471" y="326"/>
                </a:lnTo>
                <a:lnTo>
                  <a:pt x="471" y="329"/>
                </a:lnTo>
                <a:close/>
                <a:moveTo>
                  <a:pt x="460" y="329"/>
                </a:moveTo>
                <a:lnTo>
                  <a:pt x="452" y="329"/>
                </a:lnTo>
                <a:lnTo>
                  <a:pt x="452" y="326"/>
                </a:lnTo>
                <a:lnTo>
                  <a:pt x="460" y="326"/>
                </a:lnTo>
                <a:lnTo>
                  <a:pt x="460" y="329"/>
                </a:lnTo>
                <a:close/>
                <a:moveTo>
                  <a:pt x="449" y="329"/>
                </a:moveTo>
                <a:lnTo>
                  <a:pt x="441" y="329"/>
                </a:lnTo>
                <a:lnTo>
                  <a:pt x="441" y="326"/>
                </a:lnTo>
                <a:lnTo>
                  <a:pt x="449" y="326"/>
                </a:lnTo>
                <a:lnTo>
                  <a:pt x="449" y="329"/>
                </a:lnTo>
                <a:close/>
                <a:moveTo>
                  <a:pt x="438" y="329"/>
                </a:moveTo>
                <a:lnTo>
                  <a:pt x="430" y="329"/>
                </a:lnTo>
                <a:lnTo>
                  <a:pt x="430" y="326"/>
                </a:lnTo>
                <a:lnTo>
                  <a:pt x="438" y="326"/>
                </a:lnTo>
                <a:lnTo>
                  <a:pt x="438" y="329"/>
                </a:lnTo>
                <a:close/>
                <a:moveTo>
                  <a:pt x="427" y="329"/>
                </a:moveTo>
                <a:lnTo>
                  <a:pt x="418" y="329"/>
                </a:lnTo>
                <a:lnTo>
                  <a:pt x="418" y="326"/>
                </a:lnTo>
                <a:lnTo>
                  <a:pt x="427" y="326"/>
                </a:lnTo>
                <a:lnTo>
                  <a:pt x="427" y="329"/>
                </a:lnTo>
                <a:close/>
                <a:moveTo>
                  <a:pt x="416" y="329"/>
                </a:moveTo>
                <a:lnTo>
                  <a:pt x="407" y="329"/>
                </a:lnTo>
                <a:lnTo>
                  <a:pt x="407" y="326"/>
                </a:lnTo>
                <a:lnTo>
                  <a:pt x="416" y="326"/>
                </a:lnTo>
                <a:lnTo>
                  <a:pt x="416" y="329"/>
                </a:lnTo>
                <a:close/>
                <a:moveTo>
                  <a:pt x="404" y="329"/>
                </a:moveTo>
                <a:lnTo>
                  <a:pt x="396" y="329"/>
                </a:lnTo>
                <a:lnTo>
                  <a:pt x="396" y="326"/>
                </a:lnTo>
                <a:lnTo>
                  <a:pt x="404" y="326"/>
                </a:lnTo>
                <a:lnTo>
                  <a:pt x="404" y="329"/>
                </a:lnTo>
                <a:close/>
                <a:moveTo>
                  <a:pt x="393" y="329"/>
                </a:moveTo>
                <a:lnTo>
                  <a:pt x="385" y="329"/>
                </a:lnTo>
                <a:lnTo>
                  <a:pt x="385" y="326"/>
                </a:lnTo>
                <a:lnTo>
                  <a:pt x="393" y="326"/>
                </a:lnTo>
                <a:lnTo>
                  <a:pt x="393" y="329"/>
                </a:lnTo>
                <a:close/>
                <a:moveTo>
                  <a:pt x="382" y="329"/>
                </a:moveTo>
                <a:lnTo>
                  <a:pt x="374" y="329"/>
                </a:lnTo>
                <a:lnTo>
                  <a:pt x="374" y="326"/>
                </a:lnTo>
                <a:lnTo>
                  <a:pt x="382" y="326"/>
                </a:lnTo>
                <a:lnTo>
                  <a:pt x="382" y="329"/>
                </a:lnTo>
                <a:close/>
                <a:moveTo>
                  <a:pt x="371" y="329"/>
                </a:moveTo>
                <a:lnTo>
                  <a:pt x="363" y="329"/>
                </a:lnTo>
                <a:lnTo>
                  <a:pt x="363" y="326"/>
                </a:lnTo>
                <a:lnTo>
                  <a:pt x="371" y="326"/>
                </a:lnTo>
                <a:lnTo>
                  <a:pt x="371" y="329"/>
                </a:lnTo>
                <a:close/>
                <a:moveTo>
                  <a:pt x="360" y="329"/>
                </a:moveTo>
                <a:lnTo>
                  <a:pt x="352" y="329"/>
                </a:lnTo>
                <a:lnTo>
                  <a:pt x="352" y="326"/>
                </a:lnTo>
                <a:lnTo>
                  <a:pt x="360" y="326"/>
                </a:lnTo>
                <a:lnTo>
                  <a:pt x="360" y="329"/>
                </a:lnTo>
                <a:close/>
                <a:moveTo>
                  <a:pt x="349" y="329"/>
                </a:moveTo>
                <a:lnTo>
                  <a:pt x="340" y="329"/>
                </a:lnTo>
                <a:lnTo>
                  <a:pt x="340" y="326"/>
                </a:lnTo>
                <a:lnTo>
                  <a:pt x="349" y="326"/>
                </a:lnTo>
                <a:lnTo>
                  <a:pt x="349" y="329"/>
                </a:lnTo>
                <a:close/>
                <a:moveTo>
                  <a:pt x="338" y="329"/>
                </a:moveTo>
                <a:lnTo>
                  <a:pt x="329" y="329"/>
                </a:lnTo>
                <a:lnTo>
                  <a:pt x="329" y="326"/>
                </a:lnTo>
                <a:lnTo>
                  <a:pt x="338" y="326"/>
                </a:lnTo>
                <a:lnTo>
                  <a:pt x="338" y="329"/>
                </a:lnTo>
                <a:close/>
                <a:moveTo>
                  <a:pt x="326" y="329"/>
                </a:moveTo>
                <a:lnTo>
                  <a:pt x="318" y="329"/>
                </a:lnTo>
                <a:lnTo>
                  <a:pt x="318" y="326"/>
                </a:lnTo>
                <a:lnTo>
                  <a:pt x="326" y="326"/>
                </a:lnTo>
                <a:lnTo>
                  <a:pt x="326" y="329"/>
                </a:lnTo>
                <a:close/>
                <a:moveTo>
                  <a:pt x="315" y="329"/>
                </a:moveTo>
                <a:lnTo>
                  <a:pt x="307" y="329"/>
                </a:lnTo>
                <a:lnTo>
                  <a:pt x="307" y="326"/>
                </a:lnTo>
                <a:lnTo>
                  <a:pt x="315" y="326"/>
                </a:lnTo>
                <a:lnTo>
                  <a:pt x="315" y="329"/>
                </a:lnTo>
                <a:close/>
                <a:moveTo>
                  <a:pt x="304" y="329"/>
                </a:moveTo>
                <a:lnTo>
                  <a:pt x="296" y="329"/>
                </a:lnTo>
                <a:lnTo>
                  <a:pt x="296" y="326"/>
                </a:lnTo>
                <a:lnTo>
                  <a:pt x="304" y="326"/>
                </a:lnTo>
                <a:lnTo>
                  <a:pt x="304" y="329"/>
                </a:lnTo>
                <a:close/>
                <a:moveTo>
                  <a:pt x="293" y="329"/>
                </a:moveTo>
                <a:lnTo>
                  <a:pt x="285" y="329"/>
                </a:lnTo>
                <a:lnTo>
                  <a:pt x="285" y="326"/>
                </a:lnTo>
                <a:lnTo>
                  <a:pt x="293" y="326"/>
                </a:lnTo>
                <a:lnTo>
                  <a:pt x="293" y="329"/>
                </a:lnTo>
                <a:close/>
                <a:moveTo>
                  <a:pt x="282" y="329"/>
                </a:moveTo>
                <a:lnTo>
                  <a:pt x="273" y="329"/>
                </a:lnTo>
                <a:lnTo>
                  <a:pt x="273" y="326"/>
                </a:lnTo>
                <a:lnTo>
                  <a:pt x="282" y="326"/>
                </a:lnTo>
                <a:lnTo>
                  <a:pt x="282" y="329"/>
                </a:lnTo>
                <a:close/>
                <a:moveTo>
                  <a:pt x="271" y="329"/>
                </a:moveTo>
                <a:lnTo>
                  <a:pt x="262" y="329"/>
                </a:lnTo>
                <a:lnTo>
                  <a:pt x="262" y="326"/>
                </a:lnTo>
                <a:lnTo>
                  <a:pt x="271" y="326"/>
                </a:lnTo>
                <a:lnTo>
                  <a:pt x="271" y="329"/>
                </a:lnTo>
                <a:close/>
                <a:moveTo>
                  <a:pt x="259" y="329"/>
                </a:moveTo>
                <a:lnTo>
                  <a:pt x="251" y="329"/>
                </a:lnTo>
                <a:lnTo>
                  <a:pt x="251" y="326"/>
                </a:lnTo>
                <a:lnTo>
                  <a:pt x="259" y="326"/>
                </a:lnTo>
                <a:lnTo>
                  <a:pt x="259" y="329"/>
                </a:lnTo>
                <a:close/>
                <a:moveTo>
                  <a:pt x="248" y="329"/>
                </a:moveTo>
                <a:lnTo>
                  <a:pt x="240" y="329"/>
                </a:lnTo>
                <a:lnTo>
                  <a:pt x="240" y="326"/>
                </a:lnTo>
                <a:lnTo>
                  <a:pt x="248" y="326"/>
                </a:lnTo>
                <a:lnTo>
                  <a:pt x="248" y="329"/>
                </a:lnTo>
                <a:close/>
                <a:moveTo>
                  <a:pt x="237" y="329"/>
                </a:moveTo>
                <a:lnTo>
                  <a:pt x="229" y="329"/>
                </a:lnTo>
                <a:lnTo>
                  <a:pt x="229" y="326"/>
                </a:lnTo>
                <a:lnTo>
                  <a:pt x="237" y="326"/>
                </a:lnTo>
                <a:lnTo>
                  <a:pt x="237" y="329"/>
                </a:lnTo>
                <a:close/>
                <a:moveTo>
                  <a:pt x="226" y="329"/>
                </a:moveTo>
                <a:lnTo>
                  <a:pt x="218" y="329"/>
                </a:lnTo>
                <a:lnTo>
                  <a:pt x="218" y="326"/>
                </a:lnTo>
                <a:lnTo>
                  <a:pt x="226" y="326"/>
                </a:lnTo>
                <a:lnTo>
                  <a:pt x="226" y="329"/>
                </a:lnTo>
                <a:close/>
                <a:moveTo>
                  <a:pt x="215" y="329"/>
                </a:moveTo>
                <a:lnTo>
                  <a:pt x="207" y="329"/>
                </a:lnTo>
                <a:lnTo>
                  <a:pt x="207" y="326"/>
                </a:lnTo>
                <a:lnTo>
                  <a:pt x="215" y="326"/>
                </a:lnTo>
                <a:lnTo>
                  <a:pt x="215" y="329"/>
                </a:lnTo>
                <a:close/>
                <a:moveTo>
                  <a:pt x="204" y="329"/>
                </a:moveTo>
                <a:lnTo>
                  <a:pt x="195" y="329"/>
                </a:lnTo>
                <a:lnTo>
                  <a:pt x="195" y="326"/>
                </a:lnTo>
                <a:lnTo>
                  <a:pt x="204" y="326"/>
                </a:lnTo>
                <a:lnTo>
                  <a:pt x="204" y="329"/>
                </a:lnTo>
                <a:close/>
                <a:moveTo>
                  <a:pt x="193" y="329"/>
                </a:moveTo>
                <a:lnTo>
                  <a:pt x="184" y="329"/>
                </a:lnTo>
                <a:lnTo>
                  <a:pt x="184" y="326"/>
                </a:lnTo>
                <a:lnTo>
                  <a:pt x="193" y="326"/>
                </a:lnTo>
                <a:lnTo>
                  <a:pt x="193" y="329"/>
                </a:lnTo>
                <a:close/>
                <a:moveTo>
                  <a:pt x="181" y="329"/>
                </a:moveTo>
                <a:lnTo>
                  <a:pt x="173" y="329"/>
                </a:lnTo>
                <a:lnTo>
                  <a:pt x="173" y="326"/>
                </a:lnTo>
                <a:lnTo>
                  <a:pt x="181" y="326"/>
                </a:lnTo>
                <a:lnTo>
                  <a:pt x="181" y="329"/>
                </a:lnTo>
                <a:close/>
                <a:moveTo>
                  <a:pt x="170" y="329"/>
                </a:moveTo>
                <a:lnTo>
                  <a:pt x="162" y="329"/>
                </a:lnTo>
                <a:lnTo>
                  <a:pt x="162" y="326"/>
                </a:lnTo>
                <a:lnTo>
                  <a:pt x="170" y="326"/>
                </a:lnTo>
                <a:lnTo>
                  <a:pt x="170" y="329"/>
                </a:lnTo>
                <a:close/>
                <a:moveTo>
                  <a:pt x="159" y="329"/>
                </a:moveTo>
                <a:lnTo>
                  <a:pt x="151" y="329"/>
                </a:lnTo>
                <a:lnTo>
                  <a:pt x="151" y="326"/>
                </a:lnTo>
                <a:lnTo>
                  <a:pt x="159" y="326"/>
                </a:lnTo>
                <a:lnTo>
                  <a:pt x="159" y="329"/>
                </a:lnTo>
                <a:close/>
                <a:moveTo>
                  <a:pt x="148" y="329"/>
                </a:moveTo>
                <a:lnTo>
                  <a:pt x="140" y="329"/>
                </a:lnTo>
                <a:lnTo>
                  <a:pt x="140" y="326"/>
                </a:lnTo>
                <a:lnTo>
                  <a:pt x="148" y="326"/>
                </a:lnTo>
                <a:lnTo>
                  <a:pt x="148" y="329"/>
                </a:lnTo>
                <a:close/>
                <a:moveTo>
                  <a:pt x="137" y="329"/>
                </a:moveTo>
                <a:lnTo>
                  <a:pt x="128" y="329"/>
                </a:lnTo>
                <a:lnTo>
                  <a:pt x="128" y="326"/>
                </a:lnTo>
                <a:lnTo>
                  <a:pt x="137" y="326"/>
                </a:lnTo>
                <a:lnTo>
                  <a:pt x="137" y="329"/>
                </a:lnTo>
                <a:close/>
                <a:moveTo>
                  <a:pt x="126" y="329"/>
                </a:moveTo>
                <a:lnTo>
                  <a:pt x="117" y="329"/>
                </a:lnTo>
                <a:lnTo>
                  <a:pt x="117" y="326"/>
                </a:lnTo>
                <a:lnTo>
                  <a:pt x="126" y="326"/>
                </a:lnTo>
                <a:lnTo>
                  <a:pt x="126" y="329"/>
                </a:lnTo>
                <a:close/>
                <a:moveTo>
                  <a:pt x="114" y="329"/>
                </a:moveTo>
                <a:lnTo>
                  <a:pt x="106" y="329"/>
                </a:lnTo>
                <a:lnTo>
                  <a:pt x="106" y="326"/>
                </a:lnTo>
                <a:lnTo>
                  <a:pt x="114" y="326"/>
                </a:lnTo>
                <a:lnTo>
                  <a:pt x="114" y="329"/>
                </a:lnTo>
                <a:close/>
                <a:moveTo>
                  <a:pt x="103" y="329"/>
                </a:moveTo>
                <a:lnTo>
                  <a:pt x="95" y="329"/>
                </a:lnTo>
                <a:lnTo>
                  <a:pt x="95" y="326"/>
                </a:lnTo>
                <a:lnTo>
                  <a:pt x="103" y="326"/>
                </a:lnTo>
                <a:lnTo>
                  <a:pt x="103" y="329"/>
                </a:lnTo>
                <a:close/>
                <a:moveTo>
                  <a:pt x="92" y="329"/>
                </a:moveTo>
                <a:lnTo>
                  <a:pt x="84" y="329"/>
                </a:lnTo>
                <a:lnTo>
                  <a:pt x="84" y="326"/>
                </a:lnTo>
                <a:lnTo>
                  <a:pt x="92" y="326"/>
                </a:lnTo>
                <a:lnTo>
                  <a:pt x="92" y="329"/>
                </a:lnTo>
                <a:close/>
                <a:moveTo>
                  <a:pt x="81" y="329"/>
                </a:moveTo>
                <a:lnTo>
                  <a:pt x="73" y="329"/>
                </a:lnTo>
                <a:lnTo>
                  <a:pt x="73" y="326"/>
                </a:lnTo>
                <a:lnTo>
                  <a:pt x="81" y="326"/>
                </a:lnTo>
                <a:lnTo>
                  <a:pt x="81" y="329"/>
                </a:lnTo>
                <a:close/>
                <a:moveTo>
                  <a:pt x="70" y="329"/>
                </a:moveTo>
                <a:lnTo>
                  <a:pt x="62" y="329"/>
                </a:lnTo>
                <a:lnTo>
                  <a:pt x="62" y="326"/>
                </a:lnTo>
                <a:lnTo>
                  <a:pt x="70" y="326"/>
                </a:lnTo>
                <a:lnTo>
                  <a:pt x="70" y="329"/>
                </a:lnTo>
                <a:close/>
                <a:moveTo>
                  <a:pt x="59" y="329"/>
                </a:moveTo>
                <a:lnTo>
                  <a:pt x="50" y="329"/>
                </a:lnTo>
                <a:lnTo>
                  <a:pt x="50" y="326"/>
                </a:lnTo>
                <a:lnTo>
                  <a:pt x="59" y="326"/>
                </a:lnTo>
                <a:lnTo>
                  <a:pt x="59" y="329"/>
                </a:lnTo>
                <a:close/>
                <a:moveTo>
                  <a:pt x="48" y="329"/>
                </a:moveTo>
                <a:lnTo>
                  <a:pt x="39" y="329"/>
                </a:lnTo>
                <a:lnTo>
                  <a:pt x="39" y="326"/>
                </a:lnTo>
                <a:lnTo>
                  <a:pt x="48" y="326"/>
                </a:lnTo>
                <a:lnTo>
                  <a:pt x="48" y="329"/>
                </a:lnTo>
                <a:close/>
                <a:moveTo>
                  <a:pt x="36" y="329"/>
                </a:moveTo>
                <a:lnTo>
                  <a:pt x="28" y="329"/>
                </a:lnTo>
                <a:lnTo>
                  <a:pt x="28" y="326"/>
                </a:lnTo>
                <a:lnTo>
                  <a:pt x="36" y="326"/>
                </a:lnTo>
                <a:lnTo>
                  <a:pt x="36" y="329"/>
                </a:lnTo>
                <a:close/>
                <a:moveTo>
                  <a:pt x="25" y="329"/>
                </a:moveTo>
                <a:lnTo>
                  <a:pt x="17" y="329"/>
                </a:lnTo>
                <a:lnTo>
                  <a:pt x="17" y="326"/>
                </a:lnTo>
                <a:lnTo>
                  <a:pt x="25" y="326"/>
                </a:lnTo>
                <a:lnTo>
                  <a:pt x="25" y="329"/>
                </a:lnTo>
                <a:close/>
                <a:moveTo>
                  <a:pt x="14" y="329"/>
                </a:moveTo>
                <a:lnTo>
                  <a:pt x="6" y="329"/>
                </a:lnTo>
                <a:lnTo>
                  <a:pt x="6" y="326"/>
                </a:lnTo>
                <a:lnTo>
                  <a:pt x="14" y="326"/>
                </a:lnTo>
                <a:lnTo>
                  <a:pt x="14" y="329"/>
                </a:lnTo>
                <a:close/>
                <a:moveTo>
                  <a:pt x="3" y="329"/>
                </a:moveTo>
                <a:lnTo>
                  <a:pt x="1" y="329"/>
                </a:lnTo>
                <a:lnTo>
                  <a:pt x="1" y="326"/>
                </a:lnTo>
                <a:lnTo>
                  <a:pt x="3" y="326"/>
                </a:lnTo>
                <a:lnTo>
                  <a:pt x="3" y="329"/>
                </a:lnTo>
                <a:close/>
              </a:path>
            </a:pathLst>
          </a:custGeom>
          <a:solidFill>
            <a:srgbClr val="000000"/>
          </a:solidFill>
          <a:ln w="0">
            <a:solidFill>
              <a:srgbClr val="000000"/>
            </a:solidFill>
            <a:bevel/>
            <a:headEnd/>
            <a:tailEnd/>
          </a:ln>
        </p:spPr>
        <p:txBody>
          <a:bodyPr/>
          <a:lstStyle/>
          <a:p>
            <a:endParaRPr lang="en-US"/>
          </a:p>
        </p:txBody>
      </p:sp>
      <p:sp>
        <p:nvSpPr>
          <p:cNvPr id="3098" name="Freeform 26"/>
          <p:cNvSpPr>
            <a:spLocks noEditPoints="1"/>
          </p:cNvSpPr>
          <p:nvPr/>
        </p:nvSpPr>
        <p:spPr bwMode="auto">
          <a:xfrm>
            <a:off x="1981200" y="4648200"/>
            <a:ext cx="3276600" cy="914400"/>
          </a:xfrm>
          <a:custGeom>
            <a:avLst/>
            <a:gdLst>
              <a:gd name="T0" fmla="*/ 0 w 1513"/>
              <a:gd name="T1" fmla="*/ 273 h 329"/>
              <a:gd name="T2" fmla="*/ 0 w 1513"/>
              <a:gd name="T3" fmla="*/ 209 h 329"/>
              <a:gd name="T4" fmla="*/ 2 w 1513"/>
              <a:gd name="T5" fmla="*/ 154 h 329"/>
              <a:gd name="T6" fmla="*/ 2 w 1513"/>
              <a:gd name="T7" fmla="*/ 107 h 329"/>
              <a:gd name="T8" fmla="*/ 0 w 1513"/>
              <a:gd name="T9" fmla="*/ 52 h 329"/>
              <a:gd name="T10" fmla="*/ 13 w 1513"/>
              <a:gd name="T11" fmla="*/ 2 h 329"/>
              <a:gd name="T12" fmla="*/ 61 w 1513"/>
              <a:gd name="T13" fmla="*/ 2 h 329"/>
              <a:gd name="T14" fmla="*/ 116 w 1513"/>
              <a:gd name="T15" fmla="*/ 0 h 329"/>
              <a:gd name="T16" fmla="*/ 183 w 1513"/>
              <a:gd name="T17" fmla="*/ 0 h 329"/>
              <a:gd name="T18" fmla="*/ 247 w 1513"/>
              <a:gd name="T19" fmla="*/ 0 h 329"/>
              <a:gd name="T20" fmla="*/ 303 w 1513"/>
              <a:gd name="T21" fmla="*/ 2 h 329"/>
              <a:gd name="T22" fmla="*/ 351 w 1513"/>
              <a:gd name="T23" fmla="*/ 2 h 329"/>
              <a:gd name="T24" fmla="*/ 406 w 1513"/>
              <a:gd name="T25" fmla="*/ 0 h 329"/>
              <a:gd name="T26" fmla="*/ 473 w 1513"/>
              <a:gd name="T27" fmla="*/ 0 h 329"/>
              <a:gd name="T28" fmla="*/ 537 w 1513"/>
              <a:gd name="T29" fmla="*/ 0 h 329"/>
              <a:gd name="T30" fmla="*/ 593 w 1513"/>
              <a:gd name="T31" fmla="*/ 2 h 329"/>
              <a:gd name="T32" fmla="*/ 641 w 1513"/>
              <a:gd name="T33" fmla="*/ 2 h 329"/>
              <a:gd name="T34" fmla="*/ 696 w 1513"/>
              <a:gd name="T35" fmla="*/ 0 h 329"/>
              <a:gd name="T36" fmla="*/ 763 w 1513"/>
              <a:gd name="T37" fmla="*/ 0 h 329"/>
              <a:gd name="T38" fmla="*/ 827 w 1513"/>
              <a:gd name="T39" fmla="*/ 0 h 329"/>
              <a:gd name="T40" fmla="*/ 883 w 1513"/>
              <a:gd name="T41" fmla="*/ 2 h 329"/>
              <a:gd name="T42" fmla="*/ 931 w 1513"/>
              <a:gd name="T43" fmla="*/ 2 h 329"/>
              <a:gd name="T44" fmla="*/ 986 w 1513"/>
              <a:gd name="T45" fmla="*/ 0 h 329"/>
              <a:gd name="T46" fmla="*/ 1053 w 1513"/>
              <a:gd name="T47" fmla="*/ 0 h 329"/>
              <a:gd name="T48" fmla="*/ 1117 w 1513"/>
              <a:gd name="T49" fmla="*/ 0 h 329"/>
              <a:gd name="T50" fmla="*/ 1173 w 1513"/>
              <a:gd name="T51" fmla="*/ 2 h 329"/>
              <a:gd name="T52" fmla="*/ 1221 w 1513"/>
              <a:gd name="T53" fmla="*/ 2 h 329"/>
              <a:gd name="T54" fmla="*/ 1276 w 1513"/>
              <a:gd name="T55" fmla="*/ 0 h 329"/>
              <a:gd name="T56" fmla="*/ 1343 w 1513"/>
              <a:gd name="T57" fmla="*/ 0 h 329"/>
              <a:gd name="T58" fmla="*/ 1407 w 1513"/>
              <a:gd name="T59" fmla="*/ 0 h 329"/>
              <a:gd name="T60" fmla="*/ 1463 w 1513"/>
              <a:gd name="T61" fmla="*/ 2 h 329"/>
              <a:gd name="T62" fmla="*/ 1510 w 1513"/>
              <a:gd name="T63" fmla="*/ 8 h 329"/>
              <a:gd name="T64" fmla="*/ 1513 w 1513"/>
              <a:gd name="T65" fmla="*/ 63 h 329"/>
              <a:gd name="T66" fmla="*/ 1510 w 1513"/>
              <a:gd name="T67" fmla="*/ 118 h 329"/>
              <a:gd name="T68" fmla="*/ 1510 w 1513"/>
              <a:gd name="T69" fmla="*/ 165 h 329"/>
              <a:gd name="T70" fmla="*/ 1513 w 1513"/>
              <a:gd name="T71" fmla="*/ 220 h 329"/>
              <a:gd name="T72" fmla="*/ 1513 w 1513"/>
              <a:gd name="T73" fmla="*/ 286 h 329"/>
              <a:gd name="T74" fmla="*/ 1489 w 1513"/>
              <a:gd name="T75" fmla="*/ 329 h 329"/>
              <a:gd name="T76" fmla="*/ 1433 w 1513"/>
              <a:gd name="T77" fmla="*/ 326 h 329"/>
              <a:gd name="T78" fmla="*/ 1386 w 1513"/>
              <a:gd name="T79" fmla="*/ 326 h 329"/>
              <a:gd name="T80" fmla="*/ 1330 w 1513"/>
              <a:gd name="T81" fmla="*/ 329 h 329"/>
              <a:gd name="T82" fmla="*/ 1263 w 1513"/>
              <a:gd name="T83" fmla="*/ 329 h 329"/>
              <a:gd name="T84" fmla="*/ 1199 w 1513"/>
              <a:gd name="T85" fmla="*/ 329 h 329"/>
              <a:gd name="T86" fmla="*/ 1143 w 1513"/>
              <a:gd name="T87" fmla="*/ 326 h 329"/>
              <a:gd name="T88" fmla="*/ 1096 w 1513"/>
              <a:gd name="T89" fmla="*/ 326 h 329"/>
              <a:gd name="T90" fmla="*/ 1040 w 1513"/>
              <a:gd name="T91" fmla="*/ 329 h 329"/>
              <a:gd name="T92" fmla="*/ 973 w 1513"/>
              <a:gd name="T93" fmla="*/ 329 h 329"/>
              <a:gd name="T94" fmla="*/ 909 w 1513"/>
              <a:gd name="T95" fmla="*/ 329 h 329"/>
              <a:gd name="T96" fmla="*/ 853 w 1513"/>
              <a:gd name="T97" fmla="*/ 326 h 329"/>
              <a:gd name="T98" fmla="*/ 806 w 1513"/>
              <a:gd name="T99" fmla="*/ 326 h 329"/>
              <a:gd name="T100" fmla="*/ 750 w 1513"/>
              <a:gd name="T101" fmla="*/ 329 h 329"/>
              <a:gd name="T102" fmla="*/ 683 w 1513"/>
              <a:gd name="T103" fmla="*/ 329 h 329"/>
              <a:gd name="T104" fmla="*/ 619 w 1513"/>
              <a:gd name="T105" fmla="*/ 329 h 329"/>
              <a:gd name="T106" fmla="*/ 563 w 1513"/>
              <a:gd name="T107" fmla="*/ 326 h 329"/>
              <a:gd name="T108" fmla="*/ 516 w 1513"/>
              <a:gd name="T109" fmla="*/ 326 h 329"/>
              <a:gd name="T110" fmla="*/ 460 w 1513"/>
              <a:gd name="T111" fmla="*/ 329 h 329"/>
              <a:gd name="T112" fmla="*/ 393 w 1513"/>
              <a:gd name="T113" fmla="*/ 329 h 329"/>
              <a:gd name="T114" fmla="*/ 329 w 1513"/>
              <a:gd name="T115" fmla="*/ 329 h 329"/>
              <a:gd name="T116" fmla="*/ 273 w 1513"/>
              <a:gd name="T117" fmla="*/ 326 h 329"/>
              <a:gd name="T118" fmla="*/ 226 w 1513"/>
              <a:gd name="T119" fmla="*/ 326 h 329"/>
              <a:gd name="T120" fmla="*/ 170 w 1513"/>
              <a:gd name="T121" fmla="*/ 329 h 329"/>
              <a:gd name="T122" fmla="*/ 103 w 1513"/>
              <a:gd name="T123" fmla="*/ 329 h 329"/>
              <a:gd name="T124" fmla="*/ 39 w 1513"/>
              <a:gd name="T125" fmla="*/ 329 h 3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3"/>
              <a:gd name="T190" fmla="*/ 0 h 329"/>
              <a:gd name="T191" fmla="*/ 1513 w 1513"/>
              <a:gd name="T192" fmla="*/ 329 h 3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3" h="329">
                <a:moveTo>
                  <a:pt x="0" y="328"/>
                </a:moveTo>
                <a:lnTo>
                  <a:pt x="0" y="320"/>
                </a:lnTo>
                <a:lnTo>
                  <a:pt x="2" y="320"/>
                </a:lnTo>
                <a:lnTo>
                  <a:pt x="2" y="328"/>
                </a:lnTo>
                <a:lnTo>
                  <a:pt x="0" y="328"/>
                </a:lnTo>
                <a:close/>
                <a:moveTo>
                  <a:pt x="0" y="317"/>
                </a:moveTo>
                <a:lnTo>
                  <a:pt x="0" y="309"/>
                </a:lnTo>
                <a:lnTo>
                  <a:pt x="2" y="309"/>
                </a:lnTo>
                <a:lnTo>
                  <a:pt x="2" y="317"/>
                </a:lnTo>
                <a:lnTo>
                  <a:pt x="0" y="317"/>
                </a:lnTo>
                <a:close/>
                <a:moveTo>
                  <a:pt x="0" y="306"/>
                </a:moveTo>
                <a:lnTo>
                  <a:pt x="0" y="297"/>
                </a:lnTo>
                <a:lnTo>
                  <a:pt x="2" y="297"/>
                </a:lnTo>
                <a:lnTo>
                  <a:pt x="2" y="306"/>
                </a:lnTo>
                <a:lnTo>
                  <a:pt x="0" y="306"/>
                </a:lnTo>
                <a:close/>
                <a:moveTo>
                  <a:pt x="0" y="295"/>
                </a:moveTo>
                <a:lnTo>
                  <a:pt x="0" y="286"/>
                </a:lnTo>
                <a:lnTo>
                  <a:pt x="2" y="286"/>
                </a:lnTo>
                <a:lnTo>
                  <a:pt x="2" y="295"/>
                </a:lnTo>
                <a:lnTo>
                  <a:pt x="0" y="295"/>
                </a:lnTo>
                <a:close/>
                <a:moveTo>
                  <a:pt x="0" y="284"/>
                </a:moveTo>
                <a:lnTo>
                  <a:pt x="0" y="275"/>
                </a:lnTo>
                <a:lnTo>
                  <a:pt x="2" y="275"/>
                </a:lnTo>
                <a:lnTo>
                  <a:pt x="2" y="284"/>
                </a:lnTo>
                <a:lnTo>
                  <a:pt x="0" y="284"/>
                </a:lnTo>
                <a:close/>
                <a:moveTo>
                  <a:pt x="0" y="273"/>
                </a:moveTo>
                <a:lnTo>
                  <a:pt x="0" y="264"/>
                </a:lnTo>
                <a:lnTo>
                  <a:pt x="2" y="264"/>
                </a:lnTo>
                <a:lnTo>
                  <a:pt x="2" y="273"/>
                </a:lnTo>
                <a:lnTo>
                  <a:pt x="0" y="273"/>
                </a:lnTo>
                <a:close/>
                <a:moveTo>
                  <a:pt x="0" y="262"/>
                </a:moveTo>
                <a:lnTo>
                  <a:pt x="0" y="253"/>
                </a:lnTo>
                <a:lnTo>
                  <a:pt x="2" y="253"/>
                </a:lnTo>
                <a:lnTo>
                  <a:pt x="2" y="262"/>
                </a:lnTo>
                <a:lnTo>
                  <a:pt x="0" y="262"/>
                </a:lnTo>
                <a:close/>
                <a:moveTo>
                  <a:pt x="0" y="251"/>
                </a:moveTo>
                <a:lnTo>
                  <a:pt x="0" y="242"/>
                </a:lnTo>
                <a:lnTo>
                  <a:pt x="2" y="242"/>
                </a:lnTo>
                <a:lnTo>
                  <a:pt x="2" y="251"/>
                </a:lnTo>
                <a:lnTo>
                  <a:pt x="0" y="251"/>
                </a:lnTo>
                <a:close/>
                <a:moveTo>
                  <a:pt x="0" y="240"/>
                </a:moveTo>
                <a:lnTo>
                  <a:pt x="0" y="231"/>
                </a:lnTo>
                <a:lnTo>
                  <a:pt x="2" y="231"/>
                </a:lnTo>
                <a:lnTo>
                  <a:pt x="2" y="240"/>
                </a:lnTo>
                <a:lnTo>
                  <a:pt x="0" y="240"/>
                </a:lnTo>
                <a:close/>
                <a:moveTo>
                  <a:pt x="0" y="229"/>
                </a:moveTo>
                <a:lnTo>
                  <a:pt x="0" y="220"/>
                </a:lnTo>
                <a:lnTo>
                  <a:pt x="2" y="220"/>
                </a:lnTo>
                <a:lnTo>
                  <a:pt x="2" y="229"/>
                </a:lnTo>
                <a:lnTo>
                  <a:pt x="0" y="229"/>
                </a:lnTo>
                <a:close/>
                <a:moveTo>
                  <a:pt x="0" y="218"/>
                </a:moveTo>
                <a:lnTo>
                  <a:pt x="0" y="209"/>
                </a:lnTo>
                <a:lnTo>
                  <a:pt x="2" y="209"/>
                </a:lnTo>
                <a:lnTo>
                  <a:pt x="2" y="218"/>
                </a:lnTo>
                <a:lnTo>
                  <a:pt x="0" y="218"/>
                </a:lnTo>
                <a:close/>
                <a:moveTo>
                  <a:pt x="0" y="207"/>
                </a:moveTo>
                <a:lnTo>
                  <a:pt x="0" y="198"/>
                </a:lnTo>
                <a:lnTo>
                  <a:pt x="2" y="198"/>
                </a:lnTo>
                <a:lnTo>
                  <a:pt x="2" y="207"/>
                </a:lnTo>
                <a:lnTo>
                  <a:pt x="0" y="207"/>
                </a:lnTo>
                <a:close/>
                <a:moveTo>
                  <a:pt x="0" y="196"/>
                </a:moveTo>
                <a:lnTo>
                  <a:pt x="0" y="187"/>
                </a:lnTo>
                <a:lnTo>
                  <a:pt x="2" y="187"/>
                </a:lnTo>
                <a:lnTo>
                  <a:pt x="2" y="196"/>
                </a:lnTo>
                <a:lnTo>
                  <a:pt x="0" y="196"/>
                </a:lnTo>
                <a:close/>
                <a:moveTo>
                  <a:pt x="0" y="185"/>
                </a:moveTo>
                <a:lnTo>
                  <a:pt x="0" y="176"/>
                </a:lnTo>
                <a:lnTo>
                  <a:pt x="2" y="176"/>
                </a:lnTo>
                <a:lnTo>
                  <a:pt x="2" y="185"/>
                </a:lnTo>
                <a:lnTo>
                  <a:pt x="0" y="185"/>
                </a:lnTo>
                <a:close/>
                <a:moveTo>
                  <a:pt x="0" y="174"/>
                </a:moveTo>
                <a:lnTo>
                  <a:pt x="0" y="165"/>
                </a:lnTo>
                <a:lnTo>
                  <a:pt x="2" y="165"/>
                </a:lnTo>
                <a:lnTo>
                  <a:pt x="2" y="174"/>
                </a:lnTo>
                <a:lnTo>
                  <a:pt x="0" y="174"/>
                </a:lnTo>
                <a:close/>
                <a:moveTo>
                  <a:pt x="0" y="163"/>
                </a:moveTo>
                <a:lnTo>
                  <a:pt x="0" y="154"/>
                </a:lnTo>
                <a:lnTo>
                  <a:pt x="2" y="154"/>
                </a:lnTo>
                <a:lnTo>
                  <a:pt x="2" y="163"/>
                </a:lnTo>
                <a:lnTo>
                  <a:pt x="0" y="163"/>
                </a:lnTo>
                <a:close/>
                <a:moveTo>
                  <a:pt x="0" y="152"/>
                </a:moveTo>
                <a:lnTo>
                  <a:pt x="0" y="143"/>
                </a:lnTo>
                <a:lnTo>
                  <a:pt x="2" y="143"/>
                </a:lnTo>
                <a:lnTo>
                  <a:pt x="2" y="152"/>
                </a:lnTo>
                <a:lnTo>
                  <a:pt x="0" y="152"/>
                </a:lnTo>
                <a:close/>
                <a:moveTo>
                  <a:pt x="0" y="140"/>
                </a:moveTo>
                <a:lnTo>
                  <a:pt x="0" y="132"/>
                </a:lnTo>
                <a:lnTo>
                  <a:pt x="2" y="132"/>
                </a:lnTo>
                <a:lnTo>
                  <a:pt x="2" y="140"/>
                </a:lnTo>
                <a:lnTo>
                  <a:pt x="0" y="140"/>
                </a:lnTo>
                <a:close/>
                <a:moveTo>
                  <a:pt x="0" y="129"/>
                </a:moveTo>
                <a:lnTo>
                  <a:pt x="0" y="121"/>
                </a:lnTo>
                <a:lnTo>
                  <a:pt x="2" y="121"/>
                </a:lnTo>
                <a:lnTo>
                  <a:pt x="2" y="129"/>
                </a:lnTo>
                <a:lnTo>
                  <a:pt x="0" y="129"/>
                </a:lnTo>
                <a:close/>
                <a:moveTo>
                  <a:pt x="0" y="118"/>
                </a:moveTo>
                <a:lnTo>
                  <a:pt x="0" y="110"/>
                </a:lnTo>
                <a:lnTo>
                  <a:pt x="2" y="110"/>
                </a:lnTo>
                <a:lnTo>
                  <a:pt x="2" y="118"/>
                </a:lnTo>
                <a:lnTo>
                  <a:pt x="0" y="118"/>
                </a:lnTo>
                <a:close/>
                <a:moveTo>
                  <a:pt x="0" y="107"/>
                </a:moveTo>
                <a:lnTo>
                  <a:pt x="0" y="99"/>
                </a:lnTo>
                <a:lnTo>
                  <a:pt x="2" y="99"/>
                </a:lnTo>
                <a:lnTo>
                  <a:pt x="2" y="107"/>
                </a:lnTo>
                <a:lnTo>
                  <a:pt x="0" y="107"/>
                </a:lnTo>
                <a:close/>
                <a:moveTo>
                  <a:pt x="0" y="96"/>
                </a:moveTo>
                <a:lnTo>
                  <a:pt x="0" y="88"/>
                </a:lnTo>
                <a:lnTo>
                  <a:pt x="2" y="88"/>
                </a:lnTo>
                <a:lnTo>
                  <a:pt x="2" y="96"/>
                </a:lnTo>
                <a:lnTo>
                  <a:pt x="0" y="96"/>
                </a:lnTo>
                <a:close/>
                <a:moveTo>
                  <a:pt x="0" y="85"/>
                </a:moveTo>
                <a:lnTo>
                  <a:pt x="0" y="77"/>
                </a:lnTo>
                <a:lnTo>
                  <a:pt x="2" y="77"/>
                </a:lnTo>
                <a:lnTo>
                  <a:pt x="2" y="85"/>
                </a:lnTo>
                <a:lnTo>
                  <a:pt x="0" y="85"/>
                </a:lnTo>
                <a:close/>
                <a:moveTo>
                  <a:pt x="0" y="74"/>
                </a:moveTo>
                <a:lnTo>
                  <a:pt x="0" y="66"/>
                </a:lnTo>
                <a:lnTo>
                  <a:pt x="2" y="66"/>
                </a:lnTo>
                <a:lnTo>
                  <a:pt x="2" y="74"/>
                </a:lnTo>
                <a:lnTo>
                  <a:pt x="0" y="74"/>
                </a:lnTo>
                <a:close/>
                <a:moveTo>
                  <a:pt x="0" y="63"/>
                </a:moveTo>
                <a:lnTo>
                  <a:pt x="0" y="55"/>
                </a:lnTo>
                <a:lnTo>
                  <a:pt x="2" y="55"/>
                </a:lnTo>
                <a:lnTo>
                  <a:pt x="2" y="63"/>
                </a:lnTo>
                <a:lnTo>
                  <a:pt x="0" y="63"/>
                </a:lnTo>
                <a:close/>
                <a:moveTo>
                  <a:pt x="0" y="52"/>
                </a:moveTo>
                <a:lnTo>
                  <a:pt x="0" y="44"/>
                </a:lnTo>
                <a:lnTo>
                  <a:pt x="2" y="44"/>
                </a:lnTo>
                <a:lnTo>
                  <a:pt x="2" y="52"/>
                </a:lnTo>
                <a:lnTo>
                  <a:pt x="0" y="52"/>
                </a:lnTo>
                <a:close/>
                <a:moveTo>
                  <a:pt x="0" y="41"/>
                </a:moveTo>
                <a:lnTo>
                  <a:pt x="0" y="33"/>
                </a:lnTo>
                <a:lnTo>
                  <a:pt x="2" y="33"/>
                </a:lnTo>
                <a:lnTo>
                  <a:pt x="2" y="41"/>
                </a:lnTo>
                <a:lnTo>
                  <a:pt x="0" y="41"/>
                </a:lnTo>
                <a:close/>
                <a:moveTo>
                  <a:pt x="0" y="30"/>
                </a:moveTo>
                <a:lnTo>
                  <a:pt x="0" y="22"/>
                </a:lnTo>
                <a:lnTo>
                  <a:pt x="2" y="22"/>
                </a:lnTo>
                <a:lnTo>
                  <a:pt x="2" y="30"/>
                </a:lnTo>
                <a:lnTo>
                  <a:pt x="0" y="30"/>
                </a:lnTo>
                <a:close/>
                <a:moveTo>
                  <a:pt x="0" y="19"/>
                </a:moveTo>
                <a:lnTo>
                  <a:pt x="0" y="11"/>
                </a:lnTo>
                <a:lnTo>
                  <a:pt x="2" y="11"/>
                </a:lnTo>
                <a:lnTo>
                  <a:pt x="2" y="19"/>
                </a:lnTo>
                <a:lnTo>
                  <a:pt x="0" y="19"/>
                </a:lnTo>
                <a:close/>
                <a:moveTo>
                  <a:pt x="0" y="8"/>
                </a:moveTo>
                <a:lnTo>
                  <a:pt x="0" y="0"/>
                </a:lnTo>
                <a:lnTo>
                  <a:pt x="2" y="0"/>
                </a:lnTo>
                <a:lnTo>
                  <a:pt x="2" y="2"/>
                </a:lnTo>
                <a:lnTo>
                  <a:pt x="1" y="2"/>
                </a:lnTo>
                <a:lnTo>
                  <a:pt x="2" y="1"/>
                </a:lnTo>
                <a:lnTo>
                  <a:pt x="2" y="8"/>
                </a:lnTo>
                <a:lnTo>
                  <a:pt x="0" y="8"/>
                </a:lnTo>
                <a:close/>
                <a:moveTo>
                  <a:pt x="5" y="0"/>
                </a:moveTo>
                <a:lnTo>
                  <a:pt x="13" y="0"/>
                </a:lnTo>
                <a:lnTo>
                  <a:pt x="13" y="2"/>
                </a:lnTo>
                <a:lnTo>
                  <a:pt x="5" y="2"/>
                </a:lnTo>
                <a:lnTo>
                  <a:pt x="5" y="0"/>
                </a:lnTo>
                <a:close/>
                <a:moveTo>
                  <a:pt x="16" y="0"/>
                </a:moveTo>
                <a:lnTo>
                  <a:pt x="24" y="0"/>
                </a:lnTo>
                <a:lnTo>
                  <a:pt x="24" y="2"/>
                </a:lnTo>
                <a:lnTo>
                  <a:pt x="16" y="2"/>
                </a:lnTo>
                <a:lnTo>
                  <a:pt x="16" y="0"/>
                </a:lnTo>
                <a:close/>
                <a:moveTo>
                  <a:pt x="27" y="0"/>
                </a:moveTo>
                <a:lnTo>
                  <a:pt x="35" y="0"/>
                </a:lnTo>
                <a:lnTo>
                  <a:pt x="35" y="2"/>
                </a:lnTo>
                <a:lnTo>
                  <a:pt x="27" y="2"/>
                </a:lnTo>
                <a:lnTo>
                  <a:pt x="27" y="0"/>
                </a:lnTo>
                <a:close/>
                <a:moveTo>
                  <a:pt x="38" y="0"/>
                </a:moveTo>
                <a:lnTo>
                  <a:pt x="47" y="0"/>
                </a:lnTo>
                <a:lnTo>
                  <a:pt x="47" y="2"/>
                </a:lnTo>
                <a:lnTo>
                  <a:pt x="38" y="2"/>
                </a:lnTo>
                <a:lnTo>
                  <a:pt x="38" y="0"/>
                </a:lnTo>
                <a:close/>
                <a:moveTo>
                  <a:pt x="49" y="0"/>
                </a:moveTo>
                <a:lnTo>
                  <a:pt x="58" y="0"/>
                </a:lnTo>
                <a:lnTo>
                  <a:pt x="58" y="2"/>
                </a:lnTo>
                <a:lnTo>
                  <a:pt x="49" y="2"/>
                </a:lnTo>
                <a:lnTo>
                  <a:pt x="49" y="0"/>
                </a:lnTo>
                <a:close/>
                <a:moveTo>
                  <a:pt x="61" y="0"/>
                </a:moveTo>
                <a:lnTo>
                  <a:pt x="69" y="0"/>
                </a:lnTo>
                <a:lnTo>
                  <a:pt x="69" y="2"/>
                </a:lnTo>
                <a:lnTo>
                  <a:pt x="61" y="2"/>
                </a:lnTo>
                <a:lnTo>
                  <a:pt x="61" y="0"/>
                </a:lnTo>
                <a:close/>
                <a:moveTo>
                  <a:pt x="72" y="0"/>
                </a:moveTo>
                <a:lnTo>
                  <a:pt x="80" y="0"/>
                </a:lnTo>
                <a:lnTo>
                  <a:pt x="80" y="2"/>
                </a:lnTo>
                <a:lnTo>
                  <a:pt x="72" y="2"/>
                </a:lnTo>
                <a:lnTo>
                  <a:pt x="72" y="0"/>
                </a:lnTo>
                <a:close/>
                <a:moveTo>
                  <a:pt x="83" y="0"/>
                </a:moveTo>
                <a:lnTo>
                  <a:pt x="91" y="0"/>
                </a:lnTo>
                <a:lnTo>
                  <a:pt x="91" y="2"/>
                </a:lnTo>
                <a:lnTo>
                  <a:pt x="83" y="2"/>
                </a:lnTo>
                <a:lnTo>
                  <a:pt x="83" y="0"/>
                </a:lnTo>
                <a:close/>
                <a:moveTo>
                  <a:pt x="94" y="0"/>
                </a:moveTo>
                <a:lnTo>
                  <a:pt x="102" y="0"/>
                </a:lnTo>
                <a:lnTo>
                  <a:pt x="102" y="2"/>
                </a:lnTo>
                <a:lnTo>
                  <a:pt x="94" y="2"/>
                </a:lnTo>
                <a:lnTo>
                  <a:pt x="94" y="0"/>
                </a:lnTo>
                <a:close/>
                <a:moveTo>
                  <a:pt x="105" y="0"/>
                </a:moveTo>
                <a:lnTo>
                  <a:pt x="114" y="0"/>
                </a:lnTo>
                <a:lnTo>
                  <a:pt x="114" y="2"/>
                </a:lnTo>
                <a:lnTo>
                  <a:pt x="105" y="2"/>
                </a:lnTo>
                <a:lnTo>
                  <a:pt x="105" y="0"/>
                </a:lnTo>
                <a:close/>
                <a:moveTo>
                  <a:pt x="116" y="0"/>
                </a:moveTo>
                <a:lnTo>
                  <a:pt x="125" y="0"/>
                </a:lnTo>
                <a:lnTo>
                  <a:pt x="125" y="2"/>
                </a:lnTo>
                <a:lnTo>
                  <a:pt x="116" y="2"/>
                </a:lnTo>
                <a:lnTo>
                  <a:pt x="116" y="0"/>
                </a:lnTo>
                <a:close/>
                <a:moveTo>
                  <a:pt x="128" y="0"/>
                </a:moveTo>
                <a:lnTo>
                  <a:pt x="136" y="0"/>
                </a:lnTo>
                <a:lnTo>
                  <a:pt x="136" y="2"/>
                </a:lnTo>
                <a:lnTo>
                  <a:pt x="128" y="2"/>
                </a:lnTo>
                <a:lnTo>
                  <a:pt x="128" y="0"/>
                </a:lnTo>
                <a:close/>
                <a:moveTo>
                  <a:pt x="139" y="0"/>
                </a:moveTo>
                <a:lnTo>
                  <a:pt x="147" y="0"/>
                </a:lnTo>
                <a:lnTo>
                  <a:pt x="147" y="2"/>
                </a:lnTo>
                <a:lnTo>
                  <a:pt x="139" y="2"/>
                </a:lnTo>
                <a:lnTo>
                  <a:pt x="139" y="0"/>
                </a:lnTo>
                <a:close/>
                <a:moveTo>
                  <a:pt x="150" y="0"/>
                </a:moveTo>
                <a:lnTo>
                  <a:pt x="158" y="0"/>
                </a:lnTo>
                <a:lnTo>
                  <a:pt x="158" y="2"/>
                </a:lnTo>
                <a:lnTo>
                  <a:pt x="150" y="2"/>
                </a:lnTo>
                <a:lnTo>
                  <a:pt x="150" y="0"/>
                </a:lnTo>
                <a:close/>
                <a:moveTo>
                  <a:pt x="161" y="0"/>
                </a:moveTo>
                <a:lnTo>
                  <a:pt x="169" y="0"/>
                </a:lnTo>
                <a:lnTo>
                  <a:pt x="169" y="2"/>
                </a:lnTo>
                <a:lnTo>
                  <a:pt x="161" y="2"/>
                </a:lnTo>
                <a:lnTo>
                  <a:pt x="161" y="0"/>
                </a:lnTo>
                <a:close/>
                <a:moveTo>
                  <a:pt x="172" y="0"/>
                </a:moveTo>
                <a:lnTo>
                  <a:pt x="180" y="0"/>
                </a:lnTo>
                <a:lnTo>
                  <a:pt x="180" y="2"/>
                </a:lnTo>
                <a:lnTo>
                  <a:pt x="172" y="2"/>
                </a:lnTo>
                <a:lnTo>
                  <a:pt x="172" y="0"/>
                </a:lnTo>
                <a:close/>
                <a:moveTo>
                  <a:pt x="183" y="0"/>
                </a:moveTo>
                <a:lnTo>
                  <a:pt x="192" y="0"/>
                </a:lnTo>
                <a:lnTo>
                  <a:pt x="192" y="2"/>
                </a:lnTo>
                <a:lnTo>
                  <a:pt x="183" y="2"/>
                </a:lnTo>
                <a:lnTo>
                  <a:pt x="183" y="0"/>
                </a:lnTo>
                <a:close/>
                <a:moveTo>
                  <a:pt x="194" y="0"/>
                </a:moveTo>
                <a:lnTo>
                  <a:pt x="203" y="0"/>
                </a:lnTo>
                <a:lnTo>
                  <a:pt x="203" y="2"/>
                </a:lnTo>
                <a:lnTo>
                  <a:pt x="194" y="2"/>
                </a:lnTo>
                <a:lnTo>
                  <a:pt x="194" y="0"/>
                </a:lnTo>
                <a:close/>
                <a:moveTo>
                  <a:pt x="206" y="0"/>
                </a:moveTo>
                <a:lnTo>
                  <a:pt x="214" y="0"/>
                </a:lnTo>
                <a:lnTo>
                  <a:pt x="214" y="2"/>
                </a:lnTo>
                <a:lnTo>
                  <a:pt x="206" y="2"/>
                </a:lnTo>
                <a:lnTo>
                  <a:pt x="206" y="0"/>
                </a:lnTo>
                <a:close/>
                <a:moveTo>
                  <a:pt x="217" y="0"/>
                </a:moveTo>
                <a:lnTo>
                  <a:pt x="225" y="0"/>
                </a:lnTo>
                <a:lnTo>
                  <a:pt x="225" y="2"/>
                </a:lnTo>
                <a:lnTo>
                  <a:pt x="217" y="2"/>
                </a:lnTo>
                <a:lnTo>
                  <a:pt x="217" y="0"/>
                </a:lnTo>
                <a:close/>
                <a:moveTo>
                  <a:pt x="228" y="0"/>
                </a:moveTo>
                <a:lnTo>
                  <a:pt x="236" y="0"/>
                </a:lnTo>
                <a:lnTo>
                  <a:pt x="236" y="2"/>
                </a:lnTo>
                <a:lnTo>
                  <a:pt x="228" y="2"/>
                </a:lnTo>
                <a:lnTo>
                  <a:pt x="228" y="0"/>
                </a:lnTo>
                <a:close/>
                <a:moveTo>
                  <a:pt x="239" y="0"/>
                </a:moveTo>
                <a:lnTo>
                  <a:pt x="247" y="0"/>
                </a:lnTo>
                <a:lnTo>
                  <a:pt x="247" y="2"/>
                </a:lnTo>
                <a:lnTo>
                  <a:pt x="239" y="2"/>
                </a:lnTo>
                <a:lnTo>
                  <a:pt x="239" y="0"/>
                </a:lnTo>
                <a:close/>
                <a:moveTo>
                  <a:pt x="250" y="0"/>
                </a:moveTo>
                <a:lnTo>
                  <a:pt x="259" y="0"/>
                </a:lnTo>
                <a:lnTo>
                  <a:pt x="259" y="2"/>
                </a:lnTo>
                <a:lnTo>
                  <a:pt x="250" y="2"/>
                </a:lnTo>
                <a:lnTo>
                  <a:pt x="250" y="0"/>
                </a:lnTo>
                <a:close/>
                <a:moveTo>
                  <a:pt x="261" y="0"/>
                </a:moveTo>
                <a:lnTo>
                  <a:pt x="270" y="0"/>
                </a:lnTo>
                <a:lnTo>
                  <a:pt x="270" y="2"/>
                </a:lnTo>
                <a:lnTo>
                  <a:pt x="261" y="2"/>
                </a:lnTo>
                <a:lnTo>
                  <a:pt x="261" y="0"/>
                </a:lnTo>
                <a:close/>
                <a:moveTo>
                  <a:pt x="273" y="0"/>
                </a:moveTo>
                <a:lnTo>
                  <a:pt x="281" y="0"/>
                </a:lnTo>
                <a:lnTo>
                  <a:pt x="281" y="2"/>
                </a:lnTo>
                <a:lnTo>
                  <a:pt x="273" y="2"/>
                </a:lnTo>
                <a:lnTo>
                  <a:pt x="273" y="0"/>
                </a:lnTo>
                <a:close/>
                <a:moveTo>
                  <a:pt x="284" y="0"/>
                </a:moveTo>
                <a:lnTo>
                  <a:pt x="292" y="0"/>
                </a:lnTo>
                <a:lnTo>
                  <a:pt x="292" y="2"/>
                </a:lnTo>
                <a:lnTo>
                  <a:pt x="284" y="2"/>
                </a:lnTo>
                <a:lnTo>
                  <a:pt x="284" y="0"/>
                </a:lnTo>
                <a:close/>
                <a:moveTo>
                  <a:pt x="295" y="0"/>
                </a:moveTo>
                <a:lnTo>
                  <a:pt x="303" y="0"/>
                </a:lnTo>
                <a:lnTo>
                  <a:pt x="303" y="2"/>
                </a:lnTo>
                <a:lnTo>
                  <a:pt x="295" y="2"/>
                </a:lnTo>
                <a:lnTo>
                  <a:pt x="295" y="0"/>
                </a:lnTo>
                <a:close/>
                <a:moveTo>
                  <a:pt x="306" y="0"/>
                </a:moveTo>
                <a:lnTo>
                  <a:pt x="314" y="0"/>
                </a:lnTo>
                <a:lnTo>
                  <a:pt x="314" y="2"/>
                </a:lnTo>
                <a:lnTo>
                  <a:pt x="306" y="2"/>
                </a:lnTo>
                <a:lnTo>
                  <a:pt x="306" y="0"/>
                </a:lnTo>
                <a:close/>
                <a:moveTo>
                  <a:pt x="317" y="0"/>
                </a:moveTo>
                <a:lnTo>
                  <a:pt x="325" y="0"/>
                </a:lnTo>
                <a:lnTo>
                  <a:pt x="325" y="2"/>
                </a:lnTo>
                <a:lnTo>
                  <a:pt x="317" y="2"/>
                </a:lnTo>
                <a:lnTo>
                  <a:pt x="317" y="0"/>
                </a:lnTo>
                <a:close/>
                <a:moveTo>
                  <a:pt x="328" y="0"/>
                </a:moveTo>
                <a:lnTo>
                  <a:pt x="337" y="0"/>
                </a:lnTo>
                <a:lnTo>
                  <a:pt x="337" y="2"/>
                </a:lnTo>
                <a:lnTo>
                  <a:pt x="328" y="2"/>
                </a:lnTo>
                <a:lnTo>
                  <a:pt x="328" y="0"/>
                </a:lnTo>
                <a:close/>
                <a:moveTo>
                  <a:pt x="339" y="0"/>
                </a:moveTo>
                <a:lnTo>
                  <a:pt x="348" y="0"/>
                </a:lnTo>
                <a:lnTo>
                  <a:pt x="348" y="2"/>
                </a:lnTo>
                <a:lnTo>
                  <a:pt x="339" y="2"/>
                </a:lnTo>
                <a:lnTo>
                  <a:pt x="339" y="0"/>
                </a:lnTo>
                <a:close/>
                <a:moveTo>
                  <a:pt x="351" y="0"/>
                </a:moveTo>
                <a:lnTo>
                  <a:pt x="359" y="0"/>
                </a:lnTo>
                <a:lnTo>
                  <a:pt x="359" y="2"/>
                </a:lnTo>
                <a:lnTo>
                  <a:pt x="351" y="2"/>
                </a:lnTo>
                <a:lnTo>
                  <a:pt x="351" y="0"/>
                </a:lnTo>
                <a:close/>
                <a:moveTo>
                  <a:pt x="362" y="0"/>
                </a:moveTo>
                <a:lnTo>
                  <a:pt x="370" y="0"/>
                </a:lnTo>
                <a:lnTo>
                  <a:pt x="370" y="2"/>
                </a:lnTo>
                <a:lnTo>
                  <a:pt x="362" y="2"/>
                </a:lnTo>
                <a:lnTo>
                  <a:pt x="362" y="0"/>
                </a:lnTo>
                <a:close/>
                <a:moveTo>
                  <a:pt x="373" y="0"/>
                </a:moveTo>
                <a:lnTo>
                  <a:pt x="381" y="0"/>
                </a:lnTo>
                <a:lnTo>
                  <a:pt x="381" y="2"/>
                </a:lnTo>
                <a:lnTo>
                  <a:pt x="373" y="2"/>
                </a:lnTo>
                <a:lnTo>
                  <a:pt x="373" y="0"/>
                </a:lnTo>
                <a:close/>
                <a:moveTo>
                  <a:pt x="384" y="0"/>
                </a:moveTo>
                <a:lnTo>
                  <a:pt x="392" y="0"/>
                </a:lnTo>
                <a:lnTo>
                  <a:pt x="392" y="2"/>
                </a:lnTo>
                <a:lnTo>
                  <a:pt x="384" y="2"/>
                </a:lnTo>
                <a:lnTo>
                  <a:pt x="384" y="0"/>
                </a:lnTo>
                <a:close/>
                <a:moveTo>
                  <a:pt x="395" y="0"/>
                </a:moveTo>
                <a:lnTo>
                  <a:pt x="404" y="0"/>
                </a:lnTo>
                <a:lnTo>
                  <a:pt x="404" y="2"/>
                </a:lnTo>
                <a:lnTo>
                  <a:pt x="395" y="2"/>
                </a:lnTo>
                <a:lnTo>
                  <a:pt x="395" y="0"/>
                </a:lnTo>
                <a:close/>
                <a:moveTo>
                  <a:pt x="406" y="0"/>
                </a:moveTo>
                <a:lnTo>
                  <a:pt x="415" y="0"/>
                </a:lnTo>
                <a:lnTo>
                  <a:pt x="415" y="2"/>
                </a:lnTo>
                <a:lnTo>
                  <a:pt x="406" y="2"/>
                </a:lnTo>
                <a:lnTo>
                  <a:pt x="406" y="0"/>
                </a:lnTo>
                <a:close/>
                <a:moveTo>
                  <a:pt x="418" y="0"/>
                </a:moveTo>
                <a:lnTo>
                  <a:pt x="426" y="0"/>
                </a:lnTo>
                <a:lnTo>
                  <a:pt x="426" y="2"/>
                </a:lnTo>
                <a:lnTo>
                  <a:pt x="418" y="2"/>
                </a:lnTo>
                <a:lnTo>
                  <a:pt x="418" y="0"/>
                </a:lnTo>
                <a:close/>
                <a:moveTo>
                  <a:pt x="429" y="0"/>
                </a:moveTo>
                <a:lnTo>
                  <a:pt x="437" y="0"/>
                </a:lnTo>
                <a:lnTo>
                  <a:pt x="437" y="2"/>
                </a:lnTo>
                <a:lnTo>
                  <a:pt x="429" y="2"/>
                </a:lnTo>
                <a:lnTo>
                  <a:pt x="429" y="0"/>
                </a:lnTo>
                <a:close/>
                <a:moveTo>
                  <a:pt x="440" y="0"/>
                </a:moveTo>
                <a:lnTo>
                  <a:pt x="448" y="0"/>
                </a:lnTo>
                <a:lnTo>
                  <a:pt x="448" y="2"/>
                </a:lnTo>
                <a:lnTo>
                  <a:pt x="440" y="2"/>
                </a:lnTo>
                <a:lnTo>
                  <a:pt x="440" y="0"/>
                </a:lnTo>
                <a:close/>
                <a:moveTo>
                  <a:pt x="451" y="0"/>
                </a:moveTo>
                <a:lnTo>
                  <a:pt x="459" y="0"/>
                </a:lnTo>
                <a:lnTo>
                  <a:pt x="459" y="2"/>
                </a:lnTo>
                <a:lnTo>
                  <a:pt x="451" y="2"/>
                </a:lnTo>
                <a:lnTo>
                  <a:pt x="451" y="0"/>
                </a:lnTo>
                <a:close/>
                <a:moveTo>
                  <a:pt x="462" y="0"/>
                </a:moveTo>
                <a:lnTo>
                  <a:pt x="470" y="0"/>
                </a:lnTo>
                <a:lnTo>
                  <a:pt x="470" y="2"/>
                </a:lnTo>
                <a:lnTo>
                  <a:pt x="462" y="2"/>
                </a:lnTo>
                <a:lnTo>
                  <a:pt x="462" y="0"/>
                </a:lnTo>
                <a:close/>
                <a:moveTo>
                  <a:pt x="473" y="0"/>
                </a:moveTo>
                <a:lnTo>
                  <a:pt x="482" y="0"/>
                </a:lnTo>
                <a:lnTo>
                  <a:pt x="482" y="2"/>
                </a:lnTo>
                <a:lnTo>
                  <a:pt x="473" y="2"/>
                </a:lnTo>
                <a:lnTo>
                  <a:pt x="473" y="0"/>
                </a:lnTo>
                <a:close/>
                <a:moveTo>
                  <a:pt x="484" y="0"/>
                </a:moveTo>
                <a:lnTo>
                  <a:pt x="493" y="0"/>
                </a:lnTo>
                <a:lnTo>
                  <a:pt x="493" y="2"/>
                </a:lnTo>
                <a:lnTo>
                  <a:pt x="484" y="2"/>
                </a:lnTo>
                <a:lnTo>
                  <a:pt x="484" y="0"/>
                </a:lnTo>
                <a:close/>
                <a:moveTo>
                  <a:pt x="496" y="0"/>
                </a:moveTo>
                <a:lnTo>
                  <a:pt x="504" y="0"/>
                </a:lnTo>
                <a:lnTo>
                  <a:pt x="504" y="2"/>
                </a:lnTo>
                <a:lnTo>
                  <a:pt x="496" y="2"/>
                </a:lnTo>
                <a:lnTo>
                  <a:pt x="496" y="0"/>
                </a:lnTo>
                <a:close/>
                <a:moveTo>
                  <a:pt x="507" y="0"/>
                </a:moveTo>
                <a:lnTo>
                  <a:pt x="515" y="0"/>
                </a:lnTo>
                <a:lnTo>
                  <a:pt x="515" y="2"/>
                </a:lnTo>
                <a:lnTo>
                  <a:pt x="507" y="2"/>
                </a:lnTo>
                <a:lnTo>
                  <a:pt x="507" y="0"/>
                </a:lnTo>
                <a:close/>
                <a:moveTo>
                  <a:pt x="518" y="0"/>
                </a:moveTo>
                <a:lnTo>
                  <a:pt x="526" y="0"/>
                </a:lnTo>
                <a:lnTo>
                  <a:pt x="526" y="2"/>
                </a:lnTo>
                <a:lnTo>
                  <a:pt x="518" y="2"/>
                </a:lnTo>
                <a:lnTo>
                  <a:pt x="518" y="0"/>
                </a:lnTo>
                <a:close/>
                <a:moveTo>
                  <a:pt x="529" y="0"/>
                </a:moveTo>
                <a:lnTo>
                  <a:pt x="537" y="0"/>
                </a:lnTo>
                <a:lnTo>
                  <a:pt x="537" y="2"/>
                </a:lnTo>
                <a:lnTo>
                  <a:pt x="529" y="2"/>
                </a:lnTo>
                <a:lnTo>
                  <a:pt x="529" y="0"/>
                </a:lnTo>
                <a:close/>
                <a:moveTo>
                  <a:pt x="540" y="0"/>
                </a:moveTo>
                <a:lnTo>
                  <a:pt x="549" y="0"/>
                </a:lnTo>
                <a:lnTo>
                  <a:pt x="549" y="2"/>
                </a:lnTo>
                <a:lnTo>
                  <a:pt x="540" y="2"/>
                </a:lnTo>
                <a:lnTo>
                  <a:pt x="540" y="0"/>
                </a:lnTo>
                <a:close/>
                <a:moveTo>
                  <a:pt x="551" y="0"/>
                </a:moveTo>
                <a:lnTo>
                  <a:pt x="560" y="0"/>
                </a:lnTo>
                <a:lnTo>
                  <a:pt x="560" y="2"/>
                </a:lnTo>
                <a:lnTo>
                  <a:pt x="551" y="2"/>
                </a:lnTo>
                <a:lnTo>
                  <a:pt x="551" y="0"/>
                </a:lnTo>
                <a:close/>
                <a:moveTo>
                  <a:pt x="563" y="0"/>
                </a:moveTo>
                <a:lnTo>
                  <a:pt x="571" y="0"/>
                </a:lnTo>
                <a:lnTo>
                  <a:pt x="571" y="2"/>
                </a:lnTo>
                <a:lnTo>
                  <a:pt x="563" y="2"/>
                </a:lnTo>
                <a:lnTo>
                  <a:pt x="563" y="0"/>
                </a:lnTo>
                <a:close/>
                <a:moveTo>
                  <a:pt x="574" y="0"/>
                </a:moveTo>
                <a:lnTo>
                  <a:pt x="582" y="0"/>
                </a:lnTo>
                <a:lnTo>
                  <a:pt x="582" y="2"/>
                </a:lnTo>
                <a:lnTo>
                  <a:pt x="574" y="2"/>
                </a:lnTo>
                <a:lnTo>
                  <a:pt x="574" y="0"/>
                </a:lnTo>
                <a:close/>
                <a:moveTo>
                  <a:pt x="585" y="0"/>
                </a:moveTo>
                <a:lnTo>
                  <a:pt x="593" y="0"/>
                </a:lnTo>
                <a:lnTo>
                  <a:pt x="593" y="2"/>
                </a:lnTo>
                <a:lnTo>
                  <a:pt x="585" y="2"/>
                </a:lnTo>
                <a:lnTo>
                  <a:pt x="585" y="0"/>
                </a:lnTo>
                <a:close/>
                <a:moveTo>
                  <a:pt x="596" y="0"/>
                </a:moveTo>
                <a:lnTo>
                  <a:pt x="604" y="0"/>
                </a:lnTo>
                <a:lnTo>
                  <a:pt x="604" y="2"/>
                </a:lnTo>
                <a:lnTo>
                  <a:pt x="596" y="2"/>
                </a:lnTo>
                <a:lnTo>
                  <a:pt x="596" y="0"/>
                </a:lnTo>
                <a:close/>
                <a:moveTo>
                  <a:pt x="607" y="0"/>
                </a:moveTo>
                <a:lnTo>
                  <a:pt x="615" y="0"/>
                </a:lnTo>
                <a:lnTo>
                  <a:pt x="615" y="2"/>
                </a:lnTo>
                <a:lnTo>
                  <a:pt x="607" y="2"/>
                </a:lnTo>
                <a:lnTo>
                  <a:pt x="607" y="0"/>
                </a:lnTo>
                <a:close/>
                <a:moveTo>
                  <a:pt x="618" y="0"/>
                </a:moveTo>
                <a:lnTo>
                  <a:pt x="627" y="0"/>
                </a:lnTo>
                <a:lnTo>
                  <a:pt x="627" y="2"/>
                </a:lnTo>
                <a:lnTo>
                  <a:pt x="618" y="2"/>
                </a:lnTo>
                <a:lnTo>
                  <a:pt x="618" y="0"/>
                </a:lnTo>
                <a:close/>
                <a:moveTo>
                  <a:pt x="629" y="0"/>
                </a:moveTo>
                <a:lnTo>
                  <a:pt x="638" y="0"/>
                </a:lnTo>
                <a:lnTo>
                  <a:pt x="638" y="2"/>
                </a:lnTo>
                <a:lnTo>
                  <a:pt x="629" y="2"/>
                </a:lnTo>
                <a:lnTo>
                  <a:pt x="629" y="0"/>
                </a:lnTo>
                <a:close/>
                <a:moveTo>
                  <a:pt x="641" y="0"/>
                </a:moveTo>
                <a:lnTo>
                  <a:pt x="649" y="0"/>
                </a:lnTo>
                <a:lnTo>
                  <a:pt x="649" y="2"/>
                </a:lnTo>
                <a:lnTo>
                  <a:pt x="641" y="2"/>
                </a:lnTo>
                <a:lnTo>
                  <a:pt x="641" y="0"/>
                </a:lnTo>
                <a:close/>
                <a:moveTo>
                  <a:pt x="652" y="0"/>
                </a:moveTo>
                <a:lnTo>
                  <a:pt x="660" y="0"/>
                </a:lnTo>
                <a:lnTo>
                  <a:pt x="660" y="2"/>
                </a:lnTo>
                <a:lnTo>
                  <a:pt x="652" y="2"/>
                </a:lnTo>
                <a:lnTo>
                  <a:pt x="652" y="0"/>
                </a:lnTo>
                <a:close/>
                <a:moveTo>
                  <a:pt x="663" y="0"/>
                </a:moveTo>
                <a:lnTo>
                  <a:pt x="671" y="0"/>
                </a:lnTo>
                <a:lnTo>
                  <a:pt x="671" y="2"/>
                </a:lnTo>
                <a:lnTo>
                  <a:pt x="663" y="2"/>
                </a:lnTo>
                <a:lnTo>
                  <a:pt x="663" y="0"/>
                </a:lnTo>
                <a:close/>
                <a:moveTo>
                  <a:pt x="674" y="0"/>
                </a:moveTo>
                <a:lnTo>
                  <a:pt x="682" y="0"/>
                </a:lnTo>
                <a:lnTo>
                  <a:pt x="682" y="2"/>
                </a:lnTo>
                <a:lnTo>
                  <a:pt x="674" y="2"/>
                </a:lnTo>
                <a:lnTo>
                  <a:pt x="674" y="0"/>
                </a:lnTo>
                <a:close/>
                <a:moveTo>
                  <a:pt x="685" y="0"/>
                </a:moveTo>
                <a:lnTo>
                  <a:pt x="694" y="0"/>
                </a:lnTo>
                <a:lnTo>
                  <a:pt x="694" y="2"/>
                </a:lnTo>
                <a:lnTo>
                  <a:pt x="685" y="2"/>
                </a:lnTo>
                <a:lnTo>
                  <a:pt x="685" y="0"/>
                </a:lnTo>
                <a:close/>
                <a:moveTo>
                  <a:pt x="696" y="0"/>
                </a:moveTo>
                <a:lnTo>
                  <a:pt x="705" y="0"/>
                </a:lnTo>
                <a:lnTo>
                  <a:pt x="705" y="2"/>
                </a:lnTo>
                <a:lnTo>
                  <a:pt x="696" y="2"/>
                </a:lnTo>
                <a:lnTo>
                  <a:pt x="696" y="0"/>
                </a:lnTo>
                <a:close/>
                <a:moveTo>
                  <a:pt x="708" y="0"/>
                </a:moveTo>
                <a:lnTo>
                  <a:pt x="716" y="0"/>
                </a:lnTo>
                <a:lnTo>
                  <a:pt x="716" y="2"/>
                </a:lnTo>
                <a:lnTo>
                  <a:pt x="708" y="2"/>
                </a:lnTo>
                <a:lnTo>
                  <a:pt x="708" y="0"/>
                </a:lnTo>
                <a:close/>
                <a:moveTo>
                  <a:pt x="719" y="0"/>
                </a:moveTo>
                <a:lnTo>
                  <a:pt x="727" y="0"/>
                </a:lnTo>
                <a:lnTo>
                  <a:pt x="727" y="2"/>
                </a:lnTo>
                <a:lnTo>
                  <a:pt x="719" y="2"/>
                </a:lnTo>
                <a:lnTo>
                  <a:pt x="719" y="0"/>
                </a:lnTo>
                <a:close/>
                <a:moveTo>
                  <a:pt x="730" y="0"/>
                </a:moveTo>
                <a:lnTo>
                  <a:pt x="738" y="0"/>
                </a:lnTo>
                <a:lnTo>
                  <a:pt x="738" y="2"/>
                </a:lnTo>
                <a:lnTo>
                  <a:pt x="730" y="2"/>
                </a:lnTo>
                <a:lnTo>
                  <a:pt x="730" y="0"/>
                </a:lnTo>
                <a:close/>
                <a:moveTo>
                  <a:pt x="741" y="0"/>
                </a:moveTo>
                <a:lnTo>
                  <a:pt x="749" y="0"/>
                </a:lnTo>
                <a:lnTo>
                  <a:pt x="749" y="2"/>
                </a:lnTo>
                <a:lnTo>
                  <a:pt x="741" y="2"/>
                </a:lnTo>
                <a:lnTo>
                  <a:pt x="741" y="0"/>
                </a:lnTo>
                <a:close/>
                <a:moveTo>
                  <a:pt x="752" y="0"/>
                </a:moveTo>
                <a:lnTo>
                  <a:pt x="760" y="0"/>
                </a:lnTo>
                <a:lnTo>
                  <a:pt x="760" y="2"/>
                </a:lnTo>
                <a:lnTo>
                  <a:pt x="752" y="2"/>
                </a:lnTo>
                <a:lnTo>
                  <a:pt x="752" y="0"/>
                </a:lnTo>
                <a:close/>
                <a:moveTo>
                  <a:pt x="763" y="0"/>
                </a:moveTo>
                <a:lnTo>
                  <a:pt x="772" y="0"/>
                </a:lnTo>
                <a:lnTo>
                  <a:pt x="772" y="2"/>
                </a:lnTo>
                <a:lnTo>
                  <a:pt x="763" y="2"/>
                </a:lnTo>
                <a:lnTo>
                  <a:pt x="763" y="0"/>
                </a:lnTo>
                <a:close/>
                <a:moveTo>
                  <a:pt x="774" y="0"/>
                </a:moveTo>
                <a:lnTo>
                  <a:pt x="783" y="0"/>
                </a:lnTo>
                <a:lnTo>
                  <a:pt x="783" y="2"/>
                </a:lnTo>
                <a:lnTo>
                  <a:pt x="774" y="2"/>
                </a:lnTo>
                <a:lnTo>
                  <a:pt x="774" y="0"/>
                </a:lnTo>
                <a:close/>
                <a:moveTo>
                  <a:pt x="786" y="0"/>
                </a:moveTo>
                <a:lnTo>
                  <a:pt x="794" y="0"/>
                </a:lnTo>
                <a:lnTo>
                  <a:pt x="794" y="2"/>
                </a:lnTo>
                <a:lnTo>
                  <a:pt x="786" y="2"/>
                </a:lnTo>
                <a:lnTo>
                  <a:pt x="786" y="0"/>
                </a:lnTo>
                <a:close/>
                <a:moveTo>
                  <a:pt x="797" y="0"/>
                </a:moveTo>
                <a:lnTo>
                  <a:pt x="805" y="0"/>
                </a:lnTo>
                <a:lnTo>
                  <a:pt x="805" y="2"/>
                </a:lnTo>
                <a:lnTo>
                  <a:pt x="797" y="2"/>
                </a:lnTo>
                <a:lnTo>
                  <a:pt x="797" y="0"/>
                </a:lnTo>
                <a:close/>
                <a:moveTo>
                  <a:pt x="808" y="0"/>
                </a:moveTo>
                <a:lnTo>
                  <a:pt x="816" y="0"/>
                </a:lnTo>
                <a:lnTo>
                  <a:pt x="816" y="2"/>
                </a:lnTo>
                <a:lnTo>
                  <a:pt x="808" y="2"/>
                </a:lnTo>
                <a:lnTo>
                  <a:pt x="808" y="0"/>
                </a:lnTo>
                <a:close/>
                <a:moveTo>
                  <a:pt x="819" y="0"/>
                </a:moveTo>
                <a:lnTo>
                  <a:pt x="827" y="0"/>
                </a:lnTo>
                <a:lnTo>
                  <a:pt x="827" y="2"/>
                </a:lnTo>
                <a:lnTo>
                  <a:pt x="819" y="2"/>
                </a:lnTo>
                <a:lnTo>
                  <a:pt x="819" y="0"/>
                </a:lnTo>
                <a:close/>
                <a:moveTo>
                  <a:pt x="830" y="0"/>
                </a:moveTo>
                <a:lnTo>
                  <a:pt x="839" y="0"/>
                </a:lnTo>
                <a:lnTo>
                  <a:pt x="839" y="2"/>
                </a:lnTo>
                <a:lnTo>
                  <a:pt x="830" y="2"/>
                </a:lnTo>
                <a:lnTo>
                  <a:pt x="830" y="0"/>
                </a:lnTo>
                <a:close/>
                <a:moveTo>
                  <a:pt x="841" y="0"/>
                </a:moveTo>
                <a:lnTo>
                  <a:pt x="850" y="0"/>
                </a:lnTo>
                <a:lnTo>
                  <a:pt x="850" y="2"/>
                </a:lnTo>
                <a:lnTo>
                  <a:pt x="841" y="2"/>
                </a:lnTo>
                <a:lnTo>
                  <a:pt x="841" y="0"/>
                </a:lnTo>
                <a:close/>
                <a:moveTo>
                  <a:pt x="853" y="0"/>
                </a:moveTo>
                <a:lnTo>
                  <a:pt x="861" y="0"/>
                </a:lnTo>
                <a:lnTo>
                  <a:pt x="861" y="2"/>
                </a:lnTo>
                <a:lnTo>
                  <a:pt x="853" y="2"/>
                </a:lnTo>
                <a:lnTo>
                  <a:pt x="853" y="0"/>
                </a:lnTo>
                <a:close/>
                <a:moveTo>
                  <a:pt x="864" y="0"/>
                </a:moveTo>
                <a:lnTo>
                  <a:pt x="872" y="0"/>
                </a:lnTo>
                <a:lnTo>
                  <a:pt x="872" y="2"/>
                </a:lnTo>
                <a:lnTo>
                  <a:pt x="864" y="2"/>
                </a:lnTo>
                <a:lnTo>
                  <a:pt x="864" y="0"/>
                </a:lnTo>
                <a:close/>
                <a:moveTo>
                  <a:pt x="875" y="0"/>
                </a:moveTo>
                <a:lnTo>
                  <a:pt x="883" y="0"/>
                </a:lnTo>
                <a:lnTo>
                  <a:pt x="883" y="2"/>
                </a:lnTo>
                <a:lnTo>
                  <a:pt x="875" y="2"/>
                </a:lnTo>
                <a:lnTo>
                  <a:pt x="875" y="0"/>
                </a:lnTo>
                <a:close/>
                <a:moveTo>
                  <a:pt x="886" y="0"/>
                </a:moveTo>
                <a:lnTo>
                  <a:pt x="894" y="0"/>
                </a:lnTo>
                <a:lnTo>
                  <a:pt x="894" y="2"/>
                </a:lnTo>
                <a:lnTo>
                  <a:pt x="886" y="2"/>
                </a:lnTo>
                <a:lnTo>
                  <a:pt x="886" y="0"/>
                </a:lnTo>
                <a:close/>
                <a:moveTo>
                  <a:pt x="897" y="0"/>
                </a:moveTo>
                <a:lnTo>
                  <a:pt x="905" y="0"/>
                </a:lnTo>
                <a:lnTo>
                  <a:pt x="905" y="2"/>
                </a:lnTo>
                <a:lnTo>
                  <a:pt x="897" y="2"/>
                </a:lnTo>
                <a:lnTo>
                  <a:pt x="897" y="0"/>
                </a:lnTo>
                <a:close/>
                <a:moveTo>
                  <a:pt x="908" y="0"/>
                </a:moveTo>
                <a:lnTo>
                  <a:pt x="917" y="0"/>
                </a:lnTo>
                <a:lnTo>
                  <a:pt x="917" y="2"/>
                </a:lnTo>
                <a:lnTo>
                  <a:pt x="908" y="2"/>
                </a:lnTo>
                <a:lnTo>
                  <a:pt x="908" y="0"/>
                </a:lnTo>
                <a:close/>
                <a:moveTo>
                  <a:pt x="919" y="0"/>
                </a:moveTo>
                <a:lnTo>
                  <a:pt x="928" y="0"/>
                </a:lnTo>
                <a:lnTo>
                  <a:pt x="928" y="2"/>
                </a:lnTo>
                <a:lnTo>
                  <a:pt x="919" y="2"/>
                </a:lnTo>
                <a:lnTo>
                  <a:pt x="919" y="0"/>
                </a:lnTo>
                <a:close/>
                <a:moveTo>
                  <a:pt x="931" y="0"/>
                </a:moveTo>
                <a:lnTo>
                  <a:pt x="939" y="0"/>
                </a:lnTo>
                <a:lnTo>
                  <a:pt x="939" y="2"/>
                </a:lnTo>
                <a:lnTo>
                  <a:pt x="931" y="2"/>
                </a:lnTo>
                <a:lnTo>
                  <a:pt x="931" y="0"/>
                </a:lnTo>
                <a:close/>
                <a:moveTo>
                  <a:pt x="942" y="0"/>
                </a:moveTo>
                <a:lnTo>
                  <a:pt x="950" y="0"/>
                </a:lnTo>
                <a:lnTo>
                  <a:pt x="950" y="2"/>
                </a:lnTo>
                <a:lnTo>
                  <a:pt x="942" y="2"/>
                </a:lnTo>
                <a:lnTo>
                  <a:pt x="942" y="0"/>
                </a:lnTo>
                <a:close/>
                <a:moveTo>
                  <a:pt x="953" y="0"/>
                </a:moveTo>
                <a:lnTo>
                  <a:pt x="961" y="0"/>
                </a:lnTo>
                <a:lnTo>
                  <a:pt x="961" y="2"/>
                </a:lnTo>
                <a:lnTo>
                  <a:pt x="953" y="2"/>
                </a:lnTo>
                <a:lnTo>
                  <a:pt x="953" y="0"/>
                </a:lnTo>
                <a:close/>
                <a:moveTo>
                  <a:pt x="964" y="0"/>
                </a:moveTo>
                <a:lnTo>
                  <a:pt x="972" y="0"/>
                </a:lnTo>
                <a:lnTo>
                  <a:pt x="972" y="2"/>
                </a:lnTo>
                <a:lnTo>
                  <a:pt x="964" y="2"/>
                </a:lnTo>
                <a:lnTo>
                  <a:pt x="964" y="0"/>
                </a:lnTo>
                <a:close/>
                <a:moveTo>
                  <a:pt x="975" y="0"/>
                </a:moveTo>
                <a:lnTo>
                  <a:pt x="984" y="0"/>
                </a:lnTo>
                <a:lnTo>
                  <a:pt x="984" y="2"/>
                </a:lnTo>
                <a:lnTo>
                  <a:pt x="975" y="2"/>
                </a:lnTo>
                <a:lnTo>
                  <a:pt x="975" y="0"/>
                </a:lnTo>
                <a:close/>
                <a:moveTo>
                  <a:pt x="986" y="0"/>
                </a:moveTo>
                <a:lnTo>
                  <a:pt x="995" y="0"/>
                </a:lnTo>
                <a:lnTo>
                  <a:pt x="995" y="2"/>
                </a:lnTo>
                <a:lnTo>
                  <a:pt x="986" y="2"/>
                </a:lnTo>
                <a:lnTo>
                  <a:pt x="986" y="0"/>
                </a:lnTo>
                <a:close/>
                <a:moveTo>
                  <a:pt x="998" y="0"/>
                </a:moveTo>
                <a:lnTo>
                  <a:pt x="1006" y="0"/>
                </a:lnTo>
                <a:lnTo>
                  <a:pt x="1006" y="2"/>
                </a:lnTo>
                <a:lnTo>
                  <a:pt x="998" y="2"/>
                </a:lnTo>
                <a:lnTo>
                  <a:pt x="998" y="0"/>
                </a:lnTo>
                <a:close/>
                <a:moveTo>
                  <a:pt x="1009" y="0"/>
                </a:moveTo>
                <a:lnTo>
                  <a:pt x="1017" y="0"/>
                </a:lnTo>
                <a:lnTo>
                  <a:pt x="1017" y="2"/>
                </a:lnTo>
                <a:lnTo>
                  <a:pt x="1009" y="2"/>
                </a:lnTo>
                <a:lnTo>
                  <a:pt x="1009" y="0"/>
                </a:lnTo>
                <a:close/>
                <a:moveTo>
                  <a:pt x="1020" y="0"/>
                </a:moveTo>
                <a:lnTo>
                  <a:pt x="1028" y="0"/>
                </a:lnTo>
                <a:lnTo>
                  <a:pt x="1028" y="2"/>
                </a:lnTo>
                <a:lnTo>
                  <a:pt x="1020" y="2"/>
                </a:lnTo>
                <a:lnTo>
                  <a:pt x="1020" y="0"/>
                </a:lnTo>
                <a:close/>
                <a:moveTo>
                  <a:pt x="1031" y="0"/>
                </a:moveTo>
                <a:lnTo>
                  <a:pt x="1039" y="0"/>
                </a:lnTo>
                <a:lnTo>
                  <a:pt x="1039" y="2"/>
                </a:lnTo>
                <a:lnTo>
                  <a:pt x="1031" y="2"/>
                </a:lnTo>
                <a:lnTo>
                  <a:pt x="1031" y="0"/>
                </a:lnTo>
                <a:close/>
                <a:moveTo>
                  <a:pt x="1042" y="0"/>
                </a:moveTo>
                <a:lnTo>
                  <a:pt x="1050" y="0"/>
                </a:lnTo>
                <a:lnTo>
                  <a:pt x="1050" y="2"/>
                </a:lnTo>
                <a:lnTo>
                  <a:pt x="1042" y="2"/>
                </a:lnTo>
                <a:lnTo>
                  <a:pt x="1042" y="0"/>
                </a:lnTo>
                <a:close/>
                <a:moveTo>
                  <a:pt x="1053" y="0"/>
                </a:moveTo>
                <a:lnTo>
                  <a:pt x="1062" y="0"/>
                </a:lnTo>
                <a:lnTo>
                  <a:pt x="1062" y="2"/>
                </a:lnTo>
                <a:lnTo>
                  <a:pt x="1053" y="2"/>
                </a:lnTo>
                <a:lnTo>
                  <a:pt x="1053" y="0"/>
                </a:lnTo>
                <a:close/>
                <a:moveTo>
                  <a:pt x="1064" y="0"/>
                </a:moveTo>
                <a:lnTo>
                  <a:pt x="1073" y="0"/>
                </a:lnTo>
                <a:lnTo>
                  <a:pt x="1073" y="2"/>
                </a:lnTo>
                <a:lnTo>
                  <a:pt x="1064" y="2"/>
                </a:lnTo>
                <a:lnTo>
                  <a:pt x="1064" y="0"/>
                </a:lnTo>
                <a:close/>
                <a:moveTo>
                  <a:pt x="1076" y="0"/>
                </a:moveTo>
                <a:lnTo>
                  <a:pt x="1084" y="0"/>
                </a:lnTo>
                <a:lnTo>
                  <a:pt x="1084" y="2"/>
                </a:lnTo>
                <a:lnTo>
                  <a:pt x="1076" y="2"/>
                </a:lnTo>
                <a:lnTo>
                  <a:pt x="1076" y="0"/>
                </a:lnTo>
                <a:close/>
                <a:moveTo>
                  <a:pt x="1087" y="0"/>
                </a:moveTo>
                <a:lnTo>
                  <a:pt x="1095" y="0"/>
                </a:lnTo>
                <a:lnTo>
                  <a:pt x="1095" y="2"/>
                </a:lnTo>
                <a:lnTo>
                  <a:pt x="1087" y="2"/>
                </a:lnTo>
                <a:lnTo>
                  <a:pt x="1087" y="0"/>
                </a:lnTo>
                <a:close/>
                <a:moveTo>
                  <a:pt x="1098" y="0"/>
                </a:moveTo>
                <a:lnTo>
                  <a:pt x="1106" y="0"/>
                </a:lnTo>
                <a:lnTo>
                  <a:pt x="1106" y="2"/>
                </a:lnTo>
                <a:lnTo>
                  <a:pt x="1098" y="2"/>
                </a:lnTo>
                <a:lnTo>
                  <a:pt x="1098" y="0"/>
                </a:lnTo>
                <a:close/>
                <a:moveTo>
                  <a:pt x="1109" y="0"/>
                </a:moveTo>
                <a:lnTo>
                  <a:pt x="1117" y="0"/>
                </a:lnTo>
                <a:lnTo>
                  <a:pt x="1117" y="2"/>
                </a:lnTo>
                <a:lnTo>
                  <a:pt x="1109" y="2"/>
                </a:lnTo>
                <a:lnTo>
                  <a:pt x="1109" y="0"/>
                </a:lnTo>
                <a:close/>
                <a:moveTo>
                  <a:pt x="1120" y="0"/>
                </a:moveTo>
                <a:lnTo>
                  <a:pt x="1129" y="0"/>
                </a:lnTo>
                <a:lnTo>
                  <a:pt x="1129" y="2"/>
                </a:lnTo>
                <a:lnTo>
                  <a:pt x="1120" y="2"/>
                </a:lnTo>
                <a:lnTo>
                  <a:pt x="1120" y="0"/>
                </a:lnTo>
                <a:close/>
                <a:moveTo>
                  <a:pt x="1131" y="0"/>
                </a:moveTo>
                <a:lnTo>
                  <a:pt x="1140" y="0"/>
                </a:lnTo>
                <a:lnTo>
                  <a:pt x="1140" y="2"/>
                </a:lnTo>
                <a:lnTo>
                  <a:pt x="1131" y="2"/>
                </a:lnTo>
                <a:lnTo>
                  <a:pt x="1131" y="0"/>
                </a:lnTo>
                <a:close/>
                <a:moveTo>
                  <a:pt x="1143" y="0"/>
                </a:moveTo>
                <a:lnTo>
                  <a:pt x="1151" y="0"/>
                </a:lnTo>
                <a:lnTo>
                  <a:pt x="1151" y="2"/>
                </a:lnTo>
                <a:lnTo>
                  <a:pt x="1143" y="2"/>
                </a:lnTo>
                <a:lnTo>
                  <a:pt x="1143" y="0"/>
                </a:lnTo>
                <a:close/>
                <a:moveTo>
                  <a:pt x="1154" y="0"/>
                </a:moveTo>
                <a:lnTo>
                  <a:pt x="1162" y="0"/>
                </a:lnTo>
                <a:lnTo>
                  <a:pt x="1162" y="2"/>
                </a:lnTo>
                <a:lnTo>
                  <a:pt x="1154" y="2"/>
                </a:lnTo>
                <a:lnTo>
                  <a:pt x="1154" y="0"/>
                </a:lnTo>
                <a:close/>
                <a:moveTo>
                  <a:pt x="1165" y="0"/>
                </a:moveTo>
                <a:lnTo>
                  <a:pt x="1173" y="0"/>
                </a:lnTo>
                <a:lnTo>
                  <a:pt x="1173" y="2"/>
                </a:lnTo>
                <a:lnTo>
                  <a:pt x="1165" y="2"/>
                </a:lnTo>
                <a:lnTo>
                  <a:pt x="1165" y="0"/>
                </a:lnTo>
                <a:close/>
                <a:moveTo>
                  <a:pt x="1176" y="0"/>
                </a:moveTo>
                <a:lnTo>
                  <a:pt x="1184" y="0"/>
                </a:lnTo>
                <a:lnTo>
                  <a:pt x="1184" y="2"/>
                </a:lnTo>
                <a:lnTo>
                  <a:pt x="1176" y="2"/>
                </a:lnTo>
                <a:lnTo>
                  <a:pt x="1176" y="0"/>
                </a:lnTo>
                <a:close/>
                <a:moveTo>
                  <a:pt x="1187" y="0"/>
                </a:moveTo>
                <a:lnTo>
                  <a:pt x="1195" y="0"/>
                </a:lnTo>
                <a:lnTo>
                  <a:pt x="1195" y="2"/>
                </a:lnTo>
                <a:lnTo>
                  <a:pt x="1187" y="2"/>
                </a:lnTo>
                <a:lnTo>
                  <a:pt x="1187" y="0"/>
                </a:lnTo>
                <a:close/>
                <a:moveTo>
                  <a:pt x="1198" y="0"/>
                </a:moveTo>
                <a:lnTo>
                  <a:pt x="1207" y="0"/>
                </a:lnTo>
                <a:lnTo>
                  <a:pt x="1207" y="2"/>
                </a:lnTo>
                <a:lnTo>
                  <a:pt x="1198" y="2"/>
                </a:lnTo>
                <a:lnTo>
                  <a:pt x="1198" y="0"/>
                </a:lnTo>
                <a:close/>
                <a:moveTo>
                  <a:pt x="1209" y="0"/>
                </a:moveTo>
                <a:lnTo>
                  <a:pt x="1218" y="0"/>
                </a:lnTo>
                <a:lnTo>
                  <a:pt x="1218" y="2"/>
                </a:lnTo>
                <a:lnTo>
                  <a:pt x="1209" y="2"/>
                </a:lnTo>
                <a:lnTo>
                  <a:pt x="1209" y="0"/>
                </a:lnTo>
                <a:close/>
                <a:moveTo>
                  <a:pt x="1221" y="0"/>
                </a:moveTo>
                <a:lnTo>
                  <a:pt x="1229" y="0"/>
                </a:lnTo>
                <a:lnTo>
                  <a:pt x="1229" y="2"/>
                </a:lnTo>
                <a:lnTo>
                  <a:pt x="1221" y="2"/>
                </a:lnTo>
                <a:lnTo>
                  <a:pt x="1221" y="0"/>
                </a:lnTo>
                <a:close/>
                <a:moveTo>
                  <a:pt x="1232" y="0"/>
                </a:moveTo>
                <a:lnTo>
                  <a:pt x="1240" y="0"/>
                </a:lnTo>
                <a:lnTo>
                  <a:pt x="1240" y="2"/>
                </a:lnTo>
                <a:lnTo>
                  <a:pt x="1232" y="2"/>
                </a:lnTo>
                <a:lnTo>
                  <a:pt x="1232" y="0"/>
                </a:lnTo>
                <a:close/>
                <a:moveTo>
                  <a:pt x="1243" y="0"/>
                </a:moveTo>
                <a:lnTo>
                  <a:pt x="1251" y="0"/>
                </a:lnTo>
                <a:lnTo>
                  <a:pt x="1251" y="2"/>
                </a:lnTo>
                <a:lnTo>
                  <a:pt x="1243" y="2"/>
                </a:lnTo>
                <a:lnTo>
                  <a:pt x="1243" y="0"/>
                </a:lnTo>
                <a:close/>
                <a:moveTo>
                  <a:pt x="1254" y="0"/>
                </a:moveTo>
                <a:lnTo>
                  <a:pt x="1262" y="0"/>
                </a:lnTo>
                <a:lnTo>
                  <a:pt x="1262" y="2"/>
                </a:lnTo>
                <a:lnTo>
                  <a:pt x="1254" y="2"/>
                </a:lnTo>
                <a:lnTo>
                  <a:pt x="1254" y="0"/>
                </a:lnTo>
                <a:close/>
                <a:moveTo>
                  <a:pt x="1265" y="0"/>
                </a:moveTo>
                <a:lnTo>
                  <a:pt x="1274" y="0"/>
                </a:lnTo>
                <a:lnTo>
                  <a:pt x="1274" y="2"/>
                </a:lnTo>
                <a:lnTo>
                  <a:pt x="1265" y="2"/>
                </a:lnTo>
                <a:lnTo>
                  <a:pt x="1265" y="0"/>
                </a:lnTo>
                <a:close/>
                <a:moveTo>
                  <a:pt x="1276" y="0"/>
                </a:moveTo>
                <a:lnTo>
                  <a:pt x="1285" y="0"/>
                </a:lnTo>
                <a:lnTo>
                  <a:pt x="1285" y="2"/>
                </a:lnTo>
                <a:lnTo>
                  <a:pt x="1276" y="2"/>
                </a:lnTo>
                <a:lnTo>
                  <a:pt x="1276" y="0"/>
                </a:lnTo>
                <a:close/>
                <a:moveTo>
                  <a:pt x="1288" y="0"/>
                </a:moveTo>
                <a:lnTo>
                  <a:pt x="1296" y="0"/>
                </a:lnTo>
                <a:lnTo>
                  <a:pt x="1296" y="2"/>
                </a:lnTo>
                <a:lnTo>
                  <a:pt x="1288" y="2"/>
                </a:lnTo>
                <a:lnTo>
                  <a:pt x="1288" y="0"/>
                </a:lnTo>
                <a:close/>
                <a:moveTo>
                  <a:pt x="1299" y="0"/>
                </a:moveTo>
                <a:lnTo>
                  <a:pt x="1307" y="0"/>
                </a:lnTo>
                <a:lnTo>
                  <a:pt x="1307" y="2"/>
                </a:lnTo>
                <a:lnTo>
                  <a:pt x="1299" y="2"/>
                </a:lnTo>
                <a:lnTo>
                  <a:pt x="1299" y="0"/>
                </a:lnTo>
                <a:close/>
                <a:moveTo>
                  <a:pt x="1310" y="0"/>
                </a:moveTo>
                <a:lnTo>
                  <a:pt x="1318" y="0"/>
                </a:lnTo>
                <a:lnTo>
                  <a:pt x="1318" y="2"/>
                </a:lnTo>
                <a:lnTo>
                  <a:pt x="1310" y="2"/>
                </a:lnTo>
                <a:lnTo>
                  <a:pt x="1310" y="0"/>
                </a:lnTo>
                <a:close/>
                <a:moveTo>
                  <a:pt x="1321" y="0"/>
                </a:moveTo>
                <a:lnTo>
                  <a:pt x="1329" y="0"/>
                </a:lnTo>
                <a:lnTo>
                  <a:pt x="1329" y="2"/>
                </a:lnTo>
                <a:lnTo>
                  <a:pt x="1321" y="2"/>
                </a:lnTo>
                <a:lnTo>
                  <a:pt x="1321" y="0"/>
                </a:lnTo>
                <a:close/>
                <a:moveTo>
                  <a:pt x="1332" y="0"/>
                </a:moveTo>
                <a:lnTo>
                  <a:pt x="1340" y="0"/>
                </a:lnTo>
                <a:lnTo>
                  <a:pt x="1340" y="2"/>
                </a:lnTo>
                <a:lnTo>
                  <a:pt x="1332" y="2"/>
                </a:lnTo>
                <a:lnTo>
                  <a:pt x="1332" y="0"/>
                </a:lnTo>
                <a:close/>
                <a:moveTo>
                  <a:pt x="1343" y="0"/>
                </a:moveTo>
                <a:lnTo>
                  <a:pt x="1352" y="0"/>
                </a:lnTo>
                <a:lnTo>
                  <a:pt x="1352" y="2"/>
                </a:lnTo>
                <a:lnTo>
                  <a:pt x="1343" y="2"/>
                </a:lnTo>
                <a:lnTo>
                  <a:pt x="1343" y="0"/>
                </a:lnTo>
                <a:close/>
                <a:moveTo>
                  <a:pt x="1354" y="0"/>
                </a:moveTo>
                <a:lnTo>
                  <a:pt x="1363" y="0"/>
                </a:lnTo>
                <a:lnTo>
                  <a:pt x="1363" y="2"/>
                </a:lnTo>
                <a:lnTo>
                  <a:pt x="1354" y="2"/>
                </a:lnTo>
                <a:lnTo>
                  <a:pt x="1354" y="0"/>
                </a:lnTo>
                <a:close/>
                <a:moveTo>
                  <a:pt x="1366" y="0"/>
                </a:moveTo>
                <a:lnTo>
                  <a:pt x="1374" y="0"/>
                </a:lnTo>
                <a:lnTo>
                  <a:pt x="1374" y="2"/>
                </a:lnTo>
                <a:lnTo>
                  <a:pt x="1366" y="2"/>
                </a:lnTo>
                <a:lnTo>
                  <a:pt x="1366" y="0"/>
                </a:lnTo>
                <a:close/>
                <a:moveTo>
                  <a:pt x="1377" y="0"/>
                </a:moveTo>
                <a:lnTo>
                  <a:pt x="1385" y="0"/>
                </a:lnTo>
                <a:lnTo>
                  <a:pt x="1385" y="2"/>
                </a:lnTo>
                <a:lnTo>
                  <a:pt x="1377" y="2"/>
                </a:lnTo>
                <a:lnTo>
                  <a:pt x="1377" y="0"/>
                </a:lnTo>
                <a:close/>
                <a:moveTo>
                  <a:pt x="1388" y="0"/>
                </a:moveTo>
                <a:lnTo>
                  <a:pt x="1396" y="0"/>
                </a:lnTo>
                <a:lnTo>
                  <a:pt x="1396" y="2"/>
                </a:lnTo>
                <a:lnTo>
                  <a:pt x="1388" y="2"/>
                </a:lnTo>
                <a:lnTo>
                  <a:pt x="1388" y="0"/>
                </a:lnTo>
                <a:close/>
                <a:moveTo>
                  <a:pt x="1399" y="0"/>
                </a:moveTo>
                <a:lnTo>
                  <a:pt x="1407" y="0"/>
                </a:lnTo>
                <a:lnTo>
                  <a:pt x="1407" y="2"/>
                </a:lnTo>
                <a:lnTo>
                  <a:pt x="1399" y="2"/>
                </a:lnTo>
                <a:lnTo>
                  <a:pt x="1399" y="0"/>
                </a:lnTo>
                <a:close/>
                <a:moveTo>
                  <a:pt x="1410" y="0"/>
                </a:moveTo>
                <a:lnTo>
                  <a:pt x="1419" y="0"/>
                </a:lnTo>
                <a:lnTo>
                  <a:pt x="1419" y="2"/>
                </a:lnTo>
                <a:lnTo>
                  <a:pt x="1410" y="2"/>
                </a:lnTo>
                <a:lnTo>
                  <a:pt x="1410" y="0"/>
                </a:lnTo>
                <a:close/>
                <a:moveTo>
                  <a:pt x="1421" y="0"/>
                </a:moveTo>
                <a:lnTo>
                  <a:pt x="1430" y="0"/>
                </a:lnTo>
                <a:lnTo>
                  <a:pt x="1430" y="2"/>
                </a:lnTo>
                <a:lnTo>
                  <a:pt x="1421" y="2"/>
                </a:lnTo>
                <a:lnTo>
                  <a:pt x="1421" y="0"/>
                </a:lnTo>
                <a:close/>
                <a:moveTo>
                  <a:pt x="1433" y="0"/>
                </a:moveTo>
                <a:lnTo>
                  <a:pt x="1441" y="0"/>
                </a:lnTo>
                <a:lnTo>
                  <a:pt x="1441" y="2"/>
                </a:lnTo>
                <a:lnTo>
                  <a:pt x="1433" y="2"/>
                </a:lnTo>
                <a:lnTo>
                  <a:pt x="1433" y="0"/>
                </a:lnTo>
                <a:close/>
                <a:moveTo>
                  <a:pt x="1444" y="0"/>
                </a:moveTo>
                <a:lnTo>
                  <a:pt x="1452" y="0"/>
                </a:lnTo>
                <a:lnTo>
                  <a:pt x="1452" y="2"/>
                </a:lnTo>
                <a:lnTo>
                  <a:pt x="1444" y="2"/>
                </a:lnTo>
                <a:lnTo>
                  <a:pt x="1444" y="0"/>
                </a:lnTo>
                <a:close/>
                <a:moveTo>
                  <a:pt x="1455" y="0"/>
                </a:moveTo>
                <a:lnTo>
                  <a:pt x="1463" y="0"/>
                </a:lnTo>
                <a:lnTo>
                  <a:pt x="1463" y="2"/>
                </a:lnTo>
                <a:lnTo>
                  <a:pt x="1455" y="2"/>
                </a:lnTo>
                <a:lnTo>
                  <a:pt x="1455" y="0"/>
                </a:lnTo>
                <a:close/>
                <a:moveTo>
                  <a:pt x="1466" y="0"/>
                </a:moveTo>
                <a:lnTo>
                  <a:pt x="1474" y="0"/>
                </a:lnTo>
                <a:lnTo>
                  <a:pt x="1474" y="2"/>
                </a:lnTo>
                <a:lnTo>
                  <a:pt x="1466" y="2"/>
                </a:lnTo>
                <a:lnTo>
                  <a:pt x="1466" y="0"/>
                </a:lnTo>
                <a:close/>
                <a:moveTo>
                  <a:pt x="1477" y="0"/>
                </a:moveTo>
                <a:lnTo>
                  <a:pt x="1485" y="0"/>
                </a:lnTo>
                <a:lnTo>
                  <a:pt x="1485" y="2"/>
                </a:lnTo>
                <a:lnTo>
                  <a:pt x="1477" y="2"/>
                </a:lnTo>
                <a:lnTo>
                  <a:pt x="1477" y="0"/>
                </a:lnTo>
                <a:close/>
                <a:moveTo>
                  <a:pt x="1488" y="0"/>
                </a:moveTo>
                <a:lnTo>
                  <a:pt x="1497" y="0"/>
                </a:lnTo>
                <a:lnTo>
                  <a:pt x="1497" y="2"/>
                </a:lnTo>
                <a:lnTo>
                  <a:pt x="1488" y="2"/>
                </a:lnTo>
                <a:lnTo>
                  <a:pt x="1488" y="0"/>
                </a:lnTo>
                <a:close/>
                <a:moveTo>
                  <a:pt x="1499" y="0"/>
                </a:moveTo>
                <a:lnTo>
                  <a:pt x="1508" y="0"/>
                </a:lnTo>
                <a:lnTo>
                  <a:pt x="1508" y="2"/>
                </a:lnTo>
                <a:lnTo>
                  <a:pt x="1499" y="2"/>
                </a:lnTo>
                <a:lnTo>
                  <a:pt x="1499" y="0"/>
                </a:lnTo>
                <a:close/>
                <a:moveTo>
                  <a:pt x="1511" y="0"/>
                </a:moveTo>
                <a:lnTo>
                  <a:pt x="1513" y="0"/>
                </a:lnTo>
                <a:lnTo>
                  <a:pt x="1513" y="8"/>
                </a:lnTo>
                <a:lnTo>
                  <a:pt x="1510" y="8"/>
                </a:lnTo>
                <a:lnTo>
                  <a:pt x="1510" y="1"/>
                </a:lnTo>
                <a:lnTo>
                  <a:pt x="1512" y="2"/>
                </a:lnTo>
                <a:lnTo>
                  <a:pt x="1511" y="2"/>
                </a:lnTo>
                <a:lnTo>
                  <a:pt x="1511" y="0"/>
                </a:lnTo>
                <a:close/>
                <a:moveTo>
                  <a:pt x="1513" y="11"/>
                </a:moveTo>
                <a:lnTo>
                  <a:pt x="1513" y="19"/>
                </a:lnTo>
                <a:lnTo>
                  <a:pt x="1510" y="19"/>
                </a:lnTo>
                <a:lnTo>
                  <a:pt x="1510" y="11"/>
                </a:lnTo>
                <a:lnTo>
                  <a:pt x="1513" y="11"/>
                </a:lnTo>
                <a:close/>
                <a:moveTo>
                  <a:pt x="1513" y="22"/>
                </a:moveTo>
                <a:lnTo>
                  <a:pt x="1513" y="30"/>
                </a:lnTo>
                <a:lnTo>
                  <a:pt x="1510" y="30"/>
                </a:lnTo>
                <a:lnTo>
                  <a:pt x="1510" y="22"/>
                </a:lnTo>
                <a:lnTo>
                  <a:pt x="1513" y="22"/>
                </a:lnTo>
                <a:close/>
                <a:moveTo>
                  <a:pt x="1513" y="33"/>
                </a:moveTo>
                <a:lnTo>
                  <a:pt x="1513" y="41"/>
                </a:lnTo>
                <a:lnTo>
                  <a:pt x="1510" y="41"/>
                </a:lnTo>
                <a:lnTo>
                  <a:pt x="1510" y="33"/>
                </a:lnTo>
                <a:lnTo>
                  <a:pt x="1513" y="33"/>
                </a:lnTo>
                <a:close/>
                <a:moveTo>
                  <a:pt x="1513" y="44"/>
                </a:moveTo>
                <a:lnTo>
                  <a:pt x="1513" y="52"/>
                </a:lnTo>
                <a:lnTo>
                  <a:pt x="1510" y="52"/>
                </a:lnTo>
                <a:lnTo>
                  <a:pt x="1510" y="44"/>
                </a:lnTo>
                <a:lnTo>
                  <a:pt x="1513" y="44"/>
                </a:lnTo>
                <a:close/>
                <a:moveTo>
                  <a:pt x="1513" y="55"/>
                </a:moveTo>
                <a:lnTo>
                  <a:pt x="1513" y="63"/>
                </a:lnTo>
                <a:lnTo>
                  <a:pt x="1510" y="63"/>
                </a:lnTo>
                <a:lnTo>
                  <a:pt x="1510" y="55"/>
                </a:lnTo>
                <a:lnTo>
                  <a:pt x="1513" y="55"/>
                </a:lnTo>
                <a:close/>
                <a:moveTo>
                  <a:pt x="1513" y="66"/>
                </a:moveTo>
                <a:lnTo>
                  <a:pt x="1513" y="74"/>
                </a:lnTo>
                <a:lnTo>
                  <a:pt x="1510" y="74"/>
                </a:lnTo>
                <a:lnTo>
                  <a:pt x="1510" y="66"/>
                </a:lnTo>
                <a:lnTo>
                  <a:pt x="1513" y="66"/>
                </a:lnTo>
                <a:close/>
                <a:moveTo>
                  <a:pt x="1513" y="77"/>
                </a:moveTo>
                <a:lnTo>
                  <a:pt x="1513" y="85"/>
                </a:lnTo>
                <a:lnTo>
                  <a:pt x="1510" y="85"/>
                </a:lnTo>
                <a:lnTo>
                  <a:pt x="1510" y="77"/>
                </a:lnTo>
                <a:lnTo>
                  <a:pt x="1513" y="77"/>
                </a:lnTo>
                <a:close/>
                <a:moveTo>
                  <a:pt x="1513" y="88"/>
                </a:moveTo>
                <a:lnTo>
                  <a:pt x="1513" y="96"/>
                </a:lnTo>
                <a:lnTo>
                  <a:pt x="1510" y="96"/>
                </a:lnTo>
                <a:lnTo>
                  <a:pt x="1510" y="88"/>
                </a:lnTo>
                <a:lnTo>
                  <a:pt x="1513" y="88"/>
                </a:lnTo>
                <a:close/>
                <a:moveTo>
                  <a:pt x="1513" y="99"/>
                </a:moveTo>
                <a:lnTo>
                  <a:pt x="1513" y="107"/>
                </a:lnTo>
                <a:lnTo>
                  <a:pt x="1510" y="107"/>
                </a:lnTo>
                <a:lnTo>
                  <a:pt x="1510" y="99"/>
                </a:lnTo>
                <a:lnTo>
                  <a:pt x="1513" y="99"/>
                </a:lnTo>
                <a:close/>
                <a:moveTo>
                  <a:pt x="1513" y="110"/>
                </a:moveTo>
                <a:lnTo>
                  <a:pt x="1513" y="118"/>
                </a:lnTo>
                <a:lnTo>
                  <a:pt x="1510" y="118"/>
                </a:lnTo>
                <a:lnTo>
                  <a:pt x="1510" y="110"/>
                </a:lnTo>
                <a:lnTo>
                  <a:pt x="1513" y="110"/>
                </a:lnTo>
                <a:close/>
                <a:moveTo>
                  <a:pt x="1513" y="121"/>
                </a:moveTo>
                <a:lnTo>
                  <a:pt x="1513" y="129"/>
                </a:lnTo>
                <a:lnTo>
                  <a:pt x="1510" y="129"/>
                </a:lnTo>
                <a:lnTo>
                  <a:pt x="1510" y="121"/>
                </a:lnTo>
                <a:lnTo>
                  <a:pt x="1513" y="121"/>
                </a:lnTo>
                <a:close/>
                <a:moveTo>
                  <a:pt x="1513" y="132"/>
                </a:moveTo>
                <a:lnTo>
                  <a:pt x="1513" y="140"/>
                </a:lnTo>
                <a:lnTo>
                  <a:pt x="1510" y="140"/>
                </a:lnTo>
                <a:lnTo>
                  <a:pt x="1510" y="132"/>
                </a:lnTo>
                <a:lnTo>
                  <a:pt x="1513" y="132"/>
                </a:lnTo>
                <a:close/>
                <a:moveTo>
                  <a:pt x="1513" y="143"/>
                </a:moveTo>
                <a:lnTo>
                  <a:pt x="1513" y="152"/>
                </a:lnTo>
                <a:lnTo>
                  <a:pt x="1510" y="152"/>
                </a:lnTo>
                <a:lnTo>
                  <a:pt x="1510" y="143"/>
                </a:lnTo>
                <a:lnTo>
                  <a:pt x="1513" y="143"/>
                </a:lnTo>
                <a:close/>
                <a:moveTo>
                  <a:pt x="1513" y="154"/>
                </a:moveTo>
                <a:lnTo>
                  <a:pt x="1513" y="163"/>
                </a:lnTo>
                <a:lnTo>
                  <a:pt x="1510" y="163"/>
                </a:lnTo>
                <a:lnTo>
                  <a:pt x="1510" y="154"/>
                </a:lnTo>
                <a:lnTo>
                  <a:pt x="1513" y="154"/>
                </a:lnTo>
                <a:close/>
                <a:moveTo>
                  <a:pt x="1513" y="165"/>
                </a:moveTo>
                <a:lnTo>
                  <a:pt x="1513" y="174"/>
                </a:lnTo>
                <a:lnTo>
                  <a:pt x="1510" y="174"/>
                </a:lnTo>
                <a:lnTo>
                  <a:pt x="1510" y="165"/>
                </a:lnTo>
                <a:lnTo>
                  <a:pt x="1513" y="165"/>
                </a:lnTo>
                <a:close/>
                <a:moveTo>
                  <a:pt x="1513" y="176"/>
                </a:moveTo>
                <a:lnTo>
                  <a:pt x="1513" y="185"/>
                </a:lnTo>
                <a:lnTo>
                  <a:pt x="1510" y="185"/>
                </a:lnTo>
                <a:lnTo>
                  <a:pt x="1510" y="176"/>
                </a:lnTo>
                <a:lnTo>
                  <a:pt x="1513" y="176"/>
                </a:lnTo>
                <a:close/>
                <a:moveTo>
                  <a:pt x="1513" y="187"/>
                </a:moveTo>
                <a:lnTo>
                  <a:pt x="1513" y="196"/>
                </a:lnTo>
                <a:lnTo>
                  <a:pt x="1510" y="196"/>
                </a:lnTo>
                <a:lnTo>
                  <a:pt x="1510" y="187"/>
                </a:lnTo>
                <a:lnTo>
                  <a:pt x="1513" y="187"/>
                </a:lnTo>
                <a:close/>
                <a:moveTo>
                  <a:pt x="1513" y="198"/>
                </a:moveTo>
                <a:lnTo>
                  <a:pt x="1513" y="207"/>
                </a:lnTo>
                <a:lnTo>
                  <a:pt x="1510" y="207"/>
                </a:lnTo>
                <a:lnTo>
                  <a:pt x="1510" y="198"/>
                </a:lnTo>
                <a:lnTo>
                  <a:pt x="1513" y="198"/>
                </a:lnTo>
                <a:close/>
                <a:moveTo>
                  <a:pt x="1513" y="209"/>
                </a:moveTo>
                <a:lnTo>
                  <a:pt x="1513" y="218"/>
                </a:lnTo>
                <a:lnTo>
                  <a:pt x="1510" y="218"/>
                </a:lnTo>
                <a:lnTo>
                  <a:pt x="1510" y="209"/>
                </a:lnTo>
                <a:lnTo>
                  <a:pt x="1513" y="209"/>
                </a:lnTo>
                <a:close/>
                <a:moveTo>
                  <a:pt x="1513" y="220"/>
                </a:moveTo>
                <a:lnTo>
                  <a:pt x="1513" y="229"/>
                </a:lnTo>
                <a:lnTo>
                  <a:pt x="1510" y="229"/>
                </a:lnTo>
                <a:lnTo>
                  <a:pt x="1510" y="220"/>
                </a:lnTo>
                <a:lnTo>
                  <a:pt x="1513" y="220"/>
                </a:lnTo>
                <a:close/>
                <a:moveTo>
                  <a:pt x="1513" y="231"/>
                </a:moveTo>
                <a:lnTo>
                  <a:pt x="1513" y="240"/>
                </a:lnTo>
                <a:lnTo>
                  <a:pt x="1510" y="240"/>
                </a:lnTo>
                <a:lnTo>
                  <a:pt x="1510" y="231"/>
                </a:lnTo>
                <a:lnTo>
                  <a:pt x="1513" y="231"/>
                </a:lnTo>
                <a:close/>
                <a:moveTo>
                  <a:pt x="1513" y="242"/>
                </a:moveTo>
                <a:lnTo>
                  <a:pt x="1513" y="251"/>
                </a:lnTo>
                <a:lnTo>
                  <a:pt x="1510" y="251"/>
                </a:lnTo>
                <a:lnTo>
                  <a:pt x="1510" y="242"/>
                </a:lnTo>
                <a:lnTo>
                  <a:pt x="1513" y="242"/>
                </a:lnTo>
                <a:close/>
                <a:moveTo>
                  <a:pt x="1513" y="253"/>
                </a:moveTo>
                <a:lnTo>
                  <a:pt x="1513" y="262"/>
                </a:lnTo>
                <a:lnTo>
                  <a:pt x="1510" y="262"/>
                </a:lnTo>
                <a:lnTo>
                  <a:pt x="1510" y="253"/>
                </a:lnTo>
                <a:lnTo>
                  <a:pt x="1513" y="253"/>
                </a:lnTo>
                <a:close/>
                <a:moveTo>
                  <a:pt x="1513" y="264"/>
                </a:moveTo>
                <a:lnTo>
                  <a:pt x="1513" y="273"/>
                </a:lnTo>
                <a:lnTo>
                  <a:pt x="1510" y="273"/>
                </a:lnTo>
                <a:lnTo>
                  <a:pt x="1510" y="264"/>
                </a:lnTo>
                <a:lnTo>
                  <a:pt x="1513" y="264"/>
                </a:lnTo>
                <a:close/>
                <a:moveTo>
                  <a:pt x="1513" y="275"/>
                </a:moveTo>
                <a:lnTo>
                  <a:pt x="1513" y="284"/>
                </a:lnTo>
                <a:lnTo>
                  <a:pt x="1510" y="284"/>
                </a:lnTo>
                <a:lnTo>
                  <a:pt x="1510" y="275"/>
                </a:lnTo>
                <a:lnTo>
                  <a:pt x="1513" y="275"/>
                </a:lnTo>
                <a:close/>
                <a:moveTo>
                  <a:pt x="1513" y="286"/>
                </a:moveTo>
                <a:lnTo>
                  <a:pt x="1513" y="295"/>
                </a:lnTo>
                <a:lnTo>
                  <a:pt x="1510" y="295"/>
                </a:lnTo>
                <a:lnTo>
                  <a:pt x="1510" y="286"/>
                </a:lnTo>
                <a:lnTo>
                  <a:pt x="1513" y="286"/>
                </a:lnTo>
                <a:close/>
                <a:moveTo>
                  <a:pt x="1513" y="297"/>
                </a:moveTo>
                <a:lnTo>
                  <a:pt x="1513" y="306"/>
                </a:lnTo>
                <a:lnTo>
                  <a:pt x="1510" y="306"/>
                </a:lnTo>
                <a:lnTo>
                  <a:pt x="1510" y="297"/>
                </a:lnTo>
                <a:lnTo>
                  <a:pt x="1513" y="297"/>
                </a:lnTo>
                <a:close/>
                <a:moveTo>
                  <a:pt x="1513" y="309"/>
                </a:moveTo>
                <a:lnTo>
                  <a:pt x="1513" y="317"/>
                </a:lnTo>
                <a:lnTo>
                  <a:pt x="1510" y="317"/>
                </a:lnTo>
                <a:lnTo>
                  <a:pt x="1510" y="309"/>
                </a:lnTo>
                <a:lnTo>
                  <a:pt x="1513" y="309"/>
                </a:lnTo>
                <a:close/>
                <a:moveTo>
                  <a:pt x="1513" y="320"/>
                </a:moveTo>
                <a:lnTo>
                  <a:pt x="1513" y="328"/>
                </a:lnTo>
                <a:lnTo>
                  <a:pt x="1510" y="328"/>
                </a:lnTo>
                <a:lnTo>
                  <a:pt x="1510" y="320"/>
                </a:lnTo>
                <a:lnTo>
                  <a:pt x="1513" y="320"/>
                </a:lnTo>
                <a:close/>
                <a:moveTo>
                  <a:pt x="1509" y="329"/>
                </a:moveTo>
                <a:lnTo>
                  <a:pt x="1500" y="329"/>
                </a:lnTo>
                <a:lnTo>
                  <a:pt x="1500" y="326"/>
                </a:lnTo>
                <a:lnTo>
                  <a:pt x="1509" y="326"/>
                </a:lnTo>
                <a:lnTo>
                  <a:pt x="1509" y="329"/>
                </a:lnTo>
                <a:close/>
                <a:moveTo>
                  <a:pt x="1498" y="329"/>
                </a:moveTo>
                <a:lnTo>
                  <a:pt x="1489" y="329"/>
                </a:lnTo>
                <a:lnTo>
                  <a:pt x="1489" y="326"/>
                </a:lnTo>
                <a:lnTo>
                  <a:pt x="1498" y="326"/>
                </a:lnTo>
                <a:lnTo>
                  <a:pt x="1498" y="329"/>
                </a:lnTo>
                <a:close/>
                <a:moveTo>
                  <a:pt x="1486" y="329"/>
                </a:moveTo>
                <a:lnTo>
                  <a:pt x="1478" y="329"/>
                </a:lnTo>
                <a:lnTo>
                  <a:pt x="1478" y="326"/>
                </a:lnTo>
                <a:lnTo>
                  <a:pt x="1486" y="326"/>
                </a:lnTo>
                <a:lnTo>
                  <a:pt x="1486" y="329"/>
                </a:lnTo>
                <a:close/>
                <a:moveTo>
                  <a:pt x="1475" y="329"/>
                </a:moveTo>
                <a:lnTo>
                  <a:pt x="1467" y="329"/>
                </a:lnTo>
                <a:lnTo>
                  <a:pt x="1467" y="326"/>
                </a:lnTo>
                <a:lnTo>
                  <a:pt x="1475" y="326"/>
                </a:lnTo>
                <a:lnTo>
                  <a:pt x="1475" y="329"/>
                </a:lnTo>
                <a:close/>
                <a:moveTo>
                  <a:pt x="1464" y="329"/>
                </a:moveTo>
                <a:lnTo>
                  <a:pt x="1456" y="329"/>
                </a:lnTo>
                <a:lnTo>
                  <a:pt x="1456" y="326"/>
                </a:lnTo>
                <a:lnTo>
                  <a:pt x="1464" y="326"/>
                </a:lnTo>
                <a:lnTo>
                  <a:pt x="1464" y="329"/>
                </a:lnTo>
                <a:close/>
                <a:moveTo>
                  <a:pt x="1453" y="329"/>
                </a:moveTo>
                <a:lnTo>
                  <a:pt x="1445" y="329"/>
                </a:lnTo>
                <a:lnTo>
                  <a:pt x="1445" y="326"/>
                </a:lnTo>
                <a:lnTo>
                  <a:pt x="1453" y="326"/>
                </a:lnTo>
                <a:lnTo>
                  <a:pt x="1453" y="329"/>
                </a:lnTo>
                <a:close/>
                <a:moveTo>
                  <a:pt x="1442" y="329"/>
                </a:moveTo>
                <a:lnTo>
                  <a:pt x="1433" y="329"/>
                </a:lnTo>
                <a:lnTo>
                  <a:pt x="1433" y="326"/>
                </a:lnTo>
                <a:lnTo>
                  <a:pt x="1442" y="326"/>
                </a:lnTo>
                <a:lnTo>
                  <a:pt x="1442" y="329"/>
                </a:lnTo>
                <a:close/>
                <a:moveTo>
                  <a:pt x="1431" y="329"/>
                </a:moveTo>
                <a:lnTo>
                  <a:pt x="1422" y="329"/>
                </a:lnTo>
                <a:lnTo>
                  <a:pt x="1422" y="326"/>
                </a:lnTo>
                <a:lnTo>
                  <a:pt x="1431" y="326"/>
                </a:lnTo>
                <a:lnTo>
                  <a:pt x="1431" y="329"/>
                </a:lnTo>
                <a:close/>
                <a:moveTo>
                  <a:pt x="1419" y="329"/>
                </a:moveTo>
                <a:lnTo>
                  <a:pt x="1411" y="329"/>
                </a:lnTo>
                <a:lnTo>
                  <a:pt x="1411" y="326"/>
                </a:lnTo>
                <a:lnTo>
                  <a:pt x="1419" y="326"/>
                </a:lnTo>
                <a:lnTo>
                  <a:pt x="1419" y="329"/>
                </a:lnTo>
                <a:close/>
                <a:moveTo>
                  <a:pt x="1408" y="329"/>
                </a:moveTo>
                <a:lnTo>
                  <a:pt x="1400" y="329"/>
                </a:lnTo>
                <a:lnTo>
                  <a:pt x="1400" y="326"/>
                </a:lnTo>
                <a:lnTo>
                  <a:pt x="1408" y="326"/>
                </a:lnTo>
                <a:lnTo>
                  <a:pt x="1408" y="329"/>
                </a:lnTo>
                <a:close/>
                <a:moveTo>
                  <a:pt x="1397" y="329"/>
                </a:moveTo>
                <a:lnTo>
                  <a:pt x="1389" y="329"/>
                </a:lnTo>
                <a:lnTo>
                  <a:pt x="1389" y="326"/>
                </a:lnTo>
                <a:lnTo>
                  <a:pt x="1397" y="326"/>
                </a:lnTo>
                <a:lnTo>
                  <a:pt x="1397" y="329"/>
                </a:lnTo>
                <a:close/>
                <a:moveTo>
                  <a:pt x="1386" y="329"/>
                </a:moveTo>
                <a:lnTo>
                  <a:pt x="1378" y="329"/>
                </a:lnTo>
                <a:lnTo>
                  <a:pt x="1378" y="326"/>
                </a:lnTo>
                <a:lnTo>
                  <a:pt x="1386" y="326"/>
                </a:lnTo>
                <a:lnTo>
                  <a:pt x="1386" y="329"/>
                </a:lnTo>
                <a:close/>
                <a:moveTo>
                  <a:pt x="1375" y="329"/>
                </a:moveTo>
                <a:lnTo>
                  <a:pt x="1367" y="329"/>
                </a:lnTo>
                <a:lnTo>
                  <a:pt x="1367" y="326"/>
                </a:lnTo>
                <a:lnTo>
                  <a:pt x="1375" y="326"/>
                </a:lnTo>
                <a:lnTo>
                  <a:pt x="1375" y="329"/>
                </a:lnTo>
                <a:close/>
                <a:moveTo>
                  <a:pt x="1364" y="329"/>
                </a:moveTo>
                <a:lnTo>
                  <a:pt x="1355" y="329"/>
                </a:lnTo>
                <a:lnTo>
                  <a:pt x="1355" y="326"/>
                </a:lnTo>
                <a:lnTo>
                  <a:pt x="1364" y="326"/>
                </a:lnTo>
                <a:lnTo>
                  <a:pt x="1364" y="329"/>
                </a:lnTo>
                <a:close/>
                <a:moveTo>
                  <a:pt x="1353" y="329"/>
                </a:moveTo>
                <a:lnTo>
                  <a:pt x="1344" y="329"/>
                </a:lnTo>
                <a:lnTo>
                  <a:pt x="1344" y="326"/>
                </a:lnTo>
                <a:lnTo>
                  <a:pt x="1353" y="326"/>
                </a:lnTo>
                <a:lnTo>
                  <a:pt x="1353" y="329"/>
                </a:lnTo>
                <a:close/>
                <a:moveTo>
                  <a:pt x="1341" y="329"/>
                </a:moveTo>
                <a:lnTo>
                  <a:pt x="1333" y="329"/>
                </a:lnTo>
                <a:lnTo>
                  <a:pt x="1333" y="326"/>
                </a:lnTo>
                <a:lnTo>
                  <a:pt x="1341" y="326"/>
                </a:lnTo>
                <a:lnTo>
                  <a:pt x="1341" y="329"/>
                </a:lnTo>
                <a:close/>
                <a:moveTo>
                  <a:pt x="1330" y="329"/>
                </a:moveTo>
                <a:lnTo>
                  <a:pt x="1322" y="329"/>
                </a:lnTo>
                <a:lnTo>
                  <a:pt x="1322" y="326"/>
                </a:lnTo>
                <a:lnTo>
                  <a:pt x="1330" y="326"/>
                </a:lnTo>
                <a:lnTo>
                  <a:pt x="1330" y="329"/>
                </a:lnTo>
                <a:close/>
                <a:moveTo>
                  <a:pt x="1319" y="329"/>
                </a:moveTo>
                <a:lnTo>
                  <a:pt x="1311" y="329"/>
                </a:lnTo>
                <a:lnTo>
                  <a:pt x="1311" y="326"/>
                </a:lnTo>
                <a:lnTo>
                  <a:pt x="1319" y="326"/>
                </a:lnTo>
                <a:lnTo>
                  <a:pt x="1319" y="329"/>
                </a:lnTo>
                <a:close/>
                <a:moveTo>
                  <a:pt x="1308" y="329"/>
                </a:moveTo>
                <a:lnTo>
                  <a:pt x="1300" y="329"/>
                </a:lnTo>
                <a:lnTo>
                  <a:pt x="1300" y="326"/>
                </a:lnTo>
                <a:lnTo>
                  <a:pt x="1308" y="326"/>
                </a:lnTo>
                <a:lnTo>
                  <a:pt x="1308" y="329"/>
                </a:lnTo>
                <a:close/>
                <a:moveTo>
                  <a:pt x="1297" y="329"/>
                </a:moveTo>
                <a:lnTo>
                  <a:pt x="1288" y="329"/>
                </a:lnTo>
                <a:lnTo>
                  <a:pt x="1288" y="326"/>
                </a:lnTo>
                <a:lnTo>
                  <a:pt x="1297" y="326"/>
                </a:lnTo>
                <a:lnTo>
                  <a:pt x="1297" y="329"/>
                </a:lnTo>
                <a:close/>
                <a:moveTo>
                  <a:pt x="1286" y="329"/>
                </a:moveTo>
                <a:lnTo>
                  <a:pt x="1277" y="329"/>
                </a:lnTo>
                <a:lnTo>
                  <a:pt x="1277" y="326"/>
                </a:lnTo>
                <a:lnTo>
                  <a:pt x="1286" y="326"/>
                </a:lnTo>
                <a:lnTo>
                  <a:pt x="1286" y="329"/>
                </a:lnTo>
                <a:close/>
                <a:moveTo>
                  <a:pt x="1274" y="329"/>
                </a:moveTo>
                <a:lnTo>
                  <a:pt x="1266" y="329"/>
                </a:lnTo>
                <a:lnTo>
                  <a:pt x="1266" y="326"/>
                </a:lnTo>
                <a:lnTo>
                  <a:pt x="1274" y="326"/>
                </a:lnTo>
                <a:lnTo>
                  <a:pt x="1274" y="329"/>
                </a:lnTo>
                <a:close/>
                <a:moveTo>
                  <a:pt x="1263" y="329"/>
                </a:moveTo>
                <a:lnTo>
                  <a:pt x="1255" y="329"/>
                </a:lnTo>
                <a:lnTo>
                  <a:pt x="1255" y="326"/>
                </a:lnTo>
                <a:lnTo>
                  <a:pt x="1263" y="326"/>
                </a:lnTo>
                <a:lnTo>
                  <a:pt x="1263" y="329"/>
                </a:lnTo>
                <a:close/>
                <a:moveTo>
                  <a:pt x="1252" y="329"/>
                </a:moveTo>
                <a:lnTo>
                  <a:pt x="1244" y="329"/>
                </a:lnTo>
                <a:lnTo>
                  <a:pt x="1244" y="326"/>
                </a:lnTo>
                <a:lnTo>
                  <a:pt x="1252" y="326"/>
                </a:lnTo>
                <a:lnTo>
                  <a:pt x="1252" y="329"/>
                </a:lnTo>
                <a:close/>
                <a:moveTo>
                  <a:pt x="1241" y="329"/>
                </a:moveTo>
                <a:lnTo>
                  <a:pt x="1233" y="329"/>
                </a:lnTo>
                <a:lnTo>
                  <a:pt x="1233" y="326"/>
                </a:lnTo>
                <a:lnTo>
                  <a:pt x="1241" y="326"/>
                </a:lnTo>
                <a:lnTo>
                  <a:pt x="1241" y="329"/>
                </a:lnTo>
                <a:close/>
                <a:moveTo>
                  <a:pt x="1230" y="329"/>
                </a:moveTo>
                <a:lnTo>
                  <a:pt x="1222" y="329"/>
                </a:lnTo>
                <a:lnTo>
                  <a:pt x="1222" y="326"/>
                </a:lnTo>
                <a:lnTo>
                  <a:pt x="1230" y="326"/>
                </a:lnTo>
                <a:lnTo>
                  <a:pt x="1230" y="329"/>
                </a:lnTo>
                <a:close/>
                <a:moveTo>
                  <a:pt x="1219" y="329"/>
                </a:moveTo>
                <a:lnTo>
                  <a:pt x="1210" y="329"/>
                </a:lnTo>
                <a:lnTo>
                  <a:pt x="1210" y="326"/>
                </a:lnTo>
                <a:lnTo>
                  <a:pt x="1219" y="326"/>
                </a:lnTo>
                <a:lnTo>
                  <a:pt x="1219" y="329"/>
                </a:lnTo>
                <a:close/>
                <a:moveTo>
                  <a:pt x="1208" y="329"/>
                </a:moveTo>
                <a:lnTo>
                  <a:pt x="1199" y="329"/>
                </a:lnTo>
                <a:lnTo>
                  <a:pt x="1199" y="326"/>
                </a:lnTo>
                <a:lnTo>
                  <a:pt x="1208" y="326"/>
                </a:lnTo>
                <a:lnTo>
                  <a:pt x="1208" y="329"/>
                </a:lnTo>
                <a:close/>
                <a:moveTo>
                  <a:pt x="1196" y="329"/>
                </a:moveTo>
                <a:lnTo>
                  <a:pt x="1188" y="329"/>
                </a:lnTo>
                <a:lnTo>
                  <a:pt x="1188" y="326"/>
                </a:lnTo>
                <a:lnTo>
                  <a:pt x="1196" y="326"/>
                </a:lnTo>
                <a:lnTo>
                  <a:pt x="1196" y="329"/>
                </a:lnTo>
                <a:close/>
                <a:moveTo>
                  <a:pt x="1185" y="329"/>
                </a:moveTo>
                <a:lnTo>
                  <a:pt x="1177" y="329"/>
                </a:lnTo>
                <a:lnTo>
                  <a:pt x="1177" y="326"/>
                </a:lnTo>
                <a:lnTo>
                  <a:pt x="1185" y="326"/>
                </a:lnTo>
                <a:lnTo>
                  <a:pt x="1185" y="329"/>
                </a:lnTo>
                <a:close/>
                <a:moveTo>
                  <a:pt x="1174" y="329"/>
                </a:moveTo>
                <a:lnTo>
                  <a:pt x="1166" y="329"/>
                </a:lnTo>
                <a:lnTo>
                  <a:pt x="1166" y="326"/>
                </a:lnTo>
                <a:lnTo>
                  <a:pt x="1174" y="326"/>
                </a:lnTo>
                <a:lnTo>
                  <a:pt x="1174" y="329"/>
                </a:lnTo>
                <a:close/>
                <a:moveTo>
                  <a:pt x="1163" y="329"/>
                </a:moveTo>
                <a:lnTo>
                  <a:pt x="1155" y="329"/>
                </a:lnTo>
                <a:lnTo>
                  <a:pt x="1155" y="326"/>
                </a:lnTo>
                <a:lnTo>
                  <a:pt x="1163" y="326"/>
                </a:lnTo>
                <a:lnTo>
                  <a:pt x="1163" y="329"/>
                </a:lnTo>
                <a:close/>
                <a:moveTo>
                  <a:pt x="1152" y="329"/>
                </a:moveTo>
                <a:lnTo>
                  <a:pt x="1143" y="329"/>
                </a:lnTo>
                <a:lnTo>
                  <a:pt x="1143" y="326"/>
                </a:lnTo>
                <a:lnTo>
                  <a:pt x="1152" y="326"/>
                </a:lnTo>
                <a:lnTo>
                  <a:pt x="1152" y="329"/>
                </a:lnTo>
                <a:close/>
                <a:moveTo>
                  <a:pt x="1141" y="329"/>
                </a:moveTo>
                <a:lnTo>
                  <a:pt x="1132" y="329"/>
                </a:lnTo>
                <a:lnTo>
                  <a:pt x="1132" y="326"/>
                </a:lnTo>
                <a:lnTo>
                  <a:pt x="1141" y="326"/>
                </a:lnTo>
                <a:lnTo>
                  <a:pt x="1141" y="329"/>
                </a:lnTo>
                <a:close/>
                <a:moveTo>
                  <a:pt x="1129" y="329"/>
                </a:moveTo>
                <a:lnTo>
                  <a:pt x="1121" y="329"/>
                </a:lnTo>
                <a:lnTo>
                  <a:pt x="1121" y="326"/>
                </a:lnTo>
                <a:lnTo>
                  <a:pt x="1129" y="326"/>
                </a:lnTo>
                <a:lnTo>
                  <a:pt x="1129" y="329"/>
                </a:lnTo>
                <a:close/>
                <a:moveTo>
                  <a:pt x="1118" y="329"/>
                </a:moveTo>
                <a:lnTo>
                  <a:pt x="1110" y="329"/>
                </a:lnTo>
                <a:lnTo>
                  <a:pt x="1110" y="326"/>
                </a:lnTo>
                <a:lnTo>
                  <a:pt x="1118" y="326"/>
                </a:lnTo>
                <a:lnTo>
                  <a:pt x="1118" y="329"/>
                </a:lnTo>
                <a:close/>
                <a:moveTo>
                  <a:pt x="1107" y="329"/>
                </a:moveTo>
                <a:lnTo>
                  <a:pt x="1099" y="329"/>
                </a:lnTo>
                <a:lnTo>
                  <a:pt x="1099" y="326"/>
                </a:lnTo>
                <a:lnTo>
                  <a:pt x="1107" y="326"/>
                </a:lnTo>
                <a:lnTo>
                  <a:pt x="1107" y="329"/>
                </a:lnTo>
                <a:close/>
                <a:moveTo>
                  <a:pt x="1096" y="329"/>
                </a:moveTo>
                <a:lnTo>
                  <a:pt x="1088" y="329"/>
                </a:lnTo>
                <a:lnTo>
                  <a:pt x="1088" y="326"/>
                </a:lnTo>
                <a:lnTo>
                  <a:pt x="1096" y="326"/>
                </a:lnTo>
                <a:lnTo>
                  <a:pt x="1096" y="329"/>
                </a:lnTo>
                <a:close/>
                <a:moveTo>
                  <a:pt x="1085" y="329"/>
                </a:moveTo>
                <a:lnTo>
                  <a:pt x="1077" y="329"/>
                </a:lnTo>
                <a:lnTo>
                  <a:pt x="1077" y="326"/>
                </a:lnTo>
                <a:lnTo>
                  <a:pt x="1085" y="326"/>
                </a:lnTo>
                <a:lnTo>
                  <a:pt x="1085" y="329"/>
                </a:lnTo>
                <a:close/>
                <a:moveTo>
                  <a:pt x="1074" y="329"/>
                </a:moveTo>
                <a:lnTo>
                  <a:pt x="1065" y="329"/>
                </a:lnTo>
                <a:lnTo>
                  <a:pt x="1065" y="326"/>
                </a:lnTo>
                <a:lnTo>
                  <a:pt x="1074" y="326"/>
                </a:lnTo>
                <a:lnTo>
                  <a:pt x="1074" y="329"/>
                </a:lnTo>
                <a:close/>
                <a:moveTo>
                  <a:pt x="1063" y="329"/>
                </a:moveTo>
                <a:lnTo>
                  <a:pt x="1054" y="329"/>
                </a:lnTo>
                <a:lnTo>
                  <a:pt x="1054" y="326"/>
                </a:lnTo>
                <a:lnTo>
                  <a:pt x="1063" y="326"/>
                </a:lnTo>
                <a:lnTo>
                  <a:pt x="1063" y="329"/>
                </a:lnTo>
                <a:close/>
                <a:moveTo>
                  <a:pt x="1051" y="329"/>
                </a:moveTo>
                <a:lnTo>
                  <a:pt x="1043" y="329"/>
                </a:lnTo>
                <a:lnTo>
                  <a:pt x="1043" y="326"/>
                </a:lnTo>
                <a:lnTo>
                  <a:pt x="1051" y="326"/>
                </a:lnTo>
                <a:lnTo>
                  <a:pt x="1051" y="329"/>
                </a:lnTo>
                <a:close/>
                <a:moveTo>
                  <a:pt x="1040" y="329"/>
                </a:moveTo>
                <a:lnTo>
                  <a:pt x="1032" y="329"/>
                </a:lnTo>
                <a:lnTo>
                  <a:pt x="1032" y="326"/>
                </a:lnTo>
                <a:lnTo>
                  <a:pt x="1040" y="326"/>
                </a:lnTo>
                <a:lnTo>
                  <a:pt x="1040" y="329"/>
                </a:lnTo>
                <a:close/>
                <a:moveTo>
                  <a:pt x="1029" y="329"/>
                </a:moveTo>
                <a:lnTo>
                  <a:pt x="1021" y="329"/>
                </a:lnTo>
                <a:lnTo>
                  <a:pt x="1021" y="326"/>
                </a:lnTo>
                <a:lnTo>
                  <a:pt x="1029" y="326"/>
                </a:lnTo>
                <a:lnTo>
                  <a:pt x="1029" y="329"/>
                </a:lnTo>
                <a:close/>
                <a:moveTo>
                  <a:pt x="1018" y="329"/>
                </a:moveTo>
                <a:lnTo>
                  <a:pt x="1010" y="329"/>
                </a:lnTo>
                <a:lnTo>
                  <a:pt x="1010" y="326"/>
                </a:lnTo>
                <a:lnTo>
                  <a:pt x="1018" y="326"/>
                </a:lnTo>
                <a:lnTo>
                  <a:pt x="1018" y="329"/>
                </a:lnTo>
                <a:close/>
                <a:moveTo>
                  <a:pt x="1007" y="329"/>
                </a:moveTo>
                <a:lnTo>
                  <a:pt x="998" y="329"/>
                </a:lnTo>
                <a:lnTo>
                  <a:pt x="998" y="326"/>
                </a:lnTo>
                <a:lnTo>
                  <a:pt x="1007" y="326"/>
                </a:lnTo>
                <a:lnTo>
                  <a:pt x="1007" y="329"/>
                </a:lnTo>
                <a:close/>
                <a:moveTo>
                  <a:pt x="996" y="329"/>
                </a:moveTo>
                <a:lnTo>
                  <a:pt x="987" y="329"/>
                </a:lnTo>
                <a:lnTo>
                  <a:pt x="987" y="326"/>
                </a:lnTo>
                <a:lnTo>
                  <a:pt x="996" y="326"/>
                </a:lnTo>
                <a:lnTo>
                  <a:pt x="996" y="329"/>
                </a:lnTo>
                <a:close/>
                <a:moveTo>
                  <a:pt x="984" y="329"/>
                </a:moveTo>
                <a:lnTo>
                  <a:pt x="976" y="329"/>
                </a:lnTo>
                <a:lnTo>
                  <a:pt x="976" y="326"/>
                </a:lnTo>
                <a:lnTo>
                  <a:pt x="984" y="326"/>
                </a:lnTo>
                <a:lnTo>
                  <a:pt x="984" y="329"/>
                </a:lnTo>
                <a:close/>
                <a:moveTo>
                  <a:pt x="973" y="329"/>
                </a:moveTo>
                <a:lnTo>
                  <a:pt x="965" y="329"/>
                </a:lnTo>
                <a:lnTo>
                  <a:pt x="965" y="326"/>
                </a:lnTo>
                <a:lnTo>
                  <a:pt x="973" y="326"/>
                </a:lnTo>
                <a:lnTo>
                  <a:pt x="973" y="329"/>
                </a:lnTo>
                <a:close/>
                <a:moveTo>
                  <a:pt x="962" y="329"/>
                </a:moveTo>
                <a:lnTo>
                  <a:pt x="954" y="329"/>
                </a:lnTo>
                <a:lnTo>
                  <a:pt x="954" y="326"/>
                </a:lnTo>
                <a:lnTo>
                  <a:pt x="962" y="326"/>
                </a:lnTo>
                <a:lnTo>
                  <a:pt x="962" y="329"/>
                </a:lnTo>
                <a:close/>
                <a:moveTo>
                  <a:pt x="951" y="329"/>
                </a:moveTo>
                <a:lnTo>
                  <a:pt x="943" y="329"/>
                </a:lnTo>
                <a:lnTo>
                  <a:pt x="943" y="326"/>
                </a:lnTo>
                <a:lnTo>
                  <a:pt x="951" y="326"/>
                </a:lnTo>
                <a:lnTo>
                  <a:pt x="951" y="329"/>
                </a:lnTo>
                <a:close/>
                <a:moveTo>
                  <a:pt x="940" y="329"/>
                </a:moveTo>
                <a:lnTo>
                  <a:pt x="932" y="329"/>
                </a:lnTo>
                <a:lnTo>
                  <a:pt x="932" y="326"/>
                </a:lnTo>
                <a:lnTo>
                  <a:pt x="940" y="326"/>
                </a:lnTo>
                <a:lnTo>
                  <a:pt x="940" y="329"/>
                </a:lnTo>
                <a:close/>
                <a:moveTo>
                  <a:pt x="929" y="329"/>
                </a:moveTo>
                <a:lnTo>
                  <a:pt x="920" y="329"/>
                </a:lnTo>
                <a:lnTo>
                  <a:pt x="920" y="326"/>
                </a:lnTo>
                <a:lnTo>
                  <a:pt x="929" y="326"/>
                </a:lnTo>
                <a:lnTo>
                  <a:pt x="929" y="329"/>
                </a:lnTo>
                <a:close/>
                <a:moveTo>
                  <a:pt x="918" y="329"/>
                </a:moveTo>
                <a:lnTo>
                  <a:pt x="909" y="329"/>
                </a:lnTo>
                <a:lnTo>
                  <a:pt x="909" y="326"/>
                </a:lnTo>
                <a:lnTo>
                  <a:pt x="918" y="326"/>
                </a:lnTo>
                <a:lnTo>
                  <a:pt x="918" y="329"/>
                </a:lnTo>
                <a:close/>
                <a:moveTo>
                  <a:pt x="906" y="329"/>
                </a:moveTo>
                <a:lnTo>
                  <a:pt x="898" y="329"/>
                </a:lnTo>
                <a:lnTo>
                  <a:pt x="898" y="326"/>
                </a:lnTo>
                <a:lnTo>
                  <a:pt x="906" y="326"/>
                </a:lnTo>
                <a:lnTo>
                  <a:pt x="906" y="329"/>
                </a:lnTo>
                <a:close/>
                <a:moveTo>
                  <a:pt x="895" y="329"/>
                </a:moveTo>
                <a:lnTo>
                  <a:pt x="887" y="329"/>
                </a:lnTo>
                <a:lnTo>
                  <a:pt x="887" y="326"/>
                </a:lnTo>
                <a:lnTo>
                  <a:pt x="895" y="326"/>
                </a:lnTo>
                <a:lnTo>
                  <a:pt x="895" y="329"/>
                </a:lnTo>
                <a:close/>
                <a:moveTo>
                  <a:pt x="884" y="329"/>
                </a:moveTo>
                <a:lnTo>
                  <a:pt x="876" y="329"/>
                </a:lnTo>
                <a:lnTo>
                  <a:pt x="876" y="326"/>
                </a:lnTo>
                <a:lnTo>
                  <a:pt x="884" y="326"/>
                </a:lnTo>
                <a:lnTo>
                  <a:pt x="884" y="329"/>
                </a:lnTo>
                <a:close/>
                <a:moveTo>
                  <a:pt x="873" y="329"/>
                </a:moveTo>
                <a:lnTo>
                  <a:pt x="865" y="329"/>
                </a:lnTo>
                <a:lnTo>
                  <a:pt x="865" y="326"/>
                </a:lnTo>
                <a:lnTo>
                  <a:pt x="873" y="326"/>
                </a:lnTo>
                <a:lnTo>
                  <a:pt x="873" y="329"/>
                </a:lnTo>
                <a:close/>
                <a:moveTo>
                  <a:pt x="862" y="329"/>
                </a:moveTo>
                <a:lnTo>
                  <a:pt x="853" y="329"/>
                </a:lnTo>
                <a:lnTo>
                  <a:pt x="853" y="326"/>
                </a:lnTo>
                <a:lnTo>
                  <a:pt x="862" y="326"/>
                </a:lnTo>
                <a:lnTo>
                  <a:pt x="862" y="329"/>
                </a:lnTo>
                <a:close/>
                <a:moveTo>
                  <a:pt x="851" y="329"/>
                </a:moveTo>
                <a:lnTo>
                  <a:pt x="842" y="329"/>
                </a:lnTo>
                <a:lnTo>
                  <a:pt x="842" y="326"/>
                </a:lnTo>
                <a:lnTo>
                  <a:pt x="851" y="326"/>
                </a:lnTo>
                <a:lnTo>
                  <a:pt x="851" y="329"/>
                </a:lnTo>
                <a:close/>
                <a:moveTo>
                  <a:pt x="839" y="329"/>
                </a:moveTo>
                <a:lnTo>
                  <a:pt x="831" y="329"/>
                </a:lnTo>
                <a:lnTo>
                  <a:pt x="831" y="326"/>
                </a:lnTo>
                <a:lnTo>
                  <a:pt x="839" y="326"/>
                </a:lnTo>
                <a:lnTo>
                  <a:pt x="839" y="329"/>
                </a:lnTo>
                <a:close/>
                <a:moveTo>
                  <a:pt x="828" y="329"/>
                </a:moveTo>
                <a:lnTo>
                  <a:pt x="820" y="329"/>
                </a:lnTo>
                <a:lnTo>
                  <a:pt x="820" y="326"/>
                </a:lnTo>
                <a:lnTo>
                  <a:pt x="828" y="326"/>
                </a:lnTo>
                <a:lnTo>
                  <a:pt x="828" y="329"/>
                </a:lnTo>
                <a:close/>
                <a:moveTo>
                  <a:pt x="817" y="329"/>
                </a:moveTo>
                <a:lnTo>
                  <a:pt x="809" y="329"/>
                </a:lnTo>
                <a:lnTo>
                  <a:pt x="809" y="326"/>
                </a:lnTo>
                <a:lnTo>
                  <a:pt x="817" y="326"/>
                </a:lnTo>
                <a:lnTo>
                  <a:pt x="817" y="329"/>
                </a:lnTo>
                <a:close/>
                <a:moveTo>
                  <a:pt x="806" y="329"/>
                </a:moveTo>
                <a:lnTo>
                  <a:pt x="798" y="329"/>
                </a:lnTo>
                <a:lnTo>
                  <a:pt x="798" y="326"/>
                </a:lnTo>
                <a:lnTo>
                  <a:pt x="806" y="326"/>
                </a:lnTo>
                <a:lnTo>
                  <a:pt x="806" y="329"/>
                </a:lnTo>
                <a:close/>
                <a:moveTo>
                  <a:pt x="795" y="329"/>
                </a:moveTo>
                <a:lnTo>
                  <a:pt x="787" y="329"/>
                </a:lnTo>
                <a:lnTo>
                  <a:pt x="787" y="326"/>
                </a:lnTo>
                <a:lnTo>
                  <a:pt x="795" y="326"/>
                </a:lnTo>
                <a:lnTo>
                  <a:pt x="795" y="329"/>
                </a:lnTo>
                <a:close/>
                <a:moveTo>
                  <a:pt x="784" y="329"/>
                </a:moveTo>
                <a:lnTo>
                  <a:pt x="775" y="329"/>
                </a:lnTo>
                <a:lnTo>
                  <a:pt x="775" y="326"/>
                </a:lnTo>
                <a:lnTo>
                  <a:pt x="784" y="326"/>
                </a:lnTo>
                <a:lnTo>
                  <a:pt x="784" y="329"/>
                </a:lnTo>
                <a:close/>
                <a:moveTo>
                  <a:pt x="773" y="329"/>
                </a:moveTo>
                <a:lnTo>
                  <a:pt x="764" y="329"/>
                </a:lnTo>
                <a:lnTo>
                  <a:pt x="764" y="326"/>
                </a:lnTo>
                <a:lnTo>
                  <a:pt x="773" y="326"/>
                </a:lnTo>
                <a:lnTo>
                  <a:pt x="773" y="329"/>
                </a:lnTo>
                <a:close/>
                <a:moveTo>
                  <a:pt x="761" y="329"/>
                </a:moveTo>
                <a:lnTo>
                  <a:pt x="753" y="329"/>
                </a:lnTo>
                <a:lnTo>
                  <a:pt x="753" y="326"/>
                </a:lnTo>
                <a:lnTo>
                  <a:pt x="761" y="326"/>
                </a:lnTo>
                <a:lnTo>
                  <a:pt x="761" y="329"/>
                </a:lnTo>
                <a:close/>
                <a:moveTo>
                  <a:pt x="750" y="329"/>
                </a:moveTo>
                <a:lnTo>
                  <a:pt x="742" y="329"/>
                </a:lnTo>
                <a:lnTo>
                  <a:pt x="742" y="326"/>
                </a:lnTo>
                <a:lnTo>
                  <a:pt x="750" y="326"/>
                </a:lnTo>
                <a:lnTo>
                  <a:pt x="750" y="329"/>
                </a:lnTo>
                <a:close/>
                <a:moveTo>
                  <a:pt x="739" y="329"/>
                </a:moveTo>
                <a:lnTo>
                  <a:pt x="731" y="329"/>
                </a:lnTo>
                <a:lnTo>
                  <a:pt x="731" y="326"/>
                </a:lnTo>
                <a:lnTo>
                  <a:pt x="739" y="326"/>
                </a:lnTo>
                <a:lnTo>
                  <a:pt x="739" y="329"/>
                </a:lnTo>
                <a:close/>
                <a:moveTo>
                  <a:pt x="728" y="329"/>
                </a:moveTo>
                <a:lnTo>
                  <a:pt x="720" y="329"/>
                </a:lnTo>
                <a:lnTo>
                  <a:pt x="720" y="326"/>
                </a:lnTo>
                <a:lnTo>
                  <a:pt x="728" y="326"/>
                </a:lnTo>
                <a:lnTo>
                  <a:pt x="728" y="329"/>
                </a:lnTo>
                <a:close/>
                <a:moveTo>
                  <a:pt x="717" y="329"/>
                </a:moveTo>
                <a:lnTo>
                  <a:pt x="708" y="329"/>
                </a:lnTo>
                <a:lnTo>
                  <a:pt x="708" y="326"/>
                </a:lnTo>
                <a:lnTo>
                  <a:pt x="717" y="326"/>
                </a:lnTo>
                <a:lnTo>
                  <a:pt x="717" y="329"/>
                </a:lnTo>
                <a:close/>
                <a:moveTo>
                  <a:pt x="706" y="329"/>
                </a:moveTo>
                <a:lnTo>
                  <a:pt x="697" y="329"/>
                </a:lnTo>
                <a:lnTo>
                  <a:pt x="697" y="326"/>
                </a:lnTo>
                <a:lnTo>
                  <a:pt x="706" y="326"/>
                </a:lnTo>
                <a:lnTo>
                  <a:pt x="706" y="329"/>
                </a:lnTo>
                <a:close/>
                <a:moveTo>
                  <a:pt x="694" y="329"/>
                </a:moveTo>
                <a:lnTo>
                  <a:pt x="686" y="329"/>
                </a:lnTo>
                <a:lnTo>
                  <a:pt x="686" y="326"/>
                </a:lnTo>
                <a:lnTo>
                  <a:pt x="694" y="326"/>
                </a:lnTo>
                <a:lnTo>
                  <a:pt x="694" y="329"/>
                </a:lnTo>
                <a:close/>
                <a:moveTo>
                  <a:pt x="683" y="329"/>
                </a:moveTo>
                <a:lnTo>
                  <a:pt x="675" y="329"/>
                </a:lnTo>
                <a:lnTo>
                  <a:pt x="675" y="326"/>
                </a:lnTo>
                <a:lnTo>
                  <a:pt x="683" y="326"/>
                </a:lnTo>
                <a:lnTo>
                  <a:pt x="683" y="329"/>
                </a:lnTo>
                <a:close/>
                <a:moveTo>
                  <a:pt x="672" y="329"/>
                </a:moveTo>
                <a:lnTo>
                  <a:pt x="664" y="329"/>
                </a:lnTo>
                <a:lnTo>
                  <a:pt x="664" y="326"/>
                </a:lnTo>
                <a:lnTo>
                  <a:pt x="672" y="326"/>
                </a:lnTo>
                <a:lnTo>
                  <a:pt x="672" y="329"/>
                </a:lnTo>
                <a:close/>
                <a:moveTo>
                  <a:pt x="661" y="329"/>
                </a:moveTo>
                <a:lnTo>
                  <a:pt x="653" y="329"/>
                </a:lnTo>
                <a:lnTo>
                  <a:pt x="653" y="326"/>
                </a:lnTo>
                <a:lnTo>
                  <a:pt x="661" y="326"/>
                </a:lnTo>
                <a:lnTo>
                  <a:pt x="661" y="329"/>
                </a:lnTo>
                <a:close/>
                <a:moveTo>
                  <a:pt x="650" y="329"/>
                </a:moveTo>
                <a:lnTo>
                  <a:pt x="642" y="329"/>
                </a:lnTo>
                <a:lnTo>
                  <a:pt x="642" y="326"/>
                </a:lnTo>
                <a:lnTo>
                  <a:pt x="650" y="326"/>
                </a:lnTo>
                <a:lnTo>
                  <a:pt x="650" y="329"/>
                </a:lnTo>
                <a:close/>
                <a:moveTo>
                  <a:pt x="639" y="329"/>
                </a:moveTo>
                <a:lnTo>
                  <a:pt x="630" y="329"/>
                </a:lnTo>
                <a:lnTo>
                  <a:pt x="630" y="326"/>
                </a:lnTo>
                <a:lnTo>
                  <a:pt x="639" y="326"/>
                </a:lnTo>
                <a:lnTo>
                  <a:pt x="639" y="329"/>
                </a:lnTo>
                <a:close/>
                <a:moveTo>
                  <a:pt x="628" y="329"/>
                </a:moveTo>
                <a:lnTo>
                  <a:pt x="619" y="329"/>
                </a:lnTo>
                <a:lnTo>
                  <a:pt x="619" y="326"/>
                </a:lnTo>
                <a:lnTo>
                  <a:pt x="628" y="326"/>
                </a:lnTo>
                <a:lnTo>
                  <a:pt x="628" y="329"/>
                </a:lnTo>
                <a:close/>
                <a:moveTo>
                  <a:pt x="616" y="329"/>
                </a:moveTo>
                <a:lnTo>
                  <a:pt x="608" y="329"/>
                </a:lnTo>
                <a:lnTo>
                  <a:pt x="608" y="326"/>
                </a:lnTo>
                <a:lnTo>
                  <a:pt x="616" y="326"/>
                </a:lnTo>
                <a:lnTo>
                  <a:pt x="616" y="329"/>
                </a:lnTo>
                <a:close/>
                <a:moveTo>
                  <a:pt x="605" y="329"/>
                </a:moveTo>
                <a:lnTo>
                  <a:pt x="597" y="329"/>
                </a:lnTo>
                <a:lnTo>
                  <a:pt x="597" y="326"/>
                </a:lnTo>
                <a:lnTo>
                  <a:pt x="605" y="326"/>
                </a:lnTo>
                <a:lnTo>
                  <a:pt x="605" y="329"/>
                </a:lnTo>
                <a:close/>
                <a:moveTo>
                  <a:pt x="594" y="329"/>
                </a:moveTo>
                <a:lnTo>
                  <a:pt x="586" y="329"/>
                </a:lnTo>
                <a:lnTo>
                  <a:pt x="586" y="326"/>
                </a:lnTo>
                <a:lnTo>
                  <a:pt x="594" y="326"/>
                </a:lnTo>
                <a:lnTo>
                  <a:pt x="594" y="329"/>
                </a:lnTo>
                <a:close/>
                <a:moveTo>
                  <a:pt x="583" y="329"/>
                </a:moveTo>
                <a:lnTo>
                  <a:pt x="575" y="329"/>
                </a:lnTo>
                <a:lnTo>
                  <a:pt x="575" y="326"/>
                </a:lnTo>
                <a:lnTo>
                  <a:pt x="583" y="326"/>
                </a:lnTo>
                <a:lnTo>
                  <a:pt x="583" y="329"/>
                </a:lnTo>
                <a:close/>
                <a:moveTo>
                  <a:pt x="572" y="329"/>
                </a:moveTo>
                <a:lnTo>
                  <a:pt x="563" y="329"/>
                </a:lnTo>
                <a:lnTo>
                  <a:pt x="563" y="326"/>
                </a:lnTo>
                <a:lnTo>
                  <a:pt x="572" y="326"/>
                </a:lnTo>
                <a:lnTo>
                  <a:pt x="572" y="329"/>
                </a:lnTo>
                <a:close/>
                <a:moveTo>
                  <a:pt x="561" y="329"/>
                </a:moveTo>
                <a:lnTo>
                  <a:pt x="552" y="329"/>
                </a:lnTo>
                <a:lnTo>
                  <a:pt x="552" y="326"/>
                </a:lnTo>
                <a:lnTo>
                  <a:pt x="561" y="326"/>
                </a:lnTo>
                <a:lnTo>
                  <a:pt x="561" y="329"/>
                </a:lnTo>
                <a:close/>
                <a:moveTo>
                  <a:pt x="549" y="329"/>
                </a:moveTo>
                <a:lnTo>
                  <a:pt x="541" y="329"/>
                </a:lnTo>
                <a:lnTo>
                  <a:pt x="541" y="326"/>
                </a:lnTo>
                <a:lnTo>
                  <a:pt x="549" y="326"/>
                </a:lnTo>
                <a:lnTo>
                  <a:pt x="549" y="329"/>
                </a:lnTo>
                <a:close/>
                <a:moveTo>
                  <a:pt x="538" y="329"/>
                </a:moveTo>
                <a:lnTo>
                  <a:pt x="530" y="329"/>
                </a:lnTo>
                <a:lnTo>
                  <a:pt x="530" y="326"/>
                </a:lnTo>
                <a:lnTo>
                  <a:pt x="538" y="326"/>
                </a:lnTo>
                <a:lnTo>
                  <a:pt x="538" y="329"/>
                </a:lnTo>
                <a:close/>
                <a:moveTo>
                  <a:pt x="527" y="329"/>
                </a:moveTo>
                <a:lnTo>
                  <a:pt x="519" y="329"/>
                </a:lnTo>
                <a:lnTo>
                  <a:pt x="519" y="326"/>
                </a:lnTo>
                <a:lnTo>
                  <a:pt x="527" y="326"/>
                </a:lnTo>
                <a:lnTo>
                  <a:pt x="527" y="329"/>
                </a:lnTo>
                <a:close/>
                <a:moveTo>
                  <a:pt x="516" y="329"/>
                </a:moveTo>
                <a:lnTo>
                  <a:pt x="508" y="329"/>
                </a:lnTo>
                <a:lnTo>
                  <a:pt x="508" y="326"/>
                </a:lnTo>
                <a:lnTo>
                  <a:pt x="516" y="326"/>
                </a:lnTo>
                <a:lnTo>
                  <a:pt x="516" y="329"/>
                </a:lnTo>
                <a:close/>
                <a:moveTo>
                  <a:pt x="505" y="329"/>
                </a:moveTo>
                <a:lnTo>
                  <a:pt x="497" y="329"/>
                </a:lnTo>
                <a:lnTo>
                  <a:pt x="497" y="326"/>
                </a:lnTo>
                <a:lnTo>
                  <a:pt x="505" y="326"/>
                </a:lnTo>
                <a:lnTo>
                  <a:pt x="505" y="329"/>
                </a:lnTo>
                <a:close/>
                <a:moveTo>
                  <a:pt x="494" y="329"/>
                </a:moveTo>
                <a:lnTo>
                  <a:pt x="485" y="329"/>
                </a:lnTo>
                <a:lnTo>
                  <a:pt x="485" y="326"/>
                </a:lnTo>
                <a:lnTo>
                  <a:pt x="494" y="326"/>
                </a:lnTo>
                <a:lnTo>
                  <a:pt x="494" y="329"/>
                </a:lnTo>
                <a:close/>
                <a:moveTo>
                  <a:pt x="483" y="329"/>
                </a:moveTo>
                <a:lnTo>
                  <a:pt x="474" y="329"/>
                </a:lnTo>
                <a:lnTo>
                  <a:pt x="474" y="326"/>
                </a:lnTo>
                <a:lnTo>
                  <a:pt x="483" y="326"/>
                </a:lnTo>
                <a:lnTo>
                  <a:pt x="483" y="329"/>
                </a:lnTo>
                <a:close/>
                <a:moveTo>
                  <a:pt x="471" y="329"/>
                </a:moveTo>
                <a:lnTo>
                  <a:pt x="463" y="329"/>
                </a:lnTo>
                <a:lnTo>
                  <a:pt x="463" y="326"/>
                </a:lnTo>
                <a:lnTo>
                  <a:pt x="471" y="326"/>
                </a:lnTo>
                <a:lnTo>
                  <a:pt x="471" y="329"/>
                </a:lnTo>
                <a:close/>
                <a:moveTo>
                  <a:pt x="460" y="329"/>
                </a:moveTo>
                <a:lnTo>
                  <a:pt x="452" y="329"/>
                </a:lnTo>
                <a:lnTo>
                  <a:pt x="452" y="326"/>
                </a:lnTo>
                <a:lnTo>
                  <a:pt x="460" y="326"/>
                </a:lnTo>
                <a:lnTo>
                  <a:pt x="460" y="329"/>
                </a:lnTo>
                <a:close/>
                <a:moveTo>
                  <a:pt x="449" y="329"/>
                </a:moveTo>
                <a:lnTo>
                  <a:pt x="441" y="329"/>
                </a:lnTo>
                <a:lnTo>
                  <a:pt x="441" y="326"/>
                </a:lnTo>
                <a:lnTo>
                  <a:pt x="449" y="326"/>
                </a:lnTo>
                <a:lnTo>
                  <a:pt x="449" y="329"/>
                </a:lnTo>
                <a:close/>
                <a:moveTo>
                  <a:pt x="438" y="329"/>
                </a:moveTo>
                <a:lnTo>
                  <a:pt x="430" y="329"/>
                </a:lnTo>
                <a:lnTo>
                  <a:pt x="430" y="326"/>
                </a:lnTo>
                <a:lnTo>
                  <a:pt x="438" y="326"/>
                </a:lnTo>
                <a:lnTo>
                  <a:pt x="438" y="329"/>
                </a:lnTo>
                <a:close/>
                <a:moveTo>
                  <a:pt x="427" y="329"/>
                </a:moveTo>
                <a:lnTo>
                  <a:pt x="418" y="329"/>
                </a:lnTo>
                <a:lnTo>
                  <a:pt x="418" y="326"/>
                </a:lnTo>
                <a:lnTo>
                  <a:pt x="427" y="326"/>
                </a:lnTo>
                <a:lnTo>
                  <a:pt x="427" y="329"/>
                </a:lnTo>
                <a:close/>
                <a:moveTo>
                  <a:pt x="416" y="329"/>
                </a:moveTo>
                <a:lnTo>
                  <a:pt x="407" y="329"/>
                </a:lnTo>
                <a:lnTo>
                  <a:pt x="407" y="326"/>
                </a:lnTo>
                <a:lnTo>
                  <a:pt x="416" y="326"/>
                </a:lnTo>
                <a:lnTo>
                  <a:pt x="416" y="329"/>
                </a:lnTo>
                <a:close/>
                <a:moveTo>
                  <a:pt x="404" y="329"/>
                </a:moveTo>
                <a:lnTo>
                  <a:pt x="396" y="329"/>
                </a:lnTo>
                <a:lnTo>
                  <a:pt x="396" y="326"/>
                </a:lnTo>
                <a:lnTo>
                  <a:pt x="404" y="326"/>
                </a:lnTo>
                <a:lnTo>
                  <a:pt x="404" y="329"/>
                </a:lnTo>
                <a:close/>
                <a:moveTo>
                  <a:pt x="393" y="329"/>
                </a:moveTo>
                <a:lnTo>
                  <a:pt x="385" y="329"/>
                </a:lnTo>
                <a:lnTo>
                  <a:pt x="385" y="326"/>
                </a:lnTo>
                <a:lnTo>
                  <a:pt x="393" y="326"/>
                </a:lnTo>
                <a:lnTo>
                  <a:pt x="393" y="329"/>
                </a:lnTo>
                <a:close/>
                <a:moveTo>
                  <a:pt x="382" y="329"/>
                </a:moveTo>
                <a:lnTo>
                  <a:pt x="374" y="329"/>
                </a:lnTo>
                <a:lnTo>
                  <a:pt x="374" y="326"/>
                </a:lnTo>
                <a:lnTo>
                  <a:pt x="382" y="326"/>
                </a:lnTo>
                <a:lnTo>
                  <a:pt x="382" y="329"/>
                </a:lnTo>
                <a:close/>
                <a:moveTo>
                  <a:pt x="371" y="329"/>
                </a:moveTo>
                <a:lnTo>
                  <a:pt x="363" y="329"/>
                </a:lnTo>
                <a:lnTo>
                  <a:pt x="363" y="326"/>
                </a:lnTo>
                <a:lnTo>
                  <a:pt x="371" y="326"/>
                </a:lnTo>
                <a:lnTo>
                  <a:pt x="371" y="329"/>
                </a:lnTo>
                <a:close/>
                <a:moveTo>
                  <a:pt x="360" y="329"/>
                </a:moveTo>
                <a:lnTo>
                  <a:pt x="352" y="329"/>
                </a:lnTo>
                <a:lnTo>
                  <a:pt x="352" y="326"/>
                </a:lnTo>
                <a:lnTo>
                  <a:pt x="360" y="326"/>
                </a:lnTo>
                <a:lnTo>
                  <a:pt x="360" y="329"/>
                </a:lnTo>
                <a:close/>
                <a:moveTo>
                  <a:pt x="349" y="329"/>
                </a:moveTo>
                <a:lnTo>
                  <a:pt x="340" y="329"/>
                </a:lnTo>
                <a:lnTo>
                  <a:pt x="340" y="326"/>
                </a:lnTo>
                <a:lnTo>
                  <a:pt x="349" y="326"/>
                </a:lnTo>
                <a:lnTo>
                  <a:pt x="349" y="329"/>
                </a:lnTo>
                <a:close/>
                <a:moveTo>
                  <a:pt x="338" y="329"/>
                </a:moveTo>
                <a:lnTo>
                  <a:pt x="329" y="329"/>
                </a:lnTo>
                <a:lnTo>
                  <a:pt x="329" y="326"/>
                </a:lnTo>
                <a:lnTo>
                  <a:pt x="338" y="326"/>
                </a:lnTo>
                <a:lnTo>
                  <a:pt x="338" y="329"/>
                </a:lnTo>
                <a:close/>
                <a:moveTo>
                  <a:pt x="326" y="329"/>
                </a:moveTo>
                <a:lnTo>
                  <a:pt x="318" y="329"/>
                </a:lnTo>
                <a:lnTo>
                  <a:pt x="318" y="326"/>
                </a:lnTo>
                <a:lnTo>
                  <a:pt x="326" y="326"/>
                </a:lnTo>
                <a:lnTo>
                  <a:pt x="326" y="329"/>
                </a:lnTo>
                <a:close/>
                <a:moveTo>
                  <a:pt x="315" y="329"/>
                </a:moveTo>
                <a:lnTo>
                  <a:pt x="307" y="329"/>
                </a:lnTo>
                <a:lnTo>
                  <a:pt x="307" y="326"/>
                </a:lnTo>
                <a:lnTo>
                  <a:pt x="315" y="326"/>
                </a:lnTo>
                <a:lnTo>
                  <a:pt x="315" y="329"/>
                </a:lnTo>
                <a:close/>
                <a:moveTo>
                  <a:pt x="304" y="329"/>
                </a:moveTo>
                <a:lnTo>
                  <a:pt x="296" y="329"/>
                </a:lnTo>
                <a:lnTo>
                  <a:pt x="296" y="326"/>
                </a:lnTo>
                <a:lnTo>
                  <a:pt x="304" y="326"/>
                </a:lnTo>
                <a:lnTo>
                  <a:pt x="304" y="329"/>
                </a:lnTo>
                <a:close/>
                <a:moveTo>
                  <a:pt x="293" y="329"/>
                </a:moveTo>
                <a:lnTo>
                  <a:pt x="285" y="329"/>
                </a:lnTo>
                <a:lnTo>
                  <a:pt x="285" y="326"/>
                </a:lnTo>
                <a:lnTo>
                  <a:pt x="293" y="326"/>
                </a:lnTo>
                <a:lnTo>
                  <a:pt x="293" y="329"/>
                </a:lnTo>
                <a:close/>
                <a:moveTo>
                  <a:pt x="282" y="329"/>
                </a:moveTo>
                <a:lnTo>
                  <a:pt x="273" y="329"/>
                </a:lnTo>
                <a:lnTo>
                  <a:pt x="273" y="326"/>
                </a:lnTo>
                <a:lnTo>
                  <a:pt x="282" y="326"/>
                </a:lnTo>
                <a:lnTo>
                  <a:pt x="282" y="329"/>
                </a:lnTo>
                <a:close/>
                <a:moveTo>
                  <a:pt x="271" y="329"/>
                </a:moveTo>
                <a:lnTo>
                  <a:pt x="262" y="329"/>
                </a:lnTo>
                <a:lnTo>
                  <a:pt x="262" y="326"/>
                </a:lnTo>
                <a:lnTo>
                  <a:pt x="271" y="326"/>
                </a:lnTo>
                <a:lnTo>
                  <a:pt x="271" y="329"/>
                </a:lnTo>
                <a:close/>
                <a:moveTo>
                  <a:pt x="259" y="329"/>
                </a:moveTo>
                <a:lnTo>
                  <a:pt x="251" y="329"/>
                </a:lnTo>
                <a:lnTo>
                  <a:pt x="251" y="326"/>
                </a:lnTo>
                <a:lnTo>
                  <a:pt x="259" y="326"/>
                </a:lnTo>
                <a:lnTo>
                  <a:pt x="259" y="329"/>
                </a:lnTo>
                <a:close/>
                <a:moveTo>
                  <a:pt x="248" y="329"/>
                </a:moveTo>
                <a:lnTo>
                  <a:pt x="240" y="329"/>
                </a:lnTo>
                <a:lnTo>
                  <a:pt x="240" y="326"/>
                </a:lnTo>
                <a:lnTo>
                  <a:pt x="248" y="326"/>
                </a:lnTo>
                <a:lnTo>
                  <a:pt x="248" y="329"/>
                </a:lnTo>
                <a:close/>
                <a:moveTo>
                  <a:pt x="237" y="329"/>
                </a:moveTo>
                <a:lnTo>
                  <a:pt x="229" y="329"/>
                </a:lnTo>
                <a:lnTo>
                  <a:pt x="229" y="326"/>
                </a:lnTo>
                <a:lnTo>
                  <a:pt x="237" y="326"/>
                </a:lnTo>
                <a:lnTo>
                  <a:pt x="237" y="329"/>
                </a:lnTo>
                <a:close/>
                <a:moveTo>
                  <a:pt x="226" y="329"/>
                </a:moveTo>
                <a:lnTo>
                  <a:pt x="218" y="329"/>
                </a:lnTo>
                <a:lnTo>
                  <a:pt x="218" y="326"/>
                </a:lnTo>
                <a:lnTo>
                  <a:pt x="226" y="326"/>
                </a:lnTo>
                <a:lnTo>
                  <a:pt x="226" y="329"/>
                </a:lnTo>
                <a:close/>
                <a:moveTo>
                  <a:pt x="215" y="329"/>
                </a:moveTo>
                <a:lnTo>
                  <a:pt x="207" y="329"/>
                </a:lnTo>
                <a:lnTo>
                  <a:pt x="207" y="326"/>
                </a:lnTo>
                <a:lnTo>
                  <a:pt x="215" y="326"/>
                </a:lnTo>
                <a:lnTo>
                  <a:pt x="215" y="329"/>
                </a:lnTo>
                <a:close/>
                <a:moveTo>
                  <a:pt x="204" y="329"/>
                </a:moveTo>
                <a:lnTo>
                  <a:pt x="195" y="329"/>
                </a:lnTo>
                <a:lnTo>
                  <a:pt x="195" y="326"/>
                </a:lnTo>
                <a:lnTo>
                  <a:pt x="204" y="326"/>
                </a:lnTo>
                <a:lnTo>
                  <a:pt x="204" y="329"/>
                </a:lnTo>
                <a:close/>
                <a:moveTo>
                  <a:pt x="193" y="329"/>
                </a:moveTo>
                <a:lnTo>
                  <a:pt x="184" y="329"/>
                </a:lnTo>
                <a:lnTo>
                  <a:pt x="184" y="326"/>
                </a:lnTo>
                <a:lnTo>
                  <a:pt x="193" y="326"/>
                </a:lnTo>
                <a:lnTo>
                  <a:pt x="193" y="329"/>
                </a:lnTo>
                <a:close/>
                <a:moveTo>
                  <a:pt x="181" y="329"/>
                </a:moveTo>
                <a:lnTo>
                  <a:pt x="173" y="329"/>
                </a:lnTo>
                <a:lnTo>
                  <a:pt x="173" y="326"/>
                </a:lnTo>
                <a:lnTo>
                  <a:pt x="181" y="326"/>
                </a:lnTo>
                <a:lnTo>
                  <a:pt x="181" y="329"/>
                </a:lnTo>
                <a:close/>
                <a:moveTo>
                  <a:pt x="170" y="329"/>
                </a:moveTo>
                <a:lnTo>
                  <a:pt x="162" y="329"/>
                </a:lnTo>
                <a:lnTo>
                  <a:pt x="162" y="326"/>
                </a:lnTo>
                <a:lnTo>
                  <a:pt x="170" y="326"/>
                </a:lnTo>
                <a:lnTo>
                  <a:pt x="170" y="329"/>
                </a:lnTo>
                <a:close/>
                <a:moveTo>
                  <a:pt x="159" y="329"/>
                </a:moveTo>
                <a:lnTo>
                  <a:pt x="151" y="329"/>
                </a:lnTo>
                <a:lnTo>
                  <a:pt x="151" y="326"/>
                </a:lnTo>
                <a:lnTo>
                  <a:pt x="159" y="326"/>
                </a:lnTo>
                <a:lnTo>
                  <a:pt x="159" y="329"/>
                </a:lnTo>
                <a:close/>
                <a:moveTo>
                  <a:pt x="148" y="329"/>
                </a:moveTo>
                <a:lnTo>
                  <a:pt x="140" y="329"/>
                </a:lnTo>
                <a:lnTo>
                  <a:pt x="140" y="326"/>
                </a:lnTo>
                <a:lnTo>
                  <a:pt x="148" y="326"/>
                </a:lnTo>
                <a:lnTo>
                  <a:pt x="148" y="329"/>
                </a:lnTo>
                <a:close/>
                <a:moveTo>
                  <a:pt x="137" y="329"/>
                </a:moveTo>
                <a:lnTo>
                  <a:pt x="128" y="329"/>
                </a:lnTo>
                <a:lnTo>
                  <a:pt x="128" y="326"/>
                </a:lnTo>
                <a:lnTo>
                  <a:pt x="137" y="326"/>
                </a:lnTo>
                <a:lnTo>
                  <a:pt x="137" y="329"/>
                </a:lnTo>
                <a:close/>
                <a:moveTo>
                  <a:pt x="126" y="329"/>
                </a:moveTo>
                <a:lnTo>
                  <a:pt x="117" y="329"/>
                </a:lnTo>
                <a:lnTo>
                  <a:pt x="117" y="326"/>
                </a:lnTo>
                <a:lnTo>
                  <a:pt x="126" y="326"/>
                </a:lnTo>
                <a:lnTo>
                  <a:pt x="126" y="329"/>
                </a:lnTo>
                <a:close/>
                <a:moveTo>
                  <a:pt x="114" y="329"/>
                </a:moveTo>
                <a:lnTo>
                  <a:pt x="106" y="329"/>
                </a:lnTo>
                <a:lnTo>
                  <a:pt x="106" y="326"/>
                </a:lnTo>
                <a:lnTo>
                  <a:pt x="114" y="326"/>
                </a:lnTo>
                <a:lnTo>
                  <a:pt x="114" y="329"/>
                </a:lnTo>
                <a:close/>
                <a:moveTo>
                  <a:pt x="103" y="329"/>
                </a:moveTo>
                <a:lnTo>
                  <a:pt x="95" y="329"/>
                </a:lnTo>
                <a:lnTo>
                  <a:pt x="95" y="326"/>
                </a:lnTo>
                <a:lnTo>
                  <a:pt x="103" y="326"/>
                </a:lnTo>
                <a:lnTo>
                  <a:pt x="103" y="329"/>
                </a:lnTo>
                <a:close/>
                <a:moveTo>
                  <a:pt x="92" y="329"/>
                </a:moveTo>
                <a:lnTo>
                  <a:pt x="84" y="329"/>
                </a:lnTo>
                <a:lnTo>
                  <a:pt x="84" y="326"/>
                </a:lnTo>
                <a:lnTo>
                  <a:pt x="92" y="326"/>
                </a:lnTo>
                <a:lnTo>
                  <a:pt x="92" y="329"/>
                </a:lnTo>
                <a:close/>
                <a:moveTo>
                  <a:pt x="81" y="329"/>
                </a:moveTo>
                <a:lnTo>
                  <a:pt x="73" y="329"/>
                </a:lnTo>
                <a:lnTo>
                  <a:pt x="73" y="326"/>
                </a:lnTo>
                <a:lnTo>
                  <a:pt x="81" y="326"/>
                </a:lnTo>
                <a:lnTo>
                  <a:pt x="81" y="329"/>
                </a:lnTo>
                <a:close/>
                <a:moveTo>
                  <a:pt x="70" y="329"/>
                </a:moveTo>
                <a:lnTo>
                  <a:pt x="62" y="329"/>
                </a:lnTo>
                <a:lnTo>
                  <a:pt x="62" y="326"/>
                </a:lnTo>
                <a:lnTo>
                  <a:pt x="70" y="326"/>
                </a:lnTo>
                <a:lnTo>
                  <a:pt x="70" y="329"/>
                </a:lnTo>
                <a:close/>
                <a:moveTo>
                  <a:pt x="59" y="329"/>
                </a:moveTo>
                <a:lnTo>
                  <a:pt x="50" y="329"/>
                </a:lnTo>
                <a:lnTo>
                  <a:pt x="50" y="326"/>
                </a:lnTo>
                <a:lnTo>
                  <a:pt x="59" y="326"/>
                </a:lnTo>
                <a:lnTo>
                  <a:pt x="59" y="329"/>
                </a:lnTo>
                <a:close/>
                <a:moveTo>
                  <a:pt x="48" y="329"/>
                </a:moveTo>
                <a:lnTo>
                  <a:pt x="39" y="329"/>
                </a:lnTo>
                <a:lnTo>
                  <a:pt x="39" y="326"/>
                </a:lnTo>
                <a:lnTo>
                  <a:pt x="48" y="326"/>
                </a:lnTo>
                <a:lnTo>
                  <a:pt x="48" y="329"/>
                </a:lnTo>
                <a:close/>
                <a:moveTo>
                  <a:pt x="36" y="329"/>
                </a:moveTo>
                <a:lnTo>
                  <a:pt x="28" y="329"/>
                </a:lnTo>
                <a:lnTo>
                  <a:pt x="28" y="326"/>
                </a:lnTo>
                <a:lnTo>
                  <a:pt x="36" y="326"/>
                </a:lnTo>
                <a:lnTo>
                  <a:pt x="36" y="329"/>
                </a:lnTo>
                <a:close/>
                <a:moveTo>
                  <a:pt x="25" y="329"/>
                </a:moveTo>
                <a:lnTo>
                  <a:pt x="17" y="329"/>
                </a:lnTo>
                <a:lnTo>
                  <a:pt x="17" y="326"/>
                </a:lnTo>
                <a:lnTo>
                  <a:pt x="25" y="326"/>
                </a:lnTo>
                <a:lnTo>
                  <a:pt x="25" y="329"/>
                </a:lnTo>
                <a:close/>
                <a:moveTo>
                  <a:pt x="14" y="329"/>
                </a:moveTo>
                <a:lnTo>
                  <a:pt x="6" y="329"/>
                </a:lnTo>
                <a:lnTo>
                  <a:pt x="6" y="326"/>
                </a:lnTo>
                <a:lnTo>
                  <a:pt x="14" y="326"/>
                </a:lnTo>
                <a:lnTo>
                  <a:pt x="14" y="329"/>
                </a:lnTo>
                <a:close/>
                <a:moveTo>
                  <a:pt x="3" y="329"/>
                </a:moveTo>
                <a:lnTo>
                  <a:pt x="1" y="329"/>
                </a:lnTo>
                <a:lnTo>
                  <a:pt x="1" y="326"/>
                </a:lnTo>
                <a:lnTo>
                  <a:pt x="3" y="326"/>
                </a:lnTo>
                <a:lnTo>
                  <a:pt x="3" y="329"/>
                </a:lnTo>
                <a:close/>
              </a:path>
            </a:pathLst>
          </a:custGeom>
          <a:solidFill>
            <a:srgbClr val="000000"/>
          </a:solidFill>
          <a:ln w="0">
            <a:solidFill>
              <a:srgbClr val="000000"/>
            </a:solidFill>
            <a:bevel/>
            <a:headEnd/>
            <a:tailEnd/>
          </a:ln>
        </p:spPr>
        <p:txBody>
          <a:bodyPr/>
          <a:lstStyle/>
          <a:p>
            <a:endParaRPr lang="en-US"/>
          </a:p>
        </p:txBody>
      </p:sp>
      <p:sp>
        <p:nvSpPr>
          <p:cNvPr id="3099" name="AutoShape 27"/>
          <p:cNvSpPr>
            <a:spLocks noChangeArrowheads="1"/>
          </p:cNvSpPr>
          <p:nvPr/>
        </p:nvSpPr>
        <p:spPr bwMode="auto">
          <a:xfrm rot="10800000">
            <a:off x="2544763" y="4648200"/>
            <a:ext cx="457200" cy="914400"/>
          </a:xfrm>
          <a:prstGeom prst="roundRect">
            <a:avLst>
              <a:gd name="adj" fmla="val 16667"/>
            </a:avLst>
          </a:prstGeom>
          <a:solidFill>
            <a:srgbClr val="C2D3DC"/>
          </a:solidFill>
          <a:ln w="9525">
            <a:solidFill>
              <a:schemeClr val="tx1"/>
            </a:solidFill>
            <a:round/>
            <a:headEnd/>
            <a:tailEnd/>
          </a:ln>
        </p:spPr>
        <p:txBody>
          <a:bodyPr vert="eaVert" wrap="none" anchor="ctr"/>
          <a:lstStyle/>
          <a:p>
            <a:pPr algn="ctr"/>
            <a:r>
              <a:rPr lang="en-US" sz="800" b="1"/>
              <a:t>Multi sector</a:t>
            </a:r>
          </a:p>
          <a:p>
            <a:pPr algn="ctr"/>
            <a:r>
              <a:rPr lang="en-US" sz="800" b="1"/>
              <a:t>leadership</a:t>
            </a:r>
          </a:p>
          <a:p>
            <a:pPr algn="ctr"/>
            <a:r>
              <a:rPr lang="en-US" sz="800" b="1"/>
              <a:t>engaged</a:t>
            </a:r>
          </a:p>
        </p:txBody>
      </p:sp>
      <p:sp>
        <p:nvSpPr>
          <p:cNvPr id="3100" name="AutoShape 28"/>
          <p:cNvSpPr>
            <a:spLocks noChangeArrowheads="1"/>
          </p:cNvSpPr>
          <p:nvPr/>
        </p:nvSpPr>
        <p:spPr bwMode="auto">
          <a:xfrm rot="10800000">
            <a:off x="3108325" y="4648200"/>
            <a:ext cx="457200" cy="914400"/>
          </a:xfrm>
          <a:prstGeom prst="roundRect">
            <a:avLst>
              <a:gd name="adj" fmla="val 16667"/>
            </a:avLst>
          </a:prstGeom>
          <a:solidFill>
            <a:srgbClr val="C2D3DC"/>
          </a:solidFill>
          <a:ln w="9525">
            <a:solidFill>
              <a:schemeClr val="tx1"/>
            </a:solidFill>
            <a:round/>
            <a:headEnd/>
            <a:tailEnd/>
          </a:ln>
        </p:spPr>
        <p:txBody>
          <a:bodyPr vert="eaVert" wrap="none" anchor="ctr"/>
          <a:lstStyle/>
          <a:p>
            <a:pPr algn="ctr"/>
            <a:r>
              <a:rPr lang="en-US" sz="800" b="1"/>
              <a:t>Partnerships</a:t>
            </a:r>
          </a:p>
          <a:p>
            <a:pPr algn="ctr"/>
            <a:r>
              <a:rPr lang="en-US" sz="800" b="1"/>
              <a:t>established</a:t>
            </a:r>
          </a:p>
          <a:p>
            <a:pPr algn="ctr"/>
            <a:r>
              <a:rPr lang="en-US" sz="800" b="1"/>
              <a:t>or expanded</a:t>
            </a:r>
          </a:p>
        </p:txBody>
      </p:sp>
      <p:sp>
        <p:nvSpPr>
          <p:cNvPr id="3101" name="AutoShape 29"/>
          <p:cNvSpPr>
            <a:spLocks noChangeArrowheads="1"/>
          </p:cNvSpPr>
          <p:nvPr/>
        </p:nvSpPr>
        <p:spPr bwMode="auto">
          <a:xfrm rot="10800000">
            <a:off x="3671888" y="4648200"/>
            <a:ext cx="457200" cy="914400"/>
          </a:xfrm>
          <a:prstGeom prst="roundRect">
            <a:avLst>
              <a:gd name="adj" fmla="val 16667"/>
            </a:avLst>
          </a:prstGeom>
          <a:solidFill>
            <a:srgbClr val="C2D3DC"/>
          </a:solidFill>
          <a:ln w="9525">
            <a:solidFill>
              <a:schemeClr val="tx1"/>
            </a:solidFill>
            <a:round/>
            <a:headEnd/>
            <a:tailEnd/>
          </a:ln>
        </p:spPr>
        <p:txBody>
          <a:bodyPr vert="eaVert" wrap="none" anchor="ctr"/>
          <a:lstStyle/>
          <a:p>
            <a:pPr algn="ctr"/>
            <a:r>
              <a:rPr lang="en-US" sz="800" b="1"/>
              <a:t>Joint </a:t>
            </a:r>
          </a:p>
          <a:p>
            <a:pPr algn="ctr"/>
            <a:r>
              <a:rPr lang="en-US" sz="800" b="1"/>
              <a:t>planning</a:t>
            </a:r>
          </a:p>
          <a:p>
            <a:pPr algn="ctr"/>
            <a:r>
              <a:rPr lang="en-US" sz="800" b="1"/>
              <a:t>undertaken</a:t>
            </a:r>
          </a:p>
        </p:txBody>
      </p:sp>
      <p:sp>
        <p:nvSpPr>
          <p:cNvPr id="3102" name="AutoShape 30"/>
          <p:cNvSpPr>
            <a:spLocks noChangeArrowheads="1"/>
          </p:cNvSpPr>
          <p:nvPr/>
        </p:nvSpPr>
        <p:spPr bwMode="auto">
          <a:xfrm rot="10800000">
            <a:off x="4235450" y="4648200"/>
            <a:ext cx="457200" cy="914400"/>
          </a:xfrm>
          <a:prstGeom prst="roundRect">
            <a:avLst>
              <a:gd name="adj" fmla="val 16667"/>
            </a:avLst>
          </a:prstGeom>
          <a:solidFill>
            <a:srgbClr val="C2D3DC"/>
          </a:solidFill>
          <a:ln w="9525">
            <a:solidFill>
              <a:schemeClr val="tx1"/>
            </a:solidFill>
            <a:round/>
            <a:headEnd/>
            <a:tailEnd/>
          </a:ln>
        </p:spPr>
        <p:txBody>
          <a:bodyPr vert="eaVert" wrap="none" anchor="ctr"/>
          <a:lstStyle/>
          <a:p>
            <a:pPr algn="ctr"/>
            <a:r>
              <a:rPr lang="en-US" sz="800" b="1"/>
              <a:t>Contextual</a:t>
            </a:r>
          </a:p>
          <a:p>
            <a:pPr algn="ctr"/>
            <a:r>
              <a:rPr lang="en-US" sz="800" b="1"/>
              <a:t>dynamics</a:t>
            </a:r>
          </a:p>
          <a:p>
            <a:pPr algn="ctr"/>
            <a:r>
              <a:rPr lang="en-US" sz="800" b="1"/>
              <a:t>surfaced</a:t>
            </a:r>
          </a:p>
        </p:txBody>
      </p:sp>
      <p:sp>
        <p:nvSpPr>
          <p:cNvPr id="3103" name="AutoShape 31"/>
          <p:cNvSpPr>
            <a:spLocks noChangeArrowheads="1"/>
          </p:cNvSpPr>
          <p:nvPr/>
        </p:nvSpPr>
        <p:spPr bwMode="auto">
          <a:xfrm rot="10800000">
            <a:off x="4800600" y="4648200"/>
            <a:ext cx="457200" cy="914400"/>
          </a:xfrm>
          <a:prstGeom prst="roundRect">
            <a:avLst>
              <a:gd name="adj" fmla="val 16667"/>
            </a:avLst>
          </a:prstGeom>
          <a:solidFill>
            <a:srgbClr val="C2D3DC"/>
          </a:solidFill>
          <a:ln w="9525">
            <a:solidFill>
              <a:schemeClr val="tx1"/>
            </a:solidFill>
            <a:round/>
            <a:headEnd/>
            <a:tailEnd/>
          </a:ln>
        </p:spPr>
        <p:txBody>
          <a:bodyPr vert="eaVert" wrap="none" anchor="ctr"/>
          <a:lstStyle/>
          <a:p>
            <a:pPr algn="ctr"/>
            <a:r>
              <a:rPr lang="en-US" sz="800" b="1"/>
              <a:t>Local</a:t>
            </a:r>
          </a:p>
          <a:p>
            <a:pPr algn="ctr"/>
            <a:r>
              <a:rPr lang="en-US" sz="800" b="1"/>
              <a:t>evaluation</a:t>
            </a:r>
          </a:p>
          <a:p>
            <a:pPr algn="ctr"/>
            <a:r>
              <a:rPr lang="en-US" sz="800" b="1"/>
              <a:t>utilized</a:t>
            </a:r>
          </a:p>
        </p:txBody>
      </p:sp>
      <p:sp>
        <p:nvSpPr>
          <p:cNvPr id="3104" name="AutoShape 32"/>
          <p:cNvSpPr>
            <a:spLocks noChangeArrowheads="1"/>
          </p:cNvSpPr>
          <p:nvPr/>
        </p:nvSpPr>
        <p:spPr bwMode="auto">
          <a:xfrm rot="10800000">
            <a:off x="2133600" y="3276600"/>
            <a:ext cx="609600" cy="1143000"/>
          </a:xfrm>
          <a:prstGeom prst="roundRect">
            <a:avLst>
              <a:gd name="adj" fmla="val 16667"/>
            </a:avLst>
          </a:prstGeom>
          <a:solidFill>
            <a:srgbClr val="C2D3DC"/>
          </a:solidFill>
          <a:ln w="9525">
            <a:solidFill>
              <a:schemeClr val="tx1"/>
            </a:solidFill>
            <a:round/>
            <a:headEnd/>
            <a:tailEnd/>
          </a:ln>
        </p:spPr>
        <p:txBody>
          <a:bodyPr vert="eaVert" anchor="ctr"/>
          <a:lstStyle/>
          <a:p>
            <a:pPr algn="ctr"/>
            <a:r>
              <a:rPr lang="en-US" sz="800" b="1"/>
              <a:t>Locally embedded CDFI with increased capacity to raise &amp; deliver capital</a:t>
            </a:r>
          </a:p>
        </p:txBody>
      </p:sp>
      <p:sp>
        <p:nvSpPr>
          <p:cNvPr id="3105" name="AutoShape 33"/>
          <p:cNvSpPr>
            <a:spLocks noChangeArrowheads="1"/>
          </p:cNvSpPr>
          <p:nvPr/>
        </p:nvSpPr>
        <p:spPr bwMode="auto">
          <a:xfrm rot="10800000">
            <a:off x="2819400" y="3276600"/>
            <a:ext cx="533400" cy="1143000"/>
          </a:xfrm>
          <a:prstGeom prst="roundRect">
            <a:avLst>
              <a:gd name="adj" fmla="val 16667"/>
            </a:avLst>
          </a:prstGeom>
          <a:solidFill>
            <a:srgbClr val="C2D3DC"/>
          </a:solidFill>
          <a:ln w="9525">
            <a:solidFill>
              <a:schemeClr val="tx1"/>
            </a:solidFill>
            <a:round/>
            <a:headEnd/>
            <a:tailEnd/>
          </a:ln>
        </p:spPr>
        <p:txBody>
          <a:bodyPr vert="eaVert" anchor="ctr"/>
          <a:lstStyle/>
          <a:p>
            <a:pPr algn="ctr"/>
            <a:r>
              <a:rPr lang="en-US" sz="800" b="1"/>
              <a:t>Varied practices </a:t>
            </a:r>
          </a:p>
          <a:p>
            <a:pPr algn="ctr"/>
            <a:r>
              <a:rPr lang="en-US" sz="800" b="1"/>
              <a:t>reflect LC values</a:t>
            </a:r>
          </a:p>
        </p:txBody>
      </p:sp>
      <p:sp>
        <p:nvSpPr>
          <p:cNvPr id="3106" name="AutoShape 34"/>
          <p:cNvSpPr>
            <a:spLocks noChangeArrowheads="1"/>
          </p:cNvSpPr>
          <p:nvPr/>
        </p:nvSpPr>
        <p:spPr bwMode="auto">
          <a:xfrm rot="10800000">
            <a:off x="3429000" y="3276600"/>
            <a:ext cx="533400" cy="1143000"/>
          </a:xfrm>
          <a:prstGeom prst="roundRect">
            <a:avLst>
              <a:gd name="adj" fmla="val 16667"/>
            </a:avLst>
          </a:prstGeom>
          <a:solidFill>
            <a:srgbClr val="C2D3DC"/>
          </a:solidFill>
          <a:ln w="9525">
            <a:solidFill>
              <a:schemeClr val="tx1"/>
            </a:solidFill>
            <a:round/>
            <a:headEnd/>
            <a:tailEnd/>
          </a:ln>
        </p:spPr>
        <p:txBody>
          <a:bodyPr vert="eaVert" wrap="none" anchor="ctr"/>
          <a:lstStyle/>
          <a:p>
            <a:pPr algn="ctr"/>
            <a:r>
              <a:rPr lang="en-US" sz="800" b="1"/>
              <a:t>Policy barriers </a:t>
            </a:r>
          </a:p>
          <a:p>
            <a:pPr algn="ctr"/>
            <a:r>
              <a:rPr lang="en-US" sz="800" b="1"/>
              <a:t>identified &amp;</a:t>
            </a:r>
          </a:p>
          <a:p>
            <a:pPr algn="ctr"/>
            <a:r>
              <a:rPr lang="en-US" sz="800" b="1"/>
              <a:t>addressed</a:t>
            </a:r>
          </a:p>
        </p:txBody>
      </p:sp>
      <p:sp>
        <p:nvSpPr>
          <p:cNvPr id="3107" name="AutoShape 35"/>
          <p:cNvSpPr>
            <a:spLocks noChangeArrowheads="1"/>
          </p:cNvSpPr>
          <p:nvPr/>
        </p:nvSpPr>
        <p:spPr bwMode="auto">
          <a:xfrm rot="10800000">
            <a:off x="4038600" y="3276600"/>
            <a:ext cx="533400" cy="1143000"/>
          </a:xfrm>
          <a:prstGeom prst="roundRect">
            <a:avLst>
              <a:gd name="adj" fmla="val 16667"/>
            </a:avLst>
          </a:prstGeom>
          <a:solidFill>
            <a:srgbClr val="C2D3DC"/>
          </a:solidFill>
          <a:ln w="9525">
            <a:solidFill>
              <a:schemeClr val="tx1"/>
            </a:solidFill>
            <a:round/>
            <a:headEnd/>
            <a:tailEnd/>
          </a:ln>
        </p:spPr>
        <p:txBody>
          <a:bodyPr vert="eaVert" anchor="ctr"/>
          <a:lstStyle/>
          <a:p>
            <a:pPr algn="ctr"/>
            <a:r>
              <a:rPr lang="en-US" sz="800" b="1"/>
              <a:t>Neighborhoods more connected to city &amp; region</a:t>
            </a:r>
          </a:p>
        </p:txBody>
      </p:sp>
      <p:sp>
        <p:nvSpPr>
          <p:cNvPr id="3108" name="AutoShape 36"/>
          <p:cNvSpPr>
            <a:spLocks noChangeArrowheads="1"/>
          </p:cNvSpPr>
          <p:nvPr/>
        </p:nvSpPr>
        <p:spPr bwMode="auto">
          <a:xfrm rot="10800000">
            <a:off x="4648200" y="3276600"/>
            <a:ext cx="609600" cy="1143000"/>
          </a:xfrm>
          <a:prstGeom prst="roundRect">
            <a:avLst>
              <a:gd name="adj" fmla="val 16667"/>
            </a:avLst>
          </a:prstGeom>
          <a:solidFill>
            <a:srgbClr val="C2D3DC"/>
          </a:solidFill>
          <a:ln w="9525">
            <a:solidFill>
              <a:schemeClr val="tx1"/>
            </a:solidFill>
            <a:round/>
            <a:headEnd/>
            <a:tailEnd/>
          </a:ln>
        </p:spPr>
        <p:txBody>
          <a:bodyPr vert="eaVert" anchor="ctr"/>
          <a:lstStyle/>
          <a:p>
            <a:pPr algn="ctr"/>
            <a:r>
              <a:rPr lang="en-US" sz="800" b="1"/>
              <a:t>More connections across disciplines and across stakeholder groups</a:t>
            </a:r>
          </a:p>
        </p:txBody>
      </p:sp>
      <p:sp>
        <p:nvSpPr>
          <p:cNvPr id="3109" name="Freeform 37"/>
          <p:cNvSpPr>
            <a:spLocks/>
          </p:cNvSpPr>
          <p:nvPr/>
        </p:nvSpPr>
        <p:spPr bwMode="auto">
          <a:xfrm>
            <a:off x="3810000" y="4419600"/>
            <a:ext cx="152400" cy="212725"/>
          </a:xfrm>
          <a:custGeom>
            <a:avLst/>
            <a:gdLst>
              <a:gd name="T0" fmla="*/ 11 w 74"/>
              <a:gd name="T1" fmla="*/ 230 h 230"/>
              <a:gd name="T2" fmla="*/ 11 w 74"/>
              <a:gd name="T3" fmla="*/ 83 h 230"/>
              <a:gd name="T4" fmla="*/ 0 w 74"/>
              <a:gd name="T5" fmla="*/ 83 h 230"/>
              <a:gd name="T6" fmla="*/ 37 w 74"/>
              <a:gd name="T7" fmla="*/ 0 h 230"/>
              <a:gd name="T8" fmla="*/ 74 w 74"/>
              <a:gd name="T9" fmla="*/ 83 h 230"/>
              <a:gd name="T10" fmla="*/ 63 w 74"/>
              <a:gd name="T11" fmla="*/ 83 h 230"/>
              <a:gd name="T12" fmla="*/ 63 w 74"/>
              <a:gd name="T13" fmla="*/ 230 h 230"/>
              <a:gd name="T14" fmla="*/ 11 w 74"/>
              <a:gd name="T15" fmla="*/ 230 h 23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30"/>
              <a:gd name="T26" fmla="*/ 74 w 74"/>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30">
                <a:moveTo>
                  <a:pt x="11" y="230"/>
                </a:moveTo>
                <a:lnTo>
                  <a:pt x="11" y="83"/>
                </a:lnTo>
                <a:lnTo>
                  <a:pt x="0" y="83"/>
                </a:lnTo>
                <a:lnTo>
                  <a:pt x="37" y="0"/>
                </a:lnTo>
                <a:lnTo>
                  <a:pt x="74" y="83"/>
                </a:lnTo>
                <a:lnTo>
                  <a:pt x="63" y="83"/>
                </a:lnTo>
                <a:lnTo>
                  <a:pt x="63" y="230"/>
                </a:lnTo>
                <a:lnTo>
                  <a:pt x="11" y="230"/>
                </a:lnTo>
                <a:close/>
              </a:path>
            </a:pathLst>
          </a:custGeom>
          <a:solidFill>
            <a:srgbClr val="8DACBD"/>
          </a:solidFill>
          <a:ln w="4826">
            <a:solidFill>
              <a:srgbClr val="D8D8D8"/>
            </a:solidFill>
            <a:miter lim="800000"/>
            <a:headEnd/>
            <a:tailEnd/>
          </a:ln>
        </p:spPr>
        <p:txBody>
          <a:bodyPr/>
          <a:lstStyle/>
          <a:p>
            <a:endParaRPr lang="en-US"/>
          </a:p>
        </p:txBody>
      </p:sp>
      <p:sp>
        <p:nvSpPr>
          <p:cNvPr id="3110" name="Freeform 38"/>
          <p:cNvSpPr>
            <a:spLocks/>
          </p:cNvSpPr>
          <p:nvPr/>
        </p:nvSpPr>
        <p:spPr bwMode="auto">
          <a:xfrm rot="-1070699">
            <a:off x="1828800" y="4495800"/>
            <a:ext cx="152400" cy="228600"/>
          </a:xfrm>
          <a:custGeom>
            <a:avLst/>
            <a:gdLst>
              <a:gd name="T0" fmla="*/ 107 w 145"/>
              <a:gd name="T1" fmla="*/ 144 h 144"/>
              <a:gd name="T2" fmla="*/ 40 w 145"/>
              <a:gd name="T3" fmla="*/ 78 h 144"/>
              <a:gd name="T4" fmla="*/ 32 w 145"/>
              <a:gd name="T5" fmla="*/ 86 h 144"/>
              <a:gd name="T6" fmla="*/ 0 w 145"/>
              <a:gd name="T7" fmla="*/ 0 h 144"/>
              <a:gd name="T8" fmla="*/ 86 w 145"/>
              <a:gd name="T9" fmla="*/ 32 h 144"/>
              <a:gd name="T10" fmla="*/ 78 w 145"/>
              <a:gd name="T11" fmla="*/ 40 h 144"/>
              <a:gd name="T12" fmla="*/ 145 w 145"/>
              <a:gd name="T13" fmla="*/ 106 h 144"/>
              <a:gd name="T14" fmla="*/ 107 w 145"/>
              <a:gd name="T15" fmla="*/ 144 h 144"/>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44"/>
              <a:gd name="T26" fmla="*/ 145 w 145"/>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44">
                <a:moveTo>
                  <a:pt x="107" y="144"/>
                </a:moveTo>
                <a:lnTo>
                  <a:pt x="40" y="78"/>
                </a:lnTo>
                <a:lnTo>
                  <a:pt x="32" y="86"/>
                </a:lnTo>
                <a:lnTo>
                  <a:pt x="0" y="0"/>
                </a:lnTo>
                <a:lnTo>
                  <a:pt x="86" y="32"/>
                </a:lnTo>
                <a:lnTo>
                  <a:pt x="78" y="40"/>
                </a:lnTo>
                <a:lnTo>
                  <a:pt x="145" y="106"/>
                </a:lnTo>
                <a:lnTo>
                  <a:pt x="107" y="144"/>
                </a:lnTo>
                <a:close/>
              </a:path>
            </a:pathLst>
          </a:custGeom>
          <a:solidFill>
            <a:srgbClr val="8DACBD"/>
          </a:solidFill>
          <a:ln w="4826">
            <a:solidFill>
              <a:srgbClr val="D8D8D8"/>
            </a:solidFill>
            <a:miter lim="800000"/>
            <a:headEnd/>
            <a:tailEnd/>
          </a:ln>
        </p:spPr>
        <p:txBody>
          <a:bodyPr/>
          <a:lstStyle/>
          <a:p>
            <a:endParaRPr lang="en-US"/>
          </a:p>
        </p:txBody>
      </p:sp>
      <p:sp>
        <p:nvSpPr>
          <p:cNvPr id="3112" name="Text Box 40"/>
          <p:cNvSpPr txBox="1">
            <a:spLocks noChangeArrowheads="1"/>
          </p:cNvSpPr>
          <p:nvPr/>
        </p:nvSpPr>
        <p:spPr bwMode="auto">
          <a:xfrm>
            <a:off x="0" y="4800600"/>
            <a:ext cx="990600" cy="501650"/>
          </a:xfrm>
          <a:prstGeom prst="rect">
            <a:avLst/>
          </a:prstGeom>
          <a:noFill/>
          <a:ln w="9525">
            <a:noFill/>
            <a:miter lim="800000"/>
            <a:headEnd/>
            <a:tailEnd/>
          </a:ln>
        </p:spPr>
        <p:txBody>
          <a:bodyPr>
            <a:spAutoFit/>
          </a:bodyPr>
          <a:lstStyle/>
          <a:p>
            <a:pPr>
              <a:spcBef>
                <a:spcPct val="50000"/>
              </a:spcBef>
            </a:pPr>
            <a:r>
              <a:rPr lang="en-US" sz="900" b="1"/>
              <a:t>Implementation &amp; System Building</a:t>
            </a:r>
          </a:p>
        </p:txBody>
      </p:sp>
      <p:sp>
        <p:nvSpPr>
          <p:cNvPr id="3113" name="Text Box 41"/>
          <p:cNvSpPr txBox="1">
            <a:spLocks noChangeArrowheads="1"/>
          </p:cNvSpPr>
          <p:nvPr/>
        </p:nvSpPr>
        <p:spPr bwMode="auto">
          <a:xfrm>
            <a:off x="0" y="3962400"/>
            <a:ext cx="838200" cy="638175"/>
          </a:xfrm>
          <a:prstGeom prst="rect">
            <a:avLst/>
          </a:prstGeom>
          <a:noFill/>
          <a:ln w="9525">
            <a:noFill/>
            <a:miter lim="800000"/>
            <a:headEnd/>
            <a:tailEnd/>
          </a:ln>
        </p:spPr>
        <p:txBody>
          <a:bodyPr>
            <a:spAutoFit/>
          </a:bodyPr>
          <a:lstStyle/>
          <a:p>
            <a:pPr>
              <a:spcBef>
                <a:spcPct val="50000"/>
              </a:spcBef>
            </a:pPr>
            <a:r>
              <a:rPr lang="en-US" sz="900" b="1"/>
              <a:t>Short-Term</a:t>
            </a:r>
          </a:p>
          <a:p>
            <a:pPr>
              <a:spcBef>
                <a:spcPct val="50000"/>
              </a:spcBef>
            </a:pPr>
            <a:r>
              <a:rPr lang="en-US" sz="900" b="1"/>
              <a:t>Outputs &amp;</a:t>
            </a:r>
          </a:p>
          <a:p>
            <a:pPr>
              <a:spcBef>
                <a:spcPct val="50000"/>
              </a:spcBef>
            </a:pPr>
            <a:r>
              <a:rPr lang="en-US" sz="900" b="1"/>
              <a:t>Outcomes</a:t>
            </a:r>
          </a:p>
        </p:txBody>
      </p:sp>
      <p:sp>
        <p:nvSpPr>
          <p:cNvPr id="3114" name="AutoShape 42"/>
          <p:cNvSpPr>
            <a:spLocks noChangeArrowheads="1"/>
          </p:cNvSpPr>
          <p:nvPr/>
        </p:nvSpPr>
        <p:spPr bwMode="auto">
          <a:xfrm rot="-5400000">
            <a:off x="723900" y="2095500"/>
            <a:ext cx="1295400" cy="762000"/>
          </a:xfrm>
          <a:prstGeom prst="roundRect">
            <a:avLst>
              <a:gd name="adj" fmla="val 16667"/>
            </a:avLst>
          </a:prstGeom>
          <a:solidFill>
            <a:schemeClr val="folHlink"/>
          </a:solidFill>
          <a:ln w="9525">
            <a:solidFill>
              <a:schemeClr val="tx1"/>
            </a:solidFill>
            <a:round/>
            <a:headEnd/>
            <a:tailEnd/>
          </a:ln>
        </p:spPr>
        <p:txBody>
          <a:bodyPr vert="eaVert" wrap="none" anchor="ctr"/>
          <a:lstStyle/>
          <a:p>
            <a:pPr algn="ctr"/>
            <a:r>
              <a:rPr lang="en-US" sz="800" b="1">
                <a:solidFill>
                  <a:schemeClr val="bg1"/>
                </a:solidFill>
              </a:rPr>
              <a:t>Site-specific</a:t>
            </a:r>
          </a:p>
          <a:p>
            <a:pPr algn="ctr"/>
            <a:r>
              <a:rPr lang="en-US" sz="800" b="1">
                <a:solidFill>
                  <a:schemeClr val="bg1"/>
                </a:solidFill>
              </a:rPr>
              <a:t>outcomes</a:t>
            </a:r>
          </a:p>
          <a:p>
            <a:pPr algn="ctr"/>
            <a:r>
              <a:rPr lang="en-US" sz="800" b="1">
                <a:solidFill>
                  <a:schemeClr val="bg1"/>
                </a:solidFill>
              </a:rPr>
              <a:t>achieved</a:t>
            </a:r>
          </a:p>
        </p:txBody>
      </p:sp>
      <p:sp>
        <p:nvSpPr>
          <p:cNvPr id="3115" name="AutoShape 43"/>
          <p:cNvSpPr>
            <a:spLocks noChangeArrowheads="1"/>
          </p:cNvSpPr>
          <p:nvPr/>
        </p:nvSpPr>
        <p:spPr bwMode="auto">
          <a:xfrm>
            <a:off x="990600" y="1066800"/>
            <a:ext cx="914400" cy="3810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900" b="1">
                <a:solidFill>
                  <a:schemeClr val="bg1"/>
                </a:solidFill>
              </a:rPr>
              <a:t>Repayment of</a:t>
            </a:r>
          </a:p>
          <a:p>
            <a:pPr algn="ctr"/>
            <a:r>
              <a:rPr lang="en-US" sz="900" b="1">
                <a:solidFill>
                  <a:schemeClr val="bg1"/>
                </a:solidFill>
              </a:rPr>
              <a:t>capital</a:t>
            </a:r>
          </a:p>
        </p:txBody>
      </p:sp>
      <p:sp>
        <p:nvSpPr>
          <p:cNvPr id="3116" name="AutoShape 44"/>
          <p:cNvSpPr>
            <a:spLocks noChangeArrowheads="1"/>
          </p:cNvSpPr>
          <p:nvPr/>
        </p:nvSpPr>
        <p:spPr bwMode="auto">
          <a:xfrm>
            <a:off x="3048000" y="1524000"/>
            <a:ext cx="1600200" cy="609600"/>
          </a:xfrm>
          <a:prstGeom prst="roundRect">
            <a:avLst>
              <a:gd name="adj" fmla="val 16667"/>
            </a:avLst>
          </a:prstGeom>
          <a:solidFill>
            <a:srgbClr val="C2D3DC"/>
          </a:solidFill>
          <a:ln w="9525">
            <a:solidFill>
              <a:schemeClr val="tx1"/>
            </a:solidFill>
            <a:round/>
            <a:headEnd/>
            <a:tailEnd/>
          </a:ln>
        </p:spPr>
        <p:txBody>
          <a:bodyPr wrap="none" anchor="ctr"/>
          <a:lstStyle/>
          <a:p>
            <a:pPr algn="ctr"/>
            <a:r>
              <a:rPr lang="en-US" sz="900" b="1"/>
              <a:t>System Outcomes:  changes </a:t>
            </a:r>
          </a:p>
          <a:p>
            <a:pPr algn="ctr"/>
            <a:r>
              <a:rPr lang="en-US" sz="900" b="1"/>
              <a:t>in relationships, policies, </a:t>
            </a:r>
          </a:p>
          <a:p>
            <a:pPr algn="ctr"/>
            <a:r>
              <a:rPr lang="en-US" sz="900" b="1"/>
              <a:t>and capacities</a:t>
            </a:r>
          </a:p>
        </p:txBody>
      </p:sp>
      <p:sp>
        <p:nvSpPr>
          <p:cNvPr id="3117" name="AutoShape 45"/>
          <p:cNvSpPr>
            <a:spLocks noChangeArrowheads="1"/>
          </p:cNvSpPr>
          <p:nvPr/>
        </p:nvSpPr>
        <p:spPr bwMode="auto">
          <a:xfrm>
            <a:off x="2743200" y="2438400"/>
            <a:ext cx="1600200" cy="533400"/>
          </a:xfrm>
          <a:prstGeom prst="roundRect">
            <a:avLst>
              <a:gd name="adj" fmla="val 16667"/>
            </a:avLst>
          </a:prstGeom>
          <a:solidFill>
            <a:srgbClr val="C2D3DC"/>
          </a:solidFill>
          <a:ln w="9525">
            <a:solidFill>
              <a:schemeClr val="tx1"/>
            </a:solidFill>
            <a:round/>
            <a:headEnd/>
            <a:tailEnd/>
          </a:ln>
        </p:spPr>
        <p:txBody>
          <a:bodyPr wrap="none" anchor="ctr"/>
          <a:lstStyle/>
          <a:p>
            <a:pPr algn="ctr"/>
            <a:r>
              <a:rPr lang="en-US" sz="900" b="1"/>
              <a:t>Specific operational and </a:t>
            </a:r>
          </a:p>
          <a:p>
            <a:pPr algn="ctr"/>
            <a:r>
              <a:rPr lang="en-US" sz="900" b="1"/>
              <a:t>financing changes indicating</a:t>
            </a:r>
          </a:p>
          <a:p>
            <a:pPr algn="ctr"/>
            <a:r>
              <a:rPr lang="en-US" sz="900" b="1"/>
              <a:t>new patterns of system</a:t>
            </a:r>
          </a:p>
          <a:p>
            <a:pPr algn="ctr"/>
            <a:r>
              <a:rPr lang="en-US" sz="900" b="1"/>
              <a:t>behavior</a:t>
            </a:r>
          </a:p>
        </p:txBody>
      </p:sp>
      <p:sp>
        <p:nvSpPr>
          <p:cNvPr id="2097" name="Text Box 46"/>
          <p:cNvSpPr txBox="1">
            <a:spLocks noChangeArrowheads="1"/>
          </p:cNvSpPr>
          <p:nvPr/>
        </p:nvSpPr>
        <p:spPr bwMode="auto">
          <a:xfrm>
            <a:off x="0" y="3429000"/>
            <a:ext cx="990600" cy="274638"/>
          </a:xfrm>
          <a:prstGeom prst="rect">
            <a:avLst/>
          </a:prstGeom>
          <a:noFill/>
          <a:ln w="9525">
            <a:noFill/>
            <a:miter lim="800000"/>
            <a:headEnd/>
            <a:tailEnd/>
          </a:ln>
        </p:spPr>
        <p:txBody>
          <a:bodyPr>
            <a:spAutoFit/>
          </a:bodyPr>
          <a:lstStyle/>
          <a:p>
            <a:pPr>
              <a:spcBef>
                <a:spcPct val="50000"/>
              </a:spcBef>
            </a:pPr>
            <a:r>
              <a:rPr lang="en-US" sz="1200" b="1" i="1">
                <a:solidFill>
                  <a:srgbClr val="CC3300"/>
                </a:solidFill>
              </a:rPr>
              <a:t>YEAR 3</a:t>
            </a:r>
          </a:p>
        </p:txBody>
      </p:sp>
      <p:sp>
        <p:nvSpPr>
          <p:cNvPr id="2098" name="Text Box 47"/>
          <p:cNvSpPr txBox="1">
            <a:spLocks noChangeArrowheads="1"/>
          </p:cNvSpPr>
          <p:nvPr/>
        </p:nvSpPr>
        <p:spPr bwMode="auto">
          <a:xfrm>
            <a:off x="0" y="2209800"/>
            <a:ext cx="914400" cy="274638"/>
          </a:xfrm>
          <a:prstGeom prst="rect">
            <a:avLst/>
          </a:prstGeom>
          <a:noFill/>
          <a:ln w="9525">
            <a:noFill/>
            <a:miter lim="800000"/>
            <a:headEnd/>
            <a:tailEnd/>
          </a:ln>
        </p:spPr>
        <p:txBody>
          <a:bodyPr>
            <a:spAutoFit/>
          </a:bodyPr>
          <a:lstStyle/>
          <a:p>
            <a:pPr>
              <a:spcBef>
                <a:spcPct val="50000"/>
              </a:spcBef>
            </a:pPr>
            <a:r>
              <a:rPr lang="en-US" sz="1200" b="1" i="1">
                <a:solidFill>
                  <a:srgbClr val="CC3300"/>
                </a:solidFill>
              </a:rPr>
              <a:t>YEAR 6</a:t>
            </a:r>
          </a:p>
        </p:txBody>
      </p:sp>
      <p:sp>
        <p:nvSpPr>
          <p:cNvPr id="2099" name="Text Box 48"/>
          <p:cNvSpPr txBox="1">
            <a:spLocks noChangeArrowheads="1"/>
          </p:cNvSpPr>
          <p:nvPr/>
        </p:nvSpPr>
        <p:spPr bwMode="auto">
          <a:xfrm>
            <a:off x="0" y="990600"/>
            <a:ext cx="1066800" cy="274638"/>
          </a:xfrm>
          <a:prstGeom prst="rect">
            <a:avLst/>
          </a:prstGeom>
          <a:noFill/>
          <a:ln w="9525">
            <a:noFill/>
            <a:miter lim="800000"/>
            <a:headEnd/>
            <a:tailEnd/>
          </a:ln>
        </p:spPr>
        <p:txBody>
          <a:bodyPr>
            <a:spAutoFit/>
          </a:bodyPr>
          <a:lstStyle/>
          <a:p>
            <a:pPr>
              <a:spcBef>
                <a:spcPct val="50000"/>
              </a:spcBef>
            </a:pPr>
            <a:r>
              <a:rPr lang="en-US" sz="1200" b="1" i="1">
                <a:solidFill>
                  <a:srgbClr val="CC3300"/>
                </a:solidFill>
              </a:rPr>
              <a:t>YEAR 10</a:t>
            </a:r>
          </a:p>
        </p:txBody>
      </p:sp>
      <p:sp>
        <p:nvSpPr>
          <p:cNvPr id="3121" name="Freeform 49"/>
          <p:cNvSpPr>
            <a:spLocks/>
          </p:cNvSpPr>
          <p:nvPr/>
        </p:nvSpPr>
        <p:spPr bwMode="auto">
          <a:xfrm>
            <a:off x="3429000" y="2971800"/>
            <a:ext cx="228600" cy="304800"/>
          </a:xfrm>
          <a:custGeom>
            <a:avLst/>
            <a:gdLst>
              <a:gd name="T0" fmla="*/ 10 w 67"/>
              <a:gd name="T1" fmla="*/ 172 h 172"/>
              <a:gd name="T2" fmla="*/ 10 w 67"/>
              <a:gd name="T3" fmla="*/ 83 h 172"/>
              <a:gd name="T4" fmla="*/ 0 w 67"/>
              <a:gd name="T5" fmla="*/ 83 h 172"/>
              <a:gd name="T6" fmla="*/ 33 w 67"/>
              <a:gd name="T7" fmla="*/ 0 h 172"/>
              <a:gd name="T8" fmla="*/ 67 w 67"/>
              <a:gd name="T9" fmla="*/ 83 h 172"/>
              <a:gd name="T10" fmla="*/ 57 w 67"/>
              <a:gd name="T11" fmla="*/ 83 h 172"/>
              <a:gd name="T12" fmla="*/ 57 w 67"/>
              <a:gd name="T13" fmla="*/ 172 h 172"/>
              <a:gd name="T14" fmla="*/ 10 w 67"/>
              <a:gd name="T15" fmla="*/ 172 h 172"/>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2"/>
              <a:gd name="T26" fmla="*/ 67 w 67"/>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2">
                <a:moveTo>
                  <a:pt x="10" y="172"/>
                </a:moveTo>
                <a:lnTo>
                  <a:pt x="10" y="83"/>
                </a:lnTo>
                <a:lnTo>
                  <a:pt x="0" y="83"/>
                </a:lnTo>
                <a:lnTo>
                  <a:pt x="33" y="0"/>
                </a:lnTo>
                <a:lnTo>
                  <a:pt x="67" y="83"/>
                </a:lnTo>
                <a:lnTo>
                  <a:pt x="57" y="83"/>
                </a:lnTo>
                <a:lnTo>
                  <a:pt x="57" y="172"/>
                </a:lnTo>
                <a:lnTo>
                  <a:pt x="10" y="172"/>
                </a:lnTo>
                <a:close/>
              </a:path>
            </a:pathLst>
          </a:custGeom>
          <a:solidFill>
            <a:srgbClr val="8DACBD"/>
          </a:solidFill>
          <a:ln w="4826">
            <a:solidFill>
              <a:srgbClr val="D8D8D8"/>
            </a:solidFill>
            <a:miter lim="800000"/>
            <a:headEnd/>
            <a:tailEnd/>
          </a:ln>
        </p:spPr>
        <p:txBody>
          <a:bodyPr/>
          <a:lstStyle/>
          <a:p>
            <a:endParaRPr lang="en-US"/>
          </a:p>
        </p:txBody>
      </p:sp>
      <p:sp>
        <p:nvSpPr>
          <p:cNvPr id="3122" name="Freeform 50"/>
          <p:cNvSpPr>
            <a:spLocks/>
          </p:cNvSpPr>
          <p:nvPr/>
        </p:nvSpPr>
        <p:spPr bwMode="auto">
          <a:xfrm>
            <a:off x="3657600" y="2133600"/>
            <a:ext cx="152400" cy="304800"/>
          </a:xfrm>
          <a:custGeom>
            <a:avLst/>
            <a:gdLst>
              <a:gd name="T0" fmla="*/ 10 w 67"/>
              <a:gd name="T1" fmla="*/ 172 h 172"/>
              <a:gd name="T2" fmla="*/ 10 w 67"/>
              <a:gd name="T3" fmla="*/ 83 h 172"/>
              <a:gd name="T4" fmla="*/ 0 w 67"/>
              <a:gd name="T5" fmla="*/ 83 h 172"/>
              <a:gd name="T6" fmla="*/ 33 w 67"/>
              <a:gd name="T7" fmla="*/ 0 h 172"/>
              <a:gd name="T8" fmla="*/ 67 w 67"/>
              <a:gd name="T9" fmla="*/ 83 h 172"/>
              <a:gd name="T10" fmla="*/ 57 w 67"/>
              <a:gd name="T11" fmla="*/ 83 h 172"/>
              <a:gd name="T12" fmla="*/ 57 w 67"/>
              <a:gd name="T13" fmla="*/ 172 h 172"/>
              <a:gd name="T14" fmla="*/ 10 w 67"/>
              <a:gd name="T15" fmla="*/ 172 h 172"/>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2"/>
              <a:gd name="T26" fmla="*/ 67 w 67"/>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2">
                <a:moveTo>
                  <a:pt x="10" y="172"/>
                </a:moveTo>
                <a:lnTo>
                  <a:pt x="10" y="83"/>
                </a:lnTo>
                <a:lnTo>
                  <a:pt x="0" y="83"/>
                </a:lnTo>
                <a:lnTo>
                  <a:pt x="33" y="0"/>
                </a:lnTo>
                <a:lnTo>
                  <a:pt x="67" y="83"/>
                </a:lnTo>
                <a:lnTo>
                  <a:pt x="57" y="83"/>
                </a:lnTo>
                <a:lnTo>
                  <a:pt x="57" y="172"/>
                </a:lnTo>
                <a:lnTo>
                  <a:pt x="10" y="172"/>
                </a:lnTo>
                <a:close/>
              </a:path>
            </a:pathLst>
          </a:custGeom>
          <a:solidFill>
            <a:srgbClr val="8DACBD"/>
          </a:solidFill>
          <a:ln w="4826">
            <a:solidFill>
              <a:srgbClr val="D8D8D8"/>
            </a:solidFill>
            <a:miter lim="800000"/>
            <a:headEnd/>
            <a:tailEnd/>
          </a:ln>
        </p:spPr>
        <p:txBody>
          <a:bodyPr/>
          <a:lstStyle/>
          <a:p>
            <a:endParaRPr lang="en-US"/>
          </a:p>
        </p:txBody>
      </p:sp>
      <p:sp>
        <p:nvSpPr>
          <p:cNvPr id="3123" name="Freeform 51"/>
          <p:cNvSpPr>
            <a:spLocks/>
          </p:cNvSpPr>
          <p:nvPr/>
        </p:nvSpPr>
        <p:spPr bwMode="auto">
          <a:xfrm>
            <a:off x="1828800" y="2667000"/>
            <a:ext cx="914400" cy="152400"/>
          </a:xfrm>
          <a:custGeom>
            <a:avLst/>
            <a:gdLst>
              <a:gd name="T0" fmla="*/ 427 w 427"/>
              <a:gd name="T1" fmla="*/ 53 h 62"/>
              <a:gd name="T2" fmla="*/ 83 w 427"/>
              <a:gd name="T3" fmla="*/ 53 h 62"/>
              <a:gd name="T4" fmla="*/ 83 w 427"/>
              <a:gd name="T5" fmla="*/ 62 h 62"/>
              <a:gd name="T6" fmla="*/ 0 w 427"/>
              <a:gd name="T7" fmla="*/ 31 h 62"/>
              <a:gd name="T8" fmla="*/ 83 w 427"/>
              <a:gd name="T9" fmla="*/ 0 h 62"/>
              <a:gd name="T10" fmla="*/ 83 w 427"/>
              <a:gd name="T11" fmla="*/ 9 h 62"/>
              <a:gd name="T12" fmla="*/ 427 w 427"/>
              <a:gd name="T13" fmla="*/ 9 h 62"/>
              <a:gd name="T14" fmla="*/ 427 w 427"/>
              <a:gd name="T15" fmla="*/ 53 h 62"/>
              <a:gd name="T16" fmla="*/ 0 60000 65536"/>
              <a:gd name="T17" fmla="*/ 0 60000 65536"/>
              <a:gd name="T18" fmla="*/ 0 60000 65536"/>
              <a:gd name="T19" fmla="*/ 0 60000 65536"/>
              <a:gd name="T20" fmla="*/ 0 60000 65536"/>
              <a:gd name="T21" fmla="*/ 0 60000 65536"/>
              <a:gd name="T22" fmla="*/ 0 60000 65536"/>
              <a:gd name="T23" fmla="*/ 0 60000 65536"/>
              <a:gd name="T24" fmla="*/ 0 w 427"/>
              <a:gd name="T25" fmla="*/ 0 h 62"/>
              <a:gd name="T26" fmla="*/ 427 w 427"/>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7" h="62">
                <a:moveTo>
                  <a:pt x="427" y="53"/>
                </a:moveTo>
                <a:lnTo>
                  <a:pt x="83" y="53"/>
                </a:lnTo>
                <a:lnTo>
                  <a:pt x="83" y="62"/>
                </a:lnTo>
                <a:lnTo>
                  <a:pt x="0" y="31"/>
                </a:lnTo>
                <a:lnTo>
                  <a:pt x="83" y="0"/>
                </a:lnTo>
                <a:lnTo>
                  <a:pt x="83" y="9"/>
                </a:lnTo>
                <a:lnTo>
                  <a:pt x="427" y="9"/>
                </a:lnTo>
                <a:lnTo>
                  <a:pt x="427" y="53"/>
                </a:lnTo>
                <a:close/>
              </a:path>
            </a:pathLst>
          </a:custGeom>
          <a:solidFill>
            <a:srgbClr val="8DACBD"/>
          </a:solidFill>
          <a:ln w="4826">
            <a:solidFill>
              <a:srgbClr val="D8D8D8"/>
            </a:solidFill>
            <a:miter lim="800000"/>
            <a:headEnd/>
            <a:tailEnd/>
          </a:ln>
        </p:spPr>
        <p:txBody>
          <a:bodyPr/>
          <a:lstStyle/>
          <a:p>
            <a:endParaRPr lang="en-US"/>
          </a:p>
        </p:txBody>
      </p:sp>
      <p:sp>
        <p:nvSpPr>
          <p:cNvPr id="3124" name="Freeform 52"/>
          <p:cNvSpPr>
            <a:spLocks/>
          </p:cNvSpPr>
          <p:nvPr/>
        </p:nvSpPr>
        <p:spPr bwMode="auto">
          <a:xfrm rot="-877537">
            <a:off x="958850" y="3346450"/>
            <a:ext cx="228600" cy="457200"/>
          </a:xfrm>
          <a:custGeom>
            <a:avLst/>
            <a:gdLst>
              <a:gd name="T0" fmla="*/ 0 w 70"/>
              <a:gd name="T1" fmla="*/ 190 h 198"/>
              <a:gd name="T2" fmla="*/ 31 w 70"/>
              <a:gd name="T3" fmla="*/ 76 h 198"/>
              <a:gd name="T4" fmla="*/ 25 w 70"/>
              <a:gd name="T5" fmla="*/ 74 h 198"/>
              <a:gd name="T6" fmla="*/ 69 w 70"/>
              <a:gd name="T7" fmla="*/ 0 h 198"/>
              <a:gd name="T8" fmla="*/ 70 w 70"/>
              <a:gd name="T9" fmla="*/ 86 h 198"/>
              <a:gd name="T10" fmla="*/ 63 w 70"/>
              <a:gd name="T11" fmla="*/ 84 h 198"/>
              <a:gd name="T12" fmla="*/ 32 w 70"/>
              <a:gd name="T13" fmla="*/ 198 h 198"/>
              <a:gd name="T14" fmla="*/ 0 w 70"/>
              <a:gd name="T15" fmla="*/ 190 h 198"/>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98"/>
              <a:gd name="T26" fmla="*/ 70 w 70"/>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98">
                <a:moveTo>
                  <a:pt x="0" y="190"/>
                </a:moveTo>
                <a:lnTo>
                  <a:pt x="31" y="76"/>
                </a:lnTo>
                <a:lnTo>
                  <a:pt x="25" y="74"/>
                </a:lnTo>
                <a:lnTo>
                  <a:pt x="69" y="0"/>
                </a:lnTo>
                <a:lnTo>
                  <a:pt x="70" y="86"/>
                </a:lnTo>
                <a:lnTo>
                  <a:pt x="63" y="84"/>
                </a:lnTo>
                <a:lnTo>
                  <a:pt x="32" y="198"/>
                </a:lnTo>
                <a:lnTo>
                  <a:pt x="0" y="190"/>
                </a:lnTo>
                <a:close/>
              </a:path>
            </a:pathLst>
          </a:custGeom>
          <a:solidFill>
            <a:schemeClr val="folHlink"/>
          </a:solidFill>
          <a:ln w="4826">
            <a:solidFill>
              <a:srgbClr val="9DA35B"/>
            </a:solidFill>
            <a:miter lim="800000"/>
            <a:headEnd/>
            <a:tailEnd/>
          </a:ln>
        </p:spPr>
        <p:txBody>
          <a:bodyPr/>
          <a:lstStyle/>
          <a:p>
            <a:endParaRPr lang="en-US"/>
          </a:p>
        </p:txBody>
      </p:sp>
      <p:sp>
        <p:nvSpPr>
          <p:cNvPr id="3125" name="Freeform 53"/>
          <p:cNvSpPr>
            <a:spLocks/>
          </p:cNvSpPr>
          <p:nvPr/>
        </p:nvSpPr>
        <p:spPr bwMode="auto">
          <a:xfrm>
            <a:off x="1752600" y="1981200"/>
            <a:ext cx="1295400" cy="457200"/>
          </a:xfrm>
          <a:custGeom>
            <a:avLst/>
            <a:gdLst>
              <a:gd name="T0" fmla="*/ 496 w 496"/>
              <a:gd name="T1" fmla="*/ 48 h 167"/>
              <a:gd name="T2" fmla="*/ 84 w 496"/>
              <a:gd name="T3" fmla="*/ 157 h 167"/>
              <a:gd name="T4" fmla="*/ 87 w 496"/>
              <a:gd name="T5" fmla="*/ 167 h 167"/>
              <a:gd name="T6" fmla="*/ 0 w 496"/>
              <a:gd name="T7" fmla="*/ 154 h 167"/>
              <a:gd name="T8" fmla="*/ 68 w 496"/>
              <a:gd name="T9" fmla="*/ 99 h 167"/>
              <a:gd name="T10" fmla="*/ 71 w 496"/>
              <a:gd name="T11" fmla="*/ 109 h 167"/>
              <a:gd name="T12" fmla="*/ 483 w 496"/>
              <a:gd name="T13" fmla="*/ 0 h 167"/>
              <a:gd name="T14" fmla="*/ 496 w 496"/>
              <a:gd name="T15" fmla="*/ 48 h 167"/>
              <a:gd name="T16" fmla="*/ 0 60000 65536"/>
              <a:gd name="T17" fmla="*/ 0 60000 65536"/>
              <a:gd name="T18" fmla="*/ 0 60000 65536"/>
              <a:gd name="T19" fmla="*/ 0 60000 65536"/>
              <a:gd name="T20" fmla="*/ 0 60000 65536"/>
              <a:gd name="T21" fmla="*/ 0 60000 65536"/>
              <a:gd name="T22" fmla="*/ 0 60000 65536"/>
              <a:gd name="T23" fmla="*/ 0 60000 65536"/>
              <a:gd name="T24" fmla="*/ 0 w 496"/>
              <a:gd name="T25" fmla="*/ 0 h 167"/>
              <a:gd name="T26" fmla="*/ 496 w 496"/>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6" h="167">
                <a:moveTo>
                  <a:pt x="496" y="48"/>
                </a:moveTo>
                <a:lnTo>
                  <a:pt x="84" y="157"/>
                </a:lnTo>
                <a:lnTo>
                  <a:pt x="87" y="167"/>
                </a:lnTo>
                <a:lnTo>
                  <a:pt x="0" y="154"/>
                </a:lnTo>
                <a:lnTo>
                  <a:pt x="68" y="99"/>
                </a:lnTo>
                <a:lnTo>
                  <a:pt x="71" y="109"/>
                </a:lnTo>
                <a:lnTo>
                  <a:pt x="483" y="0"/>
                </a:lnTo>
                <a:lnTo>
                  <a:pt x="496" y="48"/>
                </a:lnTo>
                <a:close/>
              </a:path>
            </a:pathLst>
          </a:custGeom>
          <a:solidFill>
            <a:srgbClr val="8DACBD"/>
          </a:solidFill>
          <a:ln w="4826">
            <a:solidFill>
              <a:srgbClr val="D8D8D8"/>
            </a:solidFill>
            <a:miter lim="800000"/>
            <a:headEnd/>
            <a:tailEnd/>
          </a:ln>
        </p:spPr>
        <p:txBody>
          <a:bodyPr/>
          <a:lstStyle/>
          <a:p>
            <a:endParaRPr lang="en-US"/>
          </a:p>
        </p:txBody>
      </p:sp>
      <p:sp>
        <p:nvSpPr>
          <p:cNvPr id="3126" name="Freeform 54"/>
          <p:cNvSpPr>
            <a:spLocks/>
          </p:cNvSpPr>
          <p:nvPr/>
        </p:nvSpPr>
        <p:spPr bwMode="auto">
          <a:xfrm>
            <a:off x="1752600" y="1600200"/>
            <a:ext cx="1295400" cy="533400"/>
          </a:xfrm>
          <a:custGeom>
            <a:avLst/>
            <a:gdLst>
              <a:gd name="T0" fmla="*/ 0 w 503"/>
              <a:gd name="T1" fmla="*/ 120 h 170"/>
              <a:gd name="T2" fmla="*/ 416 w 503"/>
              <a:gd name="T3" fmla="*/ 10 h 170"/>
              <a:gd name="T4" fmla="*/ 413 w 503"/>
              <a:gd name="T5" fmla="*/ 0 h 170"/>
              <a:gd name="T6" fmla="*/ 503 w 503"/>
              <a:gd name="T7" fmla="*/ 13 h 170"/>
              <a:gd name="T8" fmla="*/ 432 w 503"/>
              <a:gd name="T9" fmla="*/ 70 h 170"/>
              <a:gd name="T10" fmla="*/ 429 w 503"/>
              <a:gd name="T11" fmla="*/ 60 h 170"/>
              <a:gd name="T12" fmla="*/ 14 w 503"/>
              <a:gd name="T13" fmla="*/ 170 h 170"/>
              <a:gd name="T14" fmla="*/ 0 w 503"/>
              <a:gd name="T15" fmla="*/ 120 h 170"/>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170"/>
              <a:gd name="T26" fmla="*/ 503 w 50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170">
                <a:moveTo>
                  <a:pt x="0" y="120"/>
                </a:moveTo>
                <a:lnTo>
                  <a:pt x="416" y="10"/>
                </a:lnTo>
                <a:lnTo>
                  <a:pt x="413" y="0"/>
                </a:lnTo>
                <a:lnTo>
                  <a:pt x="503" y="13"/>
                </a:lnTo>
                <a:lnTo>
                  <a:pt x="432" y="70"/>
                </a:lnTo>
                <a:lnTo>
                  <a:pt x="429" y="60"/>
                </a:lnTo>
                <a:lnTo>
                  <a:pt x="14" y="170"/>
                </a:lnTo>
                <a:lnTo>
                  <a:pt x="0" y="120"/>
                </a:lnTo>
                <a:close/>
              </a:path>
            </a:pathLst>
          </a:custGeom>
          <a:solidFill>
            <a:schemeClr val="folHlink"/>
          </a:solidFill>
          <a:ln w="4826">
            <a:solidFill>
              <a:srgbClr val="9DA35B"/>
            </a:solidFill>
            <a:miter lim="800000"/>
            <a:headEnd/>
            <a:tailEnd/>
          </a:ln>
        </p:spPr>
        <p:txBody>
          <a:bodyPr/>
          <a:lstStyle/>
          <a:p>
            <a:endParaRPr lang="en-US"/>
          </a:p>
        </p:txBody>
      </p:sp>
      <p:sp>
        <p:nvSpPr>
          <p:cNvPr id="3127" name="Freeform 55"/>
          <p:cNvSpPr>
            <a:spLocks/>
          </p:cNvSpPr>
          <p:nvPr/>
        </p:nvSpPr>
        <p:spPr bwMode="auto">
          <a:xfrm>
            <a:off x="1295400" y="1524000"/>
            <a:ext cx="228600" cy="304800"/>
          </a:xfrm>
          <a:custGeom>
            <a:avLst/>
            <a:gdLst>
              <a:gd name="T0" fmla="*/ 7 w 52"/>
              <a:gd name="T1" fmla="*/ 243 h 243"/>
              <a:gd name="T2" fmla="*/ 7 w 52"/>
              <a:gd name="T3" fmla="*/ 82 h 243"/>
              <a:gd name="T4" fmla="*/ 0 w 52"/>
              <a:gd name="T5" fmla="*/ 82 h 243"/>
              <a:gd name="T6" fmla="*/ 26 w 52"/>
              <a:gd name="T7" fmla="*/ 0 h 243"/>
              <a:gd name="T8" fmla="*/ 52 w 52"/>
              <a:gd name="T9" fmla="*/ 82 h 243"/>
              <a:gd name="T10" fmla="*/ 44 w 52"/>
              <a:gd name="T11" fmla="*/ 82 h 243"/>
              <a:gd name="T12" fmla="*/ 44 w 52"/>
              <a:gd name="T13" fmla="*/ 243 h 243"/>
              <a:gd name="T14" fmla="*/ 7 w 52"/>
              <a:gd name="T15" fmla="*/ 243 h 243"/>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43"/>
              <a:gd name="T26" fmla="*/ 52 w 5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43">
                <a:moveTo>
                  <a:pt x="7" y="243"/>
                </a:moveTo>
                <a:lnTo>
                  <a:pt x="7" y="82"/>
                </a:lnTo>
                <a:lnTo>
                  <a:pt x="0" y="82"/>
                </a:lnTo>
                <a:lnTo>
                  <a:pt x="26" y="0"/>
                </a:lnTo>
                <a:lnTo>
                  <a:pt x="52" y="82"/>
                </a:lnTo>
                <a:lnTo>
                  <a:pt x="44" y="82"/>
                </a:lnTo>
                <a:lnTo>
                  <a:pt x="44" y="243"/>
                </a:lnTo>
                <a:lnTo>
                  <a:pt x="7" y="243"/>
                </a:lnTo>
                <a:close/>
              </a:path>
            </a:pathLst>
          </a:custGeom>
          <a:solidFill>
            <a:schemeClr val="folHlink"/>
          </a:solidFill>
          <a:ln w="4826">
            <a:solidFill>
              <a:srgbClr val="9DA35B"/>
            </a:solidFill>
            <a:miter lim="800000"/>
            <a:headEnd/>
            <a:tailEnd/>
          </a:ln>
        </p:spPr>
        <p:txBody>
          <a:bodyPr/>
          <a:lstStyle/>
          <a:p>
            <a:endParaRPr lang="en-US"/>
          </a:p>
        </p:txBody>
      </p:sp>
      <p:sp>
        <p:nvSpPr>
          <p:cNvPr id="3128" name="Text Box 56"/>
          <p:cNvSpPr txBox="1">
            <a:spLocks noChangeArrowheads="1"/>
          </p:cNvSpPr>
          <p:nvPr/>
        </p:nvSpPr>
        <p:spPr bwMode="auto">
          <a:xfrm>
            <a:off x="0" y="2971800"/>
            <a:ext cx="1066800" cy="433388"/>
          </a:xfrm>
          <a:prstGeom prst="rect">
            <a:avLst/>
          </a:prstGeom>
          <a:noFill/>
          <a:ln w="9525">
            <a:noFill/>
            <a:miter lim="800000"/>
            <a:headEnd/>
            <a:tailEnd/>
          </a:ln>
        </p:spPr>
        <p:txBody>
          <a:bodyPr>
            <a:spAutoFit/>
          </a:bodyPr>
          <a:lstStyle/>
          <a:p>
            <a:pPr>
              <a:spcBef>
                <a:spcPct val="50000"/>
              </a:spcBef>
            </a:pPr>
            <a:r>
              <a:rPr lang="en-US" sz="900" b="1"/>
              <a:t>Traction and</a:t>
            </a:r>
          </a:p>
          <a:p>
            <a:pPr>
              <a:spcBef>
                <a:spcPct val="50000"/>
              </a:spcBef>
            </a:pPr>
            <a:r>
              <a:rPr lang="en-US" sz="900" b="1"/>
              <a:t>Momentum</a:t>
            </a:r>
          </a:p>
        </p:txBody>
      </p:sp>
      <p:sp>
        <p:nvSpPr>
          <p:cNvPr id="3129" name="Text Box 57"/>
          <p:cNvSpPr txBox="1">
            <a:spLocks noChangeArrowheads="1"/>
          </p:cNvSpPr>
          <p:nvPr/>
        </p:nvSpPr>
        <p:spPr bwMode="auto">
          <a:xfrm>
            <a:off x="0" y="2514600"/>
            <a:ext cx="1066800" cy="433388"/>
          </a:xfrm>
          <a:prstGeom prst="rect">
            <a:avLst/>
          </a:prstGeom>
          <a:noFill/>
          <a:ln w="9525">
            <a:noFill/>
            <a:miter lim="800000"/>
            <a:headEnd/>
            <a:tailEnd/>
          </a:ln>
        </p:spPr>
        <p:txBody>
          <a:bodyPr>
            <a:spAutoFit/>
          </a:bodyPr>
          <a:lstStyle/>
          <a:p>
            <a:pPr>
              <a:spcBef>
                <a:spcPct val="50000"/>
              </a:spcBef>
            </a:pPr>
            <a:r>
              <a:rPr lang="en-US" sz="900" b="1"/>
              <a:t>Intermediate</a:t>
            </a:r>
          </a:p>
          <a:p>
            <a:pPr>
              <a:spcBef>
                <a:spcPct val="50000"/>
              </a:spcBef>
            </a:pPr>
            <a:r>
              <a:rPr lang="en-US" sz="900" b="1"/>
              <a:t>Term Outcomes</a:t>
            </a:r>
          </a:p>
        </p:txBody>
      </p:sp>
      <p:sp>
        <p:nvSpPr>
          <p:cNvPr id="3130" name="AutoShape 58"/>
          <p:cNvSpPr>
            <a:spLocks noChangeArrowheads="1"/>
          </p:cNvSpPr>
          <p:nvPr/>
        </p:nvSpPr>
        <p:spPr bwMode="auto">
          <a:xfrm>
            <a:off x="2057400" y="914400"/>
            <a:ext cx="3048000" cy="457200"/>
          </a:xfrm>
          <a:prstGeom prst="roundRect">
            <a:avLst>
              <a:gd name="adj" fmla="val 16667"/>
            </a:avLst>
          </a:prstGeom>
          <a:solidFill>
            <a:srgbClr val="CC3300"/>
          </a:solidFill>
          <a:ln w="9525">
            <a:solidFill>
              <a:schemeClr val="tx1"/>
            </a:solidFill>
            <a:round/>
            <a:headEnd/>
            <a:tailEnd/>
          </a:ln>
        </p:spPr>
        <p:txBody>
          <a:bodyPr wrap="none" anchor="ctr"/>
          <a:lstStyle/>
          <a:p>
            <a:pPr algn="ctr"/>
            <a:r>
              <a:rPr lang="en-US" sz="900" b="1">
                <a:solidFill>
                  <a:schemeClr val="bg1"/>
                </a:solidFill>
              </a:rPr>
              <a:t>Low income individuals and families in </a:t>
            </a:r>
            <a:r>
              <a:rPr lang="en-US" sz="900" b="1" u="sng"/>
              <a:t>5 cities</a:t>
            </a:r>
            <a:r>
              <a:rPr lang="en-US" sz="900" b="1">
                <a:solidFill>
                  <a:schemeClr val="bg1"/>
                </a:solidFill>
              </a:rPr>
              <a:t> have</a:t>
            </a:r>
          </a:p>
          <a:p>
            <a:pPr algn="ctr"/>
            <a:r>
              <a:rPr lang="en-US" sz="900" b="1">
                <a:solidFill>
                  <a:schemeClr val="bg1"/>
                </a:solidFill>
              </a:rPr>
              <a:t>improved outcomes in terms of income, assets and </a:t>
            </a:r>
          </a:p>
          <a:p>
            <a:pPr algn="ctr"/>
            <a:r>
              <a:rPr lang="en-US" sz="900" b="1">
                <a:solidFill>
                  <a:schemeClr val="bg1"/>
                </a:solidFill>
              </a:rPr>
              <a:t>skills/education.</a:t>
            </a:r>
          </a:p>
        </p:txBody>
      </p:sp>
      <p:sp>
        <p:nvSpPr>
          <p:cNvPr id="3131" name="AutoShape 59"/>
          <p:cNvSpPr>
            <a:spLocks noChangeArrowheads="1"/>
          </p:cNvSpPr>
          <p:nvPr/>
        </p:nvSpPr>
        <p:spPr bwMode="auto">
          <a:xfrm rot="10800000">
            <a:off x="6189663" y="4495800"/>
            <a:ext cx="592137" cy="1066800"/>
          </a:xfrm>
          <a:prstGeom prst="roundRect">
            <a:avLst>
              <a:gd name="adj" fmla="val 16667"/>
            </a:avLst>
          </a:prstGeom>
          <a:solidFill>
            <a:srgbClr val="F2F8A6"/>
          </a:solidFill>
          <a:ln w="9525">
            <a:solidFill>
              <a:schemeClr val="tx1"/>
            </a:solidFill>
            <a:round/>
            <a:headEnd/>
            <a:tailEnd/>
          </a:ln>
        </p:spPr>
        <p:txBody>
          <a:bodyPr vert="eaVert" wrap="none" anchor="ctr"/>
          <a:lstStyle/>
          <a:p>
            <a:pPr algn="ctr"/>
            <a:r>
              <a:rPr lang="en-US" sz="800" b="1"/>
              <a:t>National evaluation </a:t>
            </a:r>
          </a:p>
          <a:p>
            <a:pPr algn="ctr"/>
            <a:r>
              <a:rPr lang="en-US" sz="800" b="1"/>
              <a:t>plan utilized</a:t>
            </a:r>
          </a:p>
        </p:txBody>
      </p:sp>
      <p:sp>
        <p:nvSpPr>
          <p:cNvPr id="3132" name="AutoShape 60"/>
          <p:cNvSpPr>
            <a:spLocks noChangeArrowheads="1"/>
          </p:cNvSpPr>
          <p:nvPr/>
        </p:nvSpPr>
        <p:spPr bwMode="auto">
          <a:xfrm rot="10800000">
            <a:off x="6858000" y="4495800"/>
            <a:ext cx="533400" cy="1066800"/>
          </a:xfrm>
          <a:prstGeom prst="roundRect">
            <a:avLst>
              <a:gd name="adj" fmla="val 16667"/>
            </a:avLst>
          </a:prstGeom>
          <a:solidFill>
            <a:srgbClr val="F2F8A6"/>
          </a:solidFill>
          <a:ln w="9525">
            <a:solidFill>
              <a:schemeClr val="tx1"/>
            </a:solidFill>
            <a:round/>
            <a:headEnd/>
            <a:tailEnd/>
          </a:ln>
        </p:spPr>
        <p:txBody>
          <a:bodyPr vert="eaVert" anchor="ctr"/>
          <a:lstStyle/>
          <a:p>
            <a:pPr algn="ctr"/>
            <a:r>
              <a:rPr lang="en-US" sz="800" b="1"/>
              <a:t>State / national policy</a:t>
            </a:r>
          </a:p>
          <a:p>
            <a:pPr algn="ctr"/>
            <a:r>
              <a:rPr lang="en-US" sz="800" b="1"/>
              <a:t>barriers identified &amp; addressed</a:t>
            </a:r>
          </a:p>
        </p:txBody>
      </p:sp>
      <p:sp>
        <p:nvSpPr>
          <p:cNvPr id="3133" name="AutoShape 61"/>
          <p:cNvSpPr>
            <a:spLocks noChangeArrowheads="1"/>
          </p:cNvSpPr>
          <p:nvPr/>
        </p:nvSpPr>
        <p:spPr bwMode="auto">
          <a:xfrm rot="10800000">
            <a:off x="7467600" y="4495800"/>
            <a:ext cx="474663" cy="1066800"/>
          </a:xfrm>
          <a:prstGeom prst="roundRect">
            <a:avLst>
              <a:gd name="adj" fmla="val 16667"/>
            </a:avLst>
          </a:prstGeom>
          <a:solidFill>
            <a:srgbClr val="F2F8A6"/>
          </a:solidFill>
          <a:ln w="9525">
            <a:solidFill>
              <a:schemeClr val="tx1"/>
            </a:solidFill>
            <a:round/>
            <a:headEnd/>
            <a:tailEnd/>
          </a:ln>
        </p:spPr>
        <p:txBody>
          <a:bodyPr vert="eaVert" anchor="ctr"/>
          <a:lstStyle/>
          <a:p>
            <a:pPr algn="ctr"/>
            <a:r>
              <a:rPr lang="en-US" sz="800" b="1"/>
              <a:t>System capacity needs identified &amp; addressed</a:t>
            </a:r>
          </a:p>
        </p:txBody>
      </p:sp>
      <p:sp>
        <p:nvSpPr>
          <p:cNvPr id="3134" name="AutoShape 62"/>
          <p:cNvSpPr>
            <a:spLocks noChangeArrowheads="1"/>
          </p:cNvSpPr>
          <p:nvPr/>
        </p:nvSpPr>
        <p:spPr bwMode="auto">
          <a:xfrm rot="10800000">
            <a:off x="8077200" y="4495800"/>
            <a:ext cx="533400" cy="1066800"/>
          </a:xfrm>
          <a:prstGeom prst="roundRect">
            <a:avLst>
              <a:gd name="adj" fmla="val 16667"/>
            </a:avLst>
          </a:prstGeom>
          <a:solidFill>
            <a:srgbClr val="F2F8A6"/>
          </a:solidFill>
          <a:ln w="9525">
            <a:solidFill>
              <a:schemeClr val="tx1"/>
            </a:solidFill>
            <a:round/>
            <a:headEnd/>
            <a:tailEnd/>
          </a:ln>
        </p:spPr>
        <p:txBody>
          <a:bodyPr vert="eaVert" anchor="ctr"/>
          <a:lstStyle/>
          <a:p>
            <a:pPr algn="ctr"/>
            <a:r>
              <a:rPr lang="en-US" sz="800" b="1"/>
              <a:t>Peer learning sessions implemented</a:t>
            </a:r>
          </a:p>
        </p:txBody>
      </p:sp>
      <p:sp>
        <p:nvSpPr>
          <p:cNvPr id="3135" name="AutoShape 63"/>
          <p:cNvSpPr>
            <a:spLocks noChangeArrowheads="1"/>
          </p:cNvSpPr>
          <p:nvPr/>
        </p:nvSpPr>
        <p:spPr bwMode="auto">
          <a:xfrm>
            <a:off x="6629400" y="3505200"/>
            <a:ext cx="2286000" cy="609600"/>
          </a:xfrm>
          <a:prstGeom prst="roundRect">
            <a:avLst>
              <a:gd name="adj" fmla="val 16667"/>
            </a:avLst>
          </a:prstGeom>
          <a:solidFill>
            <a:srgbClr val="F2F8A6"/>
          </a:solidFill>
          <a:ln w="9525">
            <a:solidFill>
              <a:schemeClr val="tx1"/>
            </a:solidFill>
            <a:round/>
            <a:headEnd/>
            <a:tailEnd/>
          </a:ln>
        </p:spPr>
        <p:txBody>
          <a:bodyPr wrap="none" anchor="ctr"/>
          <a:lstStyle/>
          <a:p>
            <a:pPr algn="ctr"/>
            <a:r>
              <a:rPr lang="en-US" sz="900" b="1"/>
              <a:t>Knowledge in the field is built based on </a:t>
            </a:r>
          </a:p>
          <a:p>
            <a:pPr algn="ctr"/>
            <a:r>
              <a:rPr lang="en-US" sz="900" b="1"/>
              <a:t>the successes and failures of the </a:t>
            </a:r>
          </a:p>
          <a:p>
            <a:pPr algn="ctr"/>
            <a:r>
              <a:rPr lang="en-US" sz="900" b="1"/>
              <a:t>site activities</a:t>
            </a:r>
          </a:p>
        </p:txBody>
      </p:sp>
      <p:sp>
        <p:nvSpPr>
          <p:cNvPr id="3136" name="AutoShape 64"/>
          <p:cNvSpPr>
            <a:spLocks noChangeArrowheads="1"/>
          </p:cNvSpPr>
          <p:nvPr/>
        </p:nvSpPr>
        <p:spPr bwMode="auto">
          <a:xfrm>
            <a:off x="7543800" y="2819400"/>
            <a:ext cx="1371600" cy="381000"/>
          </a:xfrm>
          <a:prstGeom prst="roundRect">
            <a:avLst>
              <a:gd name="adj" fmla="val 16667"/>
            </a:avLst>
          </a:prstGeom>
          <a:solidFill>
            <a:srgbClr val="F2F8A6"/>
          </a:solidFill>
          <a:ln w="9525">
            <a:solidFill>
              <a:schemeClr val="tx1"/>
            </a:solidFill>
            <a:round/>
            <a:headEnd/>
            <a:tailEnd/>
          </a:ln>
        </p:spPr>
        <p:txBody>
          <a:bodyPr wrap="none" anchor="ctr"/>
          <a:lstStyle/>
          <a:p>
            <a:pPr algn="ctr"/>
            <a:r>
              <a:rPr lang="en-US" sz="1000" b="1"/>
              <a:t>Absorption of</a:t>
            </a:r>
          </a:p>
          <a:p>
            <a:pPr algn="ctr"/>
            <a:r>
              <a:rPr lang="en-US" sz="1000" b="1"/>
              <a:t>knowledge</a:t>
            </a:r>
          </a:p>
        </p:txBody>
      </p:sp>
      <p:sp>
        <p:nvSpPr>
          <p:cNvPr id="3137" name="Rectangle 65"/>
          <p:cNvSpPr>
            <a:spLocks noChangeArrowheads="1"/>
          </p:cNvSpPr>
          <p:nvPr/>
        </p:nvSpPr>
        <p:spPr bwMode="auto">
          <a:xfrm>
            <a:off x="6019800" y="2667000"/>
            <a:ext cx="1219200" cy="533400"/>
          </a:xfrm>
          <a:prstGeom prst="rect">
            <a:avLst/>
          </a:prstGeom>
          <a:solidFill>
            <a:srgbClr val="CC99FF"/>
          </a:solidFill>
          <a:ln w="9525">
            <a:solidFill>
              <a:schemeClr val="tx1"/>
            </a:solidFill>
            <a:miter lim="800000"/>
            <a:headEnd/>
            <a:tailEnd/>
          </a:ln>
        </p:spPr>
        <p:txBody>
          <a:bodyPr wrap="none" anchor="ctr"/>
          <a:lstStyle/>
          <a:p>
            <a:pPr algn="ctr"/>
            <a:r>
              <a:rPr lang="en-US" sz="900" b="1"/>
              <a:t>LC and its Members;</a:t>
            </a:r>
          </a:p>
          <a:p>
            <a:pPr algn="ctr"/>
            <a:r>
              <a:rPr lang="en-US" sz="900" b="1"/>
              <a:t>refined investment</a:t>
            </a:r>
          </a:p>
          <a:p>
            <a:pPr algn="ctr"/>
            <a:r>
              <a:rPr lang="en-US" sz="900" b="1"/>
              <a:t>strategies based</a:t>
            </a:r>
          </a:p>
          <a:p>
            <a:pPr algn="ctr"/>
            <a:r>
              <a:rPr lang="en-US" sz="900" b="1"/>
              <a:t>on learning</a:t>
            </a:r>
          </a:p>
        </p:txBody>
      </p:sp>
      <p:sp>
        <p:nvSpPr>
          <p:cNvPr id="3138" name="AutoShape 66"/>
          <p:cNvSpPr>
            <a:spLocks noChangeArrowheads="1"/>
          </p:cNvSpPr>
          <p:nvPr/>
        </p:nvSpPr>
        <p:spPr bwMode="auto">
          <a:xfrm>
            <a:off x="6096000" y="1752600"/>
            <a:ext cx="609600" cy="685800"/>
          </a:xfrm>
          <a:prstGeom prst="roundRect">
            <a:avLst>
              <a:gd name="adj" fmla="val 16667"/>
            </a:avLst>
          </a:prstGeom>
          <a:solidFill>
            <a:srgbClr val="F2F8A6"/>
          </a:solidFill>
          <a:ln w="9525">
            <a:solidFill>
              <a:schemeClr val="tx1"/>
            </a:solidFill>
            <a:round/>
            <a:headEnd/>
            <a:tailEnd/>
          </a:ln>
        </p:spPr>
        <p:txBody>
          <a:bodyPr wrap="none" anchor="ctr"/>
          <a:lstStyle/>
          <a:p>
            <a:pPr algn="ctr"/>
            <a:r>
              <a:rPr lang="en-US" sz="800" b="1"/>
              <a:t>Lenders</a:t>
            </a:r>
          </a:p>
          <a:p>
            <a:pPr algn="ctr"/>
            <a:r>
              <a:rPr lang="en-US" sz="800" b="1"/>
              <a:t>invest</a:t>
            </a:r>
          </a:p>
          <a:p>
            <a:pPr algn="ctr"/>
            <a:r>
              <a:rPr lang="en-US" sz="800" b="1"/>
              <a:t>differently</a:t>
            </a:r>
          </a:p>
        </p:txBody>
      </p:sp>
      <p:sp>
        <p:nvSpPr>
          <p:cNvPr id="3139" name="AutoShape 67"/>
          <p:cNvSpPr>
            <a:spLocks noChangeArrowheads="1"/>
          </p:cNvSpPr>
          <p:nvPr/>
        </p:nvSpPr>
        <p:spPr bwMode="auto">
          <a:xfrm>
            <a:off x="6705600" y="1752600"/>
            <a:ext cx="762000" cy="685800"/>
          </a:xfrm>
          <a:prstGeom prst="roundRect">
            <a:avLst>
              <a:gd name="adj" fmla="val 16667"/>
            </a:avLst>
          </a:prstGeom>
          <a:solidFill>
            <a:srgbClr val="F2F8A6"/>
          </a:solidFill>
          <a:ln w="9525">
            <a:solidFill>
              <a:schemeClr val="tx1"/>
            </a:solidFill>
            <a:round/>
            <a:headEnd/>
            <a:tailEnd/>
          </a:ln>
        </p:spPr>
        <p:txBody>
          <a:bodyPr wrap="none" anchor="ctr"/>
          <a:lstStyle/>
          <a:p>
            <a:pPr algn="ctr"/>
            <a:r>
              <a:rPr lang="en-US" sz="800" b="1"/>
              <a:t>Federal, state</a:t>
            </a:r>
          </a:p>
          <a:p>
            <a:pPr algn="ctr"/>
            <a:r>
              <a:rPr lang="en-US" sz="800" b="1"/>
              <a:t>and local</a:t>
            </a:r>
          </a:p>
          <a:p>
            <a:pPr algn="ctr"/>
            <a:r>
              <a:rPr lang="en-US" sz="800" b="1"/>
              <a:t>policy </a:t>
            </a:r>
          </a:p>
          <a:p>
            <a:pPr algn="ctr"/>
            <a:r>
              <a:rPr lang="en-US" sz="800" b="1"/>
              <a:t>changes</a:t>
            </a:r>
          </a:p>
          <a:p>
            <a:pPr algn="ctr"/>
            <a:r>
              <a:rPr lang="en-US" sz="800" b="1"/>
              <a:t>implemented</a:t>
            </a:r>
          </a:p>
        </p:txBody>
      </p:sp>
      <p:sp>
        <p:nvSpPr>
          <p:cNvPr id="3140" name="AutoShape 68"/>
          <p:cNvSpPr>
            <a:spLocks noChangeArrowheads="1"/>
          </p:cNvSpPr>
          <p:nvPr/>
        </p:nvSpPr>
        <p:spPr bwMode="auto">
          <a:xfrm>
            <a:off x="7467600" y="1752600"/>
            <a:ext cx="762000" cy="685800"/>
          </a:xfrm>
          <a:prstGeom prst="roundRect">
            <a:avLst>
              <a:gd name="adj" fmla="val 16667"/>
            </a:avLst>
          </a:prstGeom>
          <a:solidFill>
            <a:srgbClr val="F2F8A6"/>
          </a:solidFill>
          <a:ln w="9525">
            <a:solidFill>
              <a:schemeClr val="tx1"/>
            </a:solidFill>
            <a:round/>
            <a:headEnd/>
            <a:tailEnd/>
          </a:ln>
        </p:spPr>
        <p:txBody>
          <a:bodyPr wrap="none" anchor="ctr"/>
          <a:lstStyle/>
          <a:p>
            <a:pPr algn="ctr"/>
            <a:r>
              <a:rPr lang="en-US" sz="800" b="1"/>
              <a:t>Models and </a:t>
            </a:r>
          </a:p>
          <a:p>
            <a:pPr algn="ctr"/>
            <a:r>
              <a:rPr lang="en-US" sz="800" b="1"/>
              <a:t>practice</a:t>
            </a:r>
          </a:p>
          <a:p>
            <a:pPr algn="ctr"/>
            <a:r>
              <a:rPr lang="en-US" sz="800" b="1"/>
              <a:t>applied in</a:t>
            </a:r>
          </a:p>
          <a:p>
            <a:pPr algn="ctr"/>
            <a:r>
              <a:rPr lang="en-US" sz="800" b="1"/>
              <a:t>other cities</a:t>
            </a:r>
          </a:p>
        </p:txBody>
      </p:sp>
      <p:sp>
        <p:nvSpPr>
          <p:cNvPr id="3141" name="AutoShape 69"/>
          <p:cNvSpPr>
            <a:spLocks noChangeArrowheads="1"/>
          </p:cNvSpPr>
          <p:nvPr/>
        </p:nvSpPr>
        <p:spPr bwMode="auto">
          <a:xfrm>
            <a:off x="8229600" y="1752600"/>
            <a:ext cx="762000" cy="685800"/>
          </a:xfrm>
          <a:prstGeom prst="roundRect">
            <a:avLst>
              <a:gd name="adj" fmla="val 16667"/>
            </a:avLst>
          </a:prstGeom>
          <a:solidFill>
            <a:srgbClr val="F2F8A6"/>
          </a:solidFill>
          <a:ln w="9525">
            <a:solidFill>
              <a:schemeClr val="tx1"/>
            </a:solidFill>
            <a:round/>
            <a:headEnd/>
            <a:tailEnd/>
          </a:ln>
        </p:spPr>
        <p:txBody>
          <a:bodyPr wrap="none" anchor="ctr"/>
          <a:lstStyle/>
          <a:p>
            <a:pPr algn="ctr"/>
            <a:r>
              <a:rPr lang="en-US" sz="800" b="1"/>
              <a:t>Philanthropic</a:t>
            </a:r>
          </a:p>
          <a:p>
            <a:pPr algn="ctr"/>
            <a:r>
              <a:rPr lang="en-US" sz="800" b="1"/>
              <a:t>support is</a:t>
            </a:r>
          </a:p>
          <a:p>
            <a:pPr algn="ctr"/>
            <a:r>
              <a:rPr lang="en-US" sz="800" b="1"/>
              <a:t>influenced by</a:t>
            </a:r>
          </a:p>
          <a:p>
            <a:pPr algn="ctr"/>
            <a:r>
              <a:rPr lang="en-US" sz="800" b="1"/>
              <a:t>knowledge</a:t>
            </a:r>
          </a:p>
        </p:txBody>
      </p:sp>
      <p:sp>
        <p:nvSpPr>
          <p:cNvPr id="3142" name="AutoShape 70"/>
          <p:cNvSpPr>
            <a:spLocks noChangeArrowheads="1"/>
          </p:cNvSpPr>
          <p:nvPr/>
        </p:nvSpPr>
        <p:spPr bwMode="auto">
          <a:xfrm>
            <a:off x="5943600" y="914400"/>
            <a:ext cx="3048000" cy="457200"/>
          </a:xfrm>
          <a:prstGeom prst="roundRect">
            <a:avLst>
              <a:gd name="adj" fmla="val 16667"/>
            </a:avLst>
          </a:prstGeom>
          <a:solidFill>
            <a:srgbClr val="CC3300"/>
          </a:solidFill>
          <a:ln w="9525">
            <a:solidFill>
              <a:schemeClr val="tx1"/>
            </a:solidFill>
            <a:round/>
            <a:headEnd/>
            <a:tailEnd/>
          </a:ln>
        </p:spPr>
        <p:txBody>
          <a:bodyPr wrap="none" anchor="ctr"/>
          <a:lstStyle/>
          <a:p>
            <a:pPr algn="ctr"/>
            <a:r>
              <a:rPr lang="en-US" sz="900" b="1">
                <a:solidFill>
                  <a:schemeClr val="bg1"/>
                </a:solidFill>
              </a:rPr>
              <a:t>Low income individuals and families in urban</a:t>
            </a:r>
          </a:p>
          <a:p>
            <a:pPr algn="ctr"/>
            <a:r>
              <a:rPr lang="en-US" sz="900" b="1">
                <a:solidFill>
                  <a:schemeClr val="bg1"/>
                </a:solidFill>
              </a:rPr>
              <a:t>neighborhoods </a:t>
            </a:r>
            <a:r>
              <a:rPr lang="en-US" sz="900" b="1" u="sng"/>
              <a:t>in the US</a:t>
            </a:r>
            <a:r>
              <a:rPr lang="en-US" sz="900" b="1">
                <a:solidFill>
                  <a:schemeClr val="bg1"/>
                </a:solidFill>
              </a:rPr>
              <a:t> have improved outcomes in </a:t>
            </a:r>
          </a:p>
          <a:p>
            <a:pPr algn="ctr"/>
            <a:r>
              <a:rPr lang="en-US" sz="900" b="1">
                <a:solidFill>
                  <a:schemeClr val="bg1"/>
                </a:solidFill>
              </a:rPr>
              <a:t>terms of income, ssets and skills/education</a:t>
            </a:r>
          </a:p>
        </p:txBody>
      </p:sp>
      <p:sp>
        <p:nvSpPr>
          <p:cNvPr id="3143" name="Freeform 71"/>
          <p:cNvSpPr>
            <a:spLocks/>
          </p:cNvSpPr>
          <p:nvPr/>
        </p:nvSpPr>
        <p:spPr bwMode="auto">
          <a:xfrm>
            <a:off x="3733800" y="1371600"/>
            <a:ext cx="152400" cy="152400"/>
          </a:xfrm>
          <a:custGeom>
            <a:avLst/>
            <a:gdLst>
              <a:gd name="T0" fmla="*/ 10 w 67"/>
              <a:gd name="T1" fmla="*/ 172 h 172"/>
              <a:gd name="T2" fmla="*/ 10 w 67"/>
              <a:gd name="T3" fmla="*/ 83 h 172"/>
              <a:gd name="T4" fmla="*/ 0 w 67"/>
              <a:gd name="T5" fmla="*/ 83 h 172"/>
              <a:gd name="T6" fmla="*/ 33 w 67"/>
              <a:gd name="T7" fmla="*/ 0 h 172"/>
              <a:gd name="T8" fmla="*/ 67 w 67"/>
              <a:gd name="T9" fmla="*/ 83 h 172"/>
              <a:gd name="T10" fmla="*/ 57 w 67"/>
              <a:gd name="T11" fmla="*/ 83 h 172"/>
              <a:gd name="T12" fmla="*/ 57 w 67"/>
              <a:gd name="T13" fmla="*/ 172 h 172"/>
              <a:gd name="T14" fmla="*/ 10 w 67"/>
              <a:gd name="T15" fmla="*/ 172 h 172"/>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2"/>
              <a:gd name="T26" fmla="*/ 67 w 67"/>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2">
                <a:moveTo>
                  <a:pt x="10" y="172"/>
                </a:moveTo>
                <a:lnTo>
                  <a:pt x="10" y="83"/>
                </a:lnTo>
                <a:lnTo>
                  <a:pt x="0" y="83"/>
                </a:lnTo>
                <a:lnTo>
                  <a:pt x="33" y="0"/>
                </a:lnTo>
                <a:lnTo>
                  <a:pt x="67" y="83"/>
                </a:lnTo>
                <a:lnTo>
                  <a:pt x="57" y="83"/>
                </a:lnTo>
                <a:lnTo>
                  <a:pt x="57" y="172"/>
                </a:lnTo>
                <a:lnTo>
                  <a:pt x="10" y="172"/>
                </a:lnTo>
                <a:close/>
              </a:path>
            </a:pathLst>
          </a:custGeom>
          <a:solidFill>
            <a:srgbClr val="8DACBD"/>
          </a:solidFill>
          <a:ln w="4826">
            <a:solidFill>
              <a:srgbClr val="D8D8D8"/>
            </a:solidFill>
            <a:miter lim="800000"/>
            <a:headEnd/>
            <a:tailEnd/>
          </a:ln>
        </p:spPr>
        <p:txBody>
          <a:bodyPr/>
          <a:lstStyle/>
          <a:p>
            <a:endParaRPr lang="en-US"/>
          </a:p>
        </p:txBody>
      </p:sp>
      <p:sp>
        <p:nvSpPr>
          <p:cNvPr id="3148" name="Freeform 76"/>
          <p:cNvSpPr>
            <a:spLocks/>
          </p:cNvSpPr>
          <p:nvPr/>
        </p:nvSpPr>
        <p:spPr bwMode="auto">
          <a:xfrm>
            <a:off x="8153400" y="3200400"/>
            <a:ext cx="228600" cy="304800"/>
          </a:xfrm>
          <a:custGeom>
            <a:avLst/>
            <a:gdLst>
              <a:gd name="T0" fmla="*/ 7 w 47"/>
              <a:gd name="T1" fmla="*/ 158 h 158"/>
              <a:gd name="T2" fmla="*/ 7 w 47"/>
              <a:gd name="T3" fmla="*/ 83 h 158"/>
              <a:gd name="T4" fmla="*/ 0 w 47"/>
              <a:gd name="T5" fmla="*/ 83 h 158"/>
              <a:gd name="T6" fmla="*/ 23 w 47"/>
              <a:gd name="T7" fmla="*/ 0 h 158"/>
              <a:gd name="T8" fmla="*/ 47 w 47"/>
              <a:gd name="T9" fmla="*/ 83 h 158"/>
              <a:gd name="T10" fmla="*/ 40 w 47"/>
              <a:gd name="T11" fmla="*/ 83 h 158"/>
              <a:gd name="T12" fmla="*/ 40 w 47"/>
              <a:gd name="T13" fmla="*/ 158 h 158"/>
              <a:gd name="T14" fmla="*/ 7 w 47"/>
              <a:gd name="T15" fmla="*/ 158 h 15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8"/>
              <a:gd name="T26" fmla="*/ 47 w 47"/>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8">
                <a:moveTo>
                  <a:pt x="7" y="158"/>
                </a:moveTo>
                <a:lnTo>
                  <a:pt x="7" y="83"/>
                </a:lnTo>
                <a:lnTo>
                  <a:pt x="0" y="83"/>
                </a:lnTo>
                <a:lnTo>
                  <a:pt x="23" y="0"/>
                </a:lnTo>
                <a:lnTo>
                  <a:pt x="47" y="83"/>
                </a:lnTo>
                <a:lnTo>
                  <a:pt x="40" y="83"/>
                </a:lnTo>
                <a:lnTo>
                  <a:pt x="40" y="158"/>
                </a:lnTo>
                <a:lnTo>
                  <a:pt x="7" y="158"/>
                </a:lnTo>
                <a:close/>
              </a:path>
            </a:pathLst>
          </a:custGeom>
          <a:solidFill>
            <a:srgbClr val="E2EF39"/>
          </a:solidFill>
          <a:ln w="9525">
            <a:solidFill>
              <a:srgbClr val="C0C0C0"/>
            </a:solidFill>
            <a:round/>
            <a:headEnd/>
            <a:tailEnd/>
          </a:ln>
        </p:spPr>
        <p:txBody>
          <a:bodyPr/>
          <a:lstStyle/>
          <a:p>
            <a:endParaRPr lang="en-US"/>
          </a:p>
        </p:txBody>
      </p:sp>
      <p:sp>
        <p:nvSpPr>
          <p:cNvPr id="3149" name="Freeform 77"/>
          <p:cNvSpPr>
            <a:spLocks/>
          </p:cNvSpPr>
          <p:nvPr/>
        </p:nvSpPr>
        <p:spPr bwMode="auto">
          <a:xfrm rot="-250980">
            <a:off x="7164388" y="3197225"/>
            <a:ext cx="381000" cy="304800"/>
          </a:xfrm>
          <a:custGeom>
            <a:avLst/>
            <a:gdLst>
              <a:gd name="T0" fmla="*/ 69 w 104"/>
              <a:gd name="T1" fmla="*/ 139 h 139"/>
              <a:gd name="T2" fmla="*/ 8 w 104"/>
              <a:gd name="T3" fmla="*/ 34 h 139"/>
              <a:gd name="T4" fmla="*/ 0 w 104"/>
              <a:gd name="T5" fmla="*/ 39 h 139"/>
              <a:gd name="T6" fmla="*/ 11 w 104"/>
              <a:gd name="T7" fmla="*/ 0 h 139"/>
              <a:gd name="T8" fmla="*/ 50 w 104"/>
              <a:gd name="T9" fmla="*/ 10 h 139"/>
              <a:gd name="T10" fmla="*/ 43 w 104"/>
              <a:gd name="T11" fmla="*/ 14 h 139"/>
              <a:gd name="T12" fmla="*/ 104 w 104"/>
              <a:gd name="T13" fmla="*/ 119 h 139"/>
              <a:gd name="T14" fmla="*/ 69 w 104"/>
              <a:gd name="T15" fmla="*/ 139 h 139"/>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39"/>
              <a:gd name="T26" fmla="*/ 104 w 104"/>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39">
                <a:moveTo>
                  <a:pt x="69" y="139"/>
                </a:moveTo>
                <a:lnTo>
                  <a:pt x="8" y="34"/>
                </a:lnTo>
                <a:lnTo>
                  <a:pt x="0" y="39"/>
                </a:lnTo>
                <a:lnTo>
                  <a:pt x="11" y="0"/>
                </a:lnTo>
                <a:lnTo>
                  <a:pt x="50" y="10"/>
                </a:lnTo>
                <a:lnTo>
                  <a:pt x="43" y="14"/>
                </a:lnTo>
                <a:lnTo>
                  <a:pt x="104" y="119"/>
                </a:lnTo>
                <a:lnTo>
                  <a:pt x="69" y="139"/>
                </a:lnTo>
                <a:close/>
              </a:path>
            </a:pathLst>
          </a:custGeom>
          <a:solidFill>
            <a:srgbClr val="E2EF39"/>
          </a:solidFill>
          <a:ln w="9525">
            <a:solidFill>
              <a:srgbClr val="C0C0C0"/>
            </a:solidFill>
            <a:round/>
            <a:headEnd/>
            <a:tailEnd/>
          </a:ln>
        </p:spPr>
        <p:txBody>
          <a:bodyPr/>
          <a:lstStyle/>
          <a:p>
            <a:endParaRPr lang="en-US"/>
          </a:p>
        </p:txBody>
      </p:sp>
      <p:sp>
        <p:nvSpPr>
          <p:cNvPr id="3150" name="Line 78"/>
          <p:cNvSpPr>
            <a:spLocks noChangeShapeType="1"/>
          </p:cNvSpPr>
          <p:nvPr/>
        </p:nvSpPr>
        <p:spPr bwMode="auto">
          <a:xfrm flipH="1" flipV="1">
            <a:off x="7315200" y="2438400"/>
            <a:ext cx="304800" cy="381000"/>
          </a:xfrm>
          <a:prstGeom prst="line">
            <a:avLst/>
          </a:prstGeom>
          <a:noFill/>
          <a:ln w="50800">
            <a:solidFill>
              <a:srgbClr val="E2EF39"/>
            </a:solidFill>
            <a:round/>
            <a:headEnd/>
            <a:tailEnd type="triangle" w="med" len="med"/>
          </a:ln>
        </p:spPr>
        <p:txBody>
          <a:bodyPr/>
          <a:lstStyle/>
          <a:p>
            <a:endParaRPr lang="en-US"/>
          </a:p>
        </p:txBody>
      </p:sp>
      <p:sp>
        <p:nvSpPr>
          <p:cNvPr id="3151" name="Line 79"/>
          <p:cNvSpPr>
            <a:spLocks noChangeShapeType="1"/>
          </p:cNvSpPr>
          <p:nvPr/>
        </p:nvSpPr>
        <p:spPr bwMode="auto">
          <a:xfrm flipH="1" flipV="1">
            <a:off x="7924800" y="2438400"/>
            <a:ext cx="152400" cy="381000"/>
          </a:xfrm>
          <a:prstGeom prst="line">
            <a:avLst/>
          </a:prstGeom>
          <a:noFill/>
          <a:ln w="50800">
            <a:solidFill>
              <a:srgbClr val="E2EF39"/>
            </a:solidFill>
            <a:round/>
            <a:headEnd/>
            <a:tailEnd type="triangle" w="med" len="med"/>
          </a:ln>
        </p:spPr>
        <p:txBody>
          <a:bodyPr/>
          <a:lstStyle/>
          <a:p>
            <a:endParaRPr lang="en-US"/>
          </a:p>
        </p:txBody>
      </p:sp>
      <p:sp>
        <p:nvSpPr>
          <p:cNvPr id="3152" name="Line 80"/>
          <p:cNvSpPr>
            <a:spLocks noChangeShapeType="1"/>
          </p:cNvSpPr>
          <p:nvPr/>
        </p:nvSpPr>
        <p:spPr bwMode="auto">
          <a:xfrm flipV="1">
            <a:off x="8458200" y="2438400"/>
            <a:ext cx="152400" cy="381000"/>
          </a:xfrm>
          <a:prstGeom prst="line">
            <a:avLst/>
          </a:prstGeom>
          <a:noFill/>
          <a:ln w="50800">
            <a:solidFill>
              <a:srgbClr val="E2EF39"/>
            </a:solidFill>
            <a:round/>
            <a:headEnd/>
            <a:tailEnd type="triangle" w="med" len="med"/>
          </a:ln>
        </p:spPr>
        <p:txBody>
          <a:bodyPr/>
          <a:lstStyle/>
          <a:p>
            <a:endParaRPr lang="en-US"/>
          </a:p>
        </p:txBody>
      </p:sp>
      <p:sp>
        <p:nvSpPr>
          <p:cNvPr id="3153" name="Line 81"/>
          <p:cNvSpPr>
            <a:spLocks noChangeShapeType="1"/>
          </p:cNvSpPr>
          <p:nvPr/>
        </p:nvSpPr>
        <p:spPr bwMode="auto">
          <a:xfrm flipV="1">
            <a:off x="7924800" y="1371600"/>
            <a:ext cx="0" cy="381000"/>
          </a:xfrm>
          <a:prstGeom prst="line">
            <a:avLst/>
          </a:prstGeom>
          <a:noFill/>
          <a:ln w="50800">
            <a:solidFill>
              <a:srgbClr val="E2EF39"/>
            </a:solidFill>
            <a:round/>
            <a:headEnd/>
            <a:tailEnd type="triangle" w="med" len="med"/>
          </a:ln>
        </p:spPr>
        <p:txBody>
          <a:bodyPr/>
          <a:lstStyle/>
          <a:p>
            <a:endParaRPr lang="en-US"/>
          </a:p>
        </p:txBody>
      </p:sp>
      <p:sp>
        <p:nvSpPr>
          <p:cNvPr id="3154" name="Line 82"/>
          <p:cNvSpPr>
            <a:spLocks noChangeShapeType="1"/>
          </p:cNvSpPr>
          <p:nvPr/>
        </p:nvSpPr>
        <p:spPr bwMode="auto">
          <a:xfrm flipV="1">
            <a:off x="7086600" y="1371600"/>
            <a:ext cx="0" cy="381000"/>
          </a:xfrm>
          <a:prstGeom prst="line">
            <a:avLst/>
          </a:prstGeom>
          <a:noFill/>
          <a:ln w="50800">
            <a:solidFill>
              <a:srgbClr val="E2EF39"/>
            </a:solidFill>
            <a:round/>
            <a:headEnd/>
            <a:tailEnd type="triangle" w="med" len="med"/>
          </a:ln>
        </p:spPr>
        <p:txBody>
          <a:bodyPr/>
          <a:lstStyle/>
          <a:p>
            <a:endParaRPr lang="en-US"/>
          </a:p>
        </p:txBody>
      </p:sp>
      <p:sp>
        <p:nvSpPr>
          <p:cNvPr id="3155" name="Line 83"/>
          <p:cNvSpPr>
            <a:spLocks noChangeShapeType="1"/>
          </p:cNvSpPr>
          <p:nvPr/>
        </p:nvSpPr>
        <p:spPr bwMode="auto">
          <a:xfrm flipV="1">
            <a:off x="6324600" y="1371600"/>
            <a:ext cx="0" cy="381000"/>
          </a:xfrm>
          <a:prstGeom prst="line">
            <a:avLst/>
          </a:prstGeom>
          <a:noFill/>
          <a:ln w="50800">
            <a:solidFill>
              <a:srgbClr val="E2EF39"/>
            </a:solidFill>
            <a:round/>
            <a:headEnd/>
            <a:tailEnd type="triangle" w="med" len="med"/>
          </a:ln>
        </p:spPr>
        <p:txBody>
          <a:bodyPr/>
          <a:lstStyle/>
          <a:p>
            <a:endParaRPr lang="en-US"/>
          </a:p>
        </p:txBody>
      </p:sp>
      <p:sp>
        <p:nvSpPr>
          <p:cNvPr id="3156" name="Line 84"/>
          <p:cNvSpPr>
            <a:spLocks noChangeShapeType="1"/>
          </p:cNvSpPr>
          <p:nvPr/>
        </p:nvSpPr>
        <p:spPr bwMode="auto">
          <a:xfrm flipV="1">
            <a:off x="8610600" y="1371600"/>
            <a:ext cx="0" cy="381000"/>
          </a:xfrm>
          <a:prstGeom prst="line">
            <a:avLst/>
          </a:prstGeom>
          <a:noFill/>
          <a:ln w="50800">
            <a:solidFill>
              <a:srgbClr val="E2EF39"/>
            </a:solidFill>
            <a:round/>
            <a:headEnd/>
            <a:tailEnd type="triangle" w="med" len="med"/>
          </a:ln>
        </p:spPr>
        <p:txBody>
          <a:bodyPr/>
          <a:lstStyle/>
          <a:p>
            <a:endParaRPr lang="en-US"/>
          </a:p>
        </p:txBody>
      </p:sp>
      <p:sp>
        <p:nvSpPr>
          <p:cNvPr id="3157" name="Text Box 85"/>
          <p:cNvSpPr txBox="1">
            <a:spLocks noChangeArrowheads="1"/>
          </p:cNvSpPr>
          <p:nvPr/>
        </p:nvSpPr>
        <p:spPr bwMode="auto">
          <a:xfrm>
            <a:off x="0" y="1676400"/>
            <a:ext cx="990600" cy="365125"/>
          </a:xfrm>
          <a:prstGeom prst="rect">
            <a:avLst/>
          </a:prstGeom>
          <a:noFill/>
          <a:ln w="9525">
            <a:noFill/>
            <a:miter lim="800000"/>
            <a:headEnd/>
            <a:tailEnd/>
          </a:ln>
        </p:spPr>
        <p:txBody>
          <a:bodyPr>
            <a:spAutoFit/>
          </a:bodyPr>
          <a:lstStyle/>
          <a:p>
            <a:pPr>
              <a:spcBef>
                <a:spcPct val="50000"/>
              </a:spcBef>
            </a:pPr>
            <a:r>
              <a:rPr lang="en-US" sz="900" b="1"/>
              <a:t>Achieving Scale</a:t>
            </a:r>
          </a:p>
        </p:txBody>
      </p:sp>
      <p:sp>
        <p:nvSpPr>
          <p:cNvPr id="2133" name="Text Box 86"/>
          <p:cNvSpPr txBox="1">
            <a:spLocks noChangeArrowheads="1"/>
          </p:cNvSpPr>
          <p:nvPr/>
        </p:nvSpPr>
        <p:spPr bwMode="auto">
          <a:xfrm>
            <a:off x="0" y="1295400"/>
            <a:ext cx="990600" cy="366713"/>
          </a:xfrm>
          <a:prstGeom prst="rect">
            <a:avLst/>
          </a:prstGeom>
          <a:noFill/>
          <a:ln w="9525">
            <a:noFill/>
            <a:miter lim="800000"/>
            <a:headEnd/>
            <a:tailEnd/>
          </a:ln>
        </p:spPr>
        <p:txBody>
          <a:bodyPr>
            <a:spAutoFit/>
          </a:bodyPr>
          <a:lstStyle/>
          <a:p>
            <a:pPr>
              <a:spcBef>
                <a:spcPct val="50000"/>
              </a:spcBef>
            </a:pPr>
            <a:endParaRPr lang="en-US"/>
          </a:p>
        </p:txBody>
      </p:sp>
      <p:sp>
        <p:nvSpPr>
          <p:cNvPr id="3159" name="Text Box 87"/>
          <p:cNvSpPr txBox="1">
            <a:spLocks noChangeArrowheads="1"/>
          </p:cNvSpPr>
          <p:nvPr/>
        </p:nvSpPr>
        <p:spPr bwMode="auto">
          <a:xfrm>
            <a:off x="0" y="1219200"/>
            <a:ext cx="990600" cy="433388"/>
          </a:xfrm>
          <a:prstGeom prst="rect">
            <a:avLst/>
          </a:prstGeom>
          <a:noFill/>
          <a:ln w="9525">
            <a:noFill/>
            <a:miter lim="800000"/>
            <a:headEnd/>
            <a:tailEnd/>
          </a:ln>
        </p:spPr>
        <p:txBody>
          <a:bodyPr>
            <a:spAutoFit/>
          </a:bodyPr>
          <a:lstStyle/>
          <a:p>
            <a:pPr>
              <a:spcBef>
                <a:spcPct val="50000"/>
              </a:spcBef>
            </a:pPr>
            <a:r>
              <a:rPr lang="en-US" sz="900" b="1"/>
              <a:t>Long-Term</a:t>
            </a:r>
          </a:p>
          <a:p>
            <a:pPr>
              <a:spcBef>
                <a:spcPct val="50000"/>
              </a:spcBef>
            </a:pPr>
            <a:r>
              <a:rPr lang="en-US" sz="900" b="1"/>
              <a:t>Outcomes</a:t>
            </a:r>
          </a:p>
        </p:txBody>
      </p:sp>
      <p:sp>
        <p:nvSpPr>
          <p:cNvPr id="3160" name="AutoShape 88"/>
          <p:cNvSpPr>
            <a:spLocks noChangeArrowheads="1"/>
          </p:cNvSpPr>
          <p:nvPr/>
        </p:nvSpPr>
        <p:spPr bwMode="auto">
          <a:xfrm>
            <a:off x="5257800" y="685800"/>
            <a:ext cx="381000" cy="4953000"/>
          </a:xfrm>
          <a:prstGeom prst="upArrow">
            <a:avLst>
              <a:gd name="adj1" fmla="val 40620"/>
              <a:gd name="adj2" fmla="val 118926"/>
            </a:avLst>
          </a:prstGeom>
          <a:solidFill>
            <a:srgbClr val="FF906D"/>
          </a:solidFill>
          <a:ln w="9525">
            <a:solidFill>
              <a:schemeClr val="tx1"/>
            </a:solidFill>
            <a:miter lim="800000"/>
            <a:headEnd/>
            <a:tailEnd/>
          </a:ln>
        </p:spPr>
        <p:txBody>
          <a:bodyPr wrap="none" anchor="ctr"/>
          <a:lstStyle/>
          <a:p>
            <a:endParaRPr lang="en-US"/>
          </a:p>
        </p:txBody>
      </p:sp>
      <p:sp>
        <p:nvSpPr>
          <p:cNvPr id="3161" name="AutoShape 89"/>
          <p:cNvSpPr>
            <a:spLocks noChangeArrowheads="1"/>
          </p:cNvSpPr>
          <p:nvPr/>
        </p:nvSpPr>
        <p:spPr bwMode="auto">
          <a:xfrm rot="10800000">
            <a:off x="5029200" y="4419600"/>
            <a:ext cx="990600" cy="152400"/>
          </a:xfrm>
          <a:prstGeom prst="homePlate">
            <a:avLst>
              <a:gd name="adj" fmla="val 162500"/>
            </a:avLst>
          </a:prstGeom>
          <a:solidFill>
            <a:srgbClr val="FF906D"/>
          </a:solidFill>
          <a:ln w="9525">
            <a:solidFill>
              <a:schemeClr val="tx1"/>
            </a:solidFill>
            <a:miter lim="800000"/>
            <a:headEnd/>
            <a:tailEnd/>
          </a:ln>
        </p:spPr>
        <p:txBody>
          <a:bodyPr rot="10800000" wrap="none" anchor="ctr"/>
          <a:lstStyle/>
          <a:p>
            <a:pPr algn="ctr"/>
            <a:r>
              <a:rPr lang="en-US" sz="800" b="1">
                <a:solidFill>
                  <a:schemeClr val="bg1"/>
                </a:solidFill>
              </a:rPr>
              <a:t>LEARNING</a:t>
            </a:r>
          </a:p>
        </p:txBody>
      </p:sp>
      <p:sp>
        <p:nvSpPr>
          <p:cNvPr id="3162" name="AutoShape 90"/>
          <p:cNvSpPr>
            <a:spLocks noChangeArrowheads="1"/>
          </p:cNvSpPr>
          <p:nvPr/>
        </p:nvSpPr>
        <p:spPr bwMode="auto">
          <a:xfrm>
            <a:off x="5486400" y="3505200"/>
            <a:ext cx="685800" cy="381000"/>
          </a:xfrm>
          <a:prstGeom prst="rightArrow">
            <a:avLst>
              <a:gd name="adj1" fmla="val 50000"/>
              <a:gd name="adj2" fmla="val 45000"/>
            </a:avLst>
          </a:prstGeom>
          <a:solidFill>
            <a:srgbClr val="FF906D"/>
          </a:solidFill>
          <a:ln w="9525">
            <a:solidFill>
              <a:schemeClr val="tx1"/>
            </a:solidFill>
            <a:miter lim="800000"/>
            <a:headEnd/>
            <a:tailEnd/>
          </a:ln>
        </p:spPr>
        <p:txBody>
          <a:bodyPr wrap="none" anchor="ctr"/>
          <a:lstStyle/>
          <a:p>
            <a:pPr algn="ctr"/>
            <a:r>
              <a:rPr lang="en-US" sz="800" b="1">
                <a:solidFill>
                  <a:schemeClr val="bg1"/>
                </a:solidFill>
              </a:rPr>
              <a:t>LEARNING</a:t>
            </a:r>
          </a:p>
        </p:txBody>
      </p:sp>
      <p:sp>
        <p:nvSpPr>
          <p:cNvPr id="3163" name="AutoShape 91"/>
          <p:cNvSpPr>
            <a:spLocks noChangeArrowheads="1"/>
          </p:cNvSpPr>
          <p:nvPr/>
        </p:nvSpPr>
        <p:spPr bwMode="auto">
          <a:xfrm rot="10800000">
            <a:off x="4419600" y="2590800"/>
            <a:ext cx="1524000" cy="457200"/>
          </a:xfrm>
          <a:prstGeom prst="homePlate">
            <a:avLst>
              <a:gd name="adj" fmla="val 83333"/>
            </a:avLst>
          </a:prstGeom>
          <a:solidFill>
            <a:srgbClr val="FF906D"/>
          </a:solidFill>
          <a:ln w="9525">
            <a:solidFill>
              <a:schemeClr val="tx1"/>
            </a:solidFill>
            <a:miter lim="800000"/>
            <a:headEnd/>
            <a:tailEnd/>
          </a:ln>
        </p:spPr>
        <p:txBody>
          <a:bodyPr rot="10800000" wrap="none" anchor="ctr"/>
          <a:lstStyle/>
          <a:p>
            <a:r>
              <a:rPr lang="en-US" sz="800" b="1">
                <a:solidFill>
                  <a:schemeClr val="bg1"/>
                </a:solidFill>
              </a:rPr>
              <a:t>Increased and/or aligned</a:t>
            </a:r>
          </a:p>
          <a:p>
            <a:r>
              <a:rPr lang="en-US" sz="800" b="1">
                <a:solidFill>
                  <a:schemeClr val="bg1"/>
                </a:solidFill>
              </a:rPr>
              <a:t>investment in 5 cities by </a:t>
            </a:r>
          </a:p>
          <a:p>
            <a:r>
              <a:rPr lang="en-US" sz="800" b="1">
                <a:solidFill>
                  <a:schemeClr val="bg1"/>
                </a:solidFill>
              </a:rPr>
              <a:t>LC Funders</a:t>
            </a:r>
          </a:p>
        </p:txBody>
      </p:sp>
      <p:sp>
        <p:nvSpPr>
          <p:cNvPr id="3164" name="AutoShape 92"/>
          <p:cNvSpPr>
            <a:spLocks noChangeArrowheads="1"/>
          </p:cNvSpPr>
          <p:nvPr/>
        </p:nvSpPr>
        <p:spPr bwMode="auto">
          <a:xfrm>
            <a:off x="4724400" y="1447800"/>
            <a:ext cx="1295400" cy="685800"/>
          </a:xfrm>
          <a:prstGeom prst="rightArrow">
            <a:avLst>
              <a:gd name="adj1" fmla="val 50000"/>
              <a:gd name="adj2" fmla="val 47222"/>
            </a:avLst>
          </a:prstGeom>
          <a:solidFill>
            <a:srgbClr val="FF906D"/>
          </a:solidFill>
          <a:ln w="9525">
            <a:solidFill>
              <a:schemeClr val="tx1"/>
            </a:solidFill>
            <a:miter lim="800000"/>
            <a:headEnd/>
            <a:tailEnd/>
          </a:ln>
        </p:spPr>
        <p:txBody>
          <a:bodyPr wrap="none" anchor="ctr"/>
          <a:lstStyle/>
          <a:p>
            <a:pPr algn="ctr"/>
            <a:r>
              <a:rPr lang="en-US" sz="800" b="1">
                <a:solidFill>
                  <a:schemeClr val="bg1"/>
                </a:solidFill>
              </a:rPr>
              <a:t>Learning from sites </a:t>
            </a:r>
          </a:p>
          <a:p>
            <a:pPr algn="ctr"/>
            <a:r>
              <a:rPr lang="en-US" sz="800" b="1">
                <a:solidFill>
                  <a:schemeClr val="bg1"/>
                </a:solidFill>
              </a:rPr>
              <a:t>contributes models</a:t>
            </a:r>
          </a:p>
          <a:p>
            <a:pPr algn="ctr"/>
            <a:r>
              <a:rPr lang="en-US" sz="800" b="1">
                <a:solidFill>
                  <a:schemeClr val="bg1"/>
                </a:solidFill>
              </a:rPr>
              <a:t>and policies</a:t>
            </a:r>
          </a:p>
        </p:txBody>
      </p:sp>
      <p:sp>
        <p:nvSpPr>
          <p:cNvPr id="3165" name="Freeform 93"/>
          <p:cNvSpPr>
            <a:spLocks/>
          </p:cNvSpPr>
          <p:nvPr/>
        </p:nvSpPr>
        <p:spPr bwMode="auto">
          <a:xfrm rot="-1188828">
            <a:off x="1677988" y="1466850"/>
            <a:ext cx="533400" cy="381000"/>
          </a:xfrm>
          <a:custGeom>
            <a:avLst/>
            <a:gdLst>
              <a:gd name="T0" fmla="*/ 0 w 503"/>
              <a:gd name="T1" fmla="*/ 120 h 170"/>
              <a:gd name="T2" fmla="*/ 416 w 503"/>
              <a:gd name="T3" fmla="*/ 10 h 170"/>
              <a:gd name="T4" fmla="*/ 413 w 503"/>
              <a:gd name="T5" fmla="*/ 0 h 170"/>
              <a:gd name="T6" fmla="*/ 503 w 503"/>
              <a:gd name="T7" fmla="*/ 13 h 170"/>
              <a:gd name="T8" fmla="*/ 432 w 503"/>
              <a:gd name="T9" fmla="*/ 70 h 170"/>
              <a:gd name="T10" fmla="*/ 429 w 503"/>
              <a:gd name="T11" fmla="*/ 60 h 170"/>
              <a:gd name="T12" fmla="*/ 14 w 503"/>
              <a:gd name="T13" fmla="*/ 170 h 170"/>
              <a:gd name="T14" fmla="*/ 0 w 503"/>
              <a:gd name="T15" fmla="*/ 120 h 170"/>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170"/>
              <a:gd name="T26" fmla="*/ 503 w 503"/>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170">
                <a:moveTo>
                  <a:pt x="0" y="120"/>
                </a:moveTo>
                <a:lnTo>
                  <a:pt x="416" y="10"/>
                </a:lnTo>
                <a:lnTo>
                  <a:pt x="413" y="0"/>
                </a:lnTo>
                <a:lnTo>
                  <a:pt x="503" y="13"/>
                </a:lnTo>
                <a:lnTo>
                  <a:pt x="432" y="70"/>
                </a:lnTo>
                <a:lnTo>
                  <a:pt x="429" y="60"/>
                </a:lnTo>
                <a:lnTo>
                  <a:pt x="14" y="170"/>
                </a:lnTo>
                <a:lnTo>
                  <a:pt x="0" y="120"/>
                </a:lnTo>
                <a:close/>
              </a:path>
            </a:pathLst>
          </a:custGeom>
          <a:solidFill>
            <a:schemeClr val="folHlink"/>
          </a:solidFill>
          <a:ln w="4826">
            <a:solidFill>
              <a:srgbClr val="9DA35B"/>
            </a:solidFill>
            <a:miter lim="800000"/>
            <a:headEnd/>
            <a:tailEnd/>
          </a:ln>
        </p:spPr>
        <p:txBody>
          <a:bodyPr/>
          <a:lstStyle/>
          <a:p>
            <a:endParaRPr lang="en-US"/>
          </a:p>
        </p:txBody>
      </p:sp>
      <p:sp>
        <p:nvSpPr>
          <p:cNvPr id="3166" name="AutoShape 94"/>
          <p:cNvSpPr>
            <a:spLocks noChangeArrowheads="1"/>
          </p:cNvSpPr>
          <p:nvPr/>
        </p:nvSpPr>
        <p:spPr bwMode="auto">
          <a:xfrm rot="10800000">
            <a:off x="1981200" y="4648200"/>
            <a:ext cx="457200" cy="914400"/>
          </a:xfrm>
          <a:prstGeom prst="roundRect">
            <a:avLst>
              <a:gd name="adj" fmla="val 16667"/>
            </a:avLst>
          </a:prstGeom>
          <a:solidFill>
            <a:srgbClr val="C2D3DC"/>
          </a:solidFill>
          <a:ln w="9525">
            <a:solidFill>
              <a:schemeClr val="tx1"/>
            </a:solidFill>
            <a:round/>
            <a:headEnd/>
            <a:tailEnd/>
          </a:ln>
        </p:spPr>
        <p:txBody>
          <a:bodyPr vert="eaVert" anchor="ctr"/>
          <a:lstStyle/>
          <a:p>
            <a:pPr algn="ctr"/>
            <a:r>
              <a:rPr lang="en-US" sz="800" b="1"/>
              <a:t>CDFI integrated in program structure </a:t>
            </a:r>
          </a:p>
        </p:txBody>
      </p:sp>
      <p:sp>
        <p:nvSpPr>
          <p:cNvPr id="3167" name="AutoShape 95"/>
          <p:cNvSpPr>
            <a:spLocks noChangeArrowheads="1"/>
          </p:cNvSpPr>
          <p:nvPr/>
        </p:nvSpPr>
        <p:spPr bwMode="auto">
          <a:xfrm rot="10800000">
            <a:off x="1250950" y="4495800"/>
            <a:ext cx="533400" cy="1143000"/>
          </a:xfrm>
          <a:prstGeom prst="roundRect">
            <a:avLst>
              <a:gd name="adj" fmla="val 16667"/>
            </a:avLst>
          </a:prstGeom>
          <a:solidFill>
            <a:schemeClr val="folHlink"/>
          </a:solidFill>
          <a:ln w="9525">
            <a:solidFill>
              <a:schemeClr val="tx1"/>
            </a:solidFill>
            <a:round/>
            <a:headEnd/>
            <a:tailEnd/>
          </a:ln>
        </p:spPr>
        <p:txBody>
          <a:bodyPr vert="eaVert" anchor="ctr"/>
          <a:lstStyle/>
          <a:p>
            <a:pPr algn="ctr"/>
            <a:r>
              <a:rPr lang="en-US" sz="800" b="1">
                <a:solidFill>
                  <a:schemeClr val="bg1"/>
                </a:solidFill>
              </a:rPr>
              <a:t>New financial products developed and leverage sources identified</a:t>
            </a:r>
          </a:p>
        </p:txBody>
      </p:sp>
      <p:sp>
        <p:nvSpPr>
          <p:cNvPr id="3168" name="AutoShape 96"/>
          <p:cNvSpPr>
            <a:spLocks noChangeArrowheads="1"/>
          </p:cNvSpPr>
          <p:nvPr/>
        </p:nvSpPr>
        <p:spPr bwMode="auto">
          <a:xfrm rot="10800000">
            <a:off x="1250950" y="3200400"/>
            <a:ext cx="533400" cy="1219200"/>
          </a:xfrm>
          <a:prstGeom prst="roundRect">
            <a:avLst>
              <a:gd name="adj" fmla="val 16667"/>
            </a:avLst>
          </a:prstGeom>
          <a:solidFill>
            <a:schemeClr val="folHlink"/>
          </a:solidFill>
          <a:ln w="9525">
            <a:solidFill>
              <a:schemeClr val="tx1"/>
            </a:solidFill>
            <a:round/>
            <a:headEnd/>
            <a:tailEnd/>
          </a:ln>
        </p:spPr>
        <p:txBody>
          <a:bodyPr vert="eaVert" anchor="ctr"/>
          <a:lstStyle/>
          <a:p>
            <a:pPr algn="ctr"/>
            <a:r>
              <a:rPr lang="en-US" sz="800" b="1">
                <a:solidFill>
                  <a:schemeClr val="bg1"/>
                </a:solidFill>
              </a:rPr>
              <a:t>Multiple types and sources of funding blended &amp; deals closed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ox(in)">
                                      <p:cBhvr>
                                        <p:cTn id="7" dur="500"/>
                                        <p:tgtEl>
                                          <p:spTgt spid="30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box(in)">
                                      <p:cBhvr>
                                        <p:cTn id="10" dur="500"/>
                                        <p:tgtEl>
                                          <p:spTgt spid="307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box(in)">
                                      <p:cBhvr>
                                        <p:cTn id="13" dur="500"/>
                                        <p:tgtEl>
                                          <p:spTgt spid="30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083"/>
                                        </p:tgtEl>
                                        <p:attrNameLst>
                                          <p:attrName>style.visibility</p:attrName>
                                        </p:attrNameLst>
                                      </p:cBhvr>
                                      <p:to>
                                        <p:strVal val="visible"/>
                                      </p:to>
                                    </p:set>
                                    <p:animEffect transition="in" filter="box(in)">
                                      <p:cBhvr>
                                        <p:cTn id="16" dur="500"/>
                                        <p:tgtEl>
                                          <p:spTgt spid="308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box(in)">
                                      <p:cBhvr>
                                        <p:cTn id="19" dur="500"/>
                                        <p:tgtEl>
                                          <p:spTgt spid="308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085"/>
                                        </p:tgtEl>
                                        <p:attrNameLst>
                                          <p:attrName>style.visibility</p:attrName>
                                        </p:attrNameLst>
                                      </p:cBhvr>
                                      <p:to>
                                        <p:strVal val="visible"/>
                                      </p:to>
                                    </p:set>
                                    <p:animEffect transition="in" filter="box(in)">
                                      <p:cBhvr>
                                        <p:cTn id="22" dur="500"/>
                                        <p:tgtEl>
                                          <p:spTgt spid="308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086"/>
                                        </p:tgtEl>
                                        <p:attrNameLst>
                                          <p:attrName>style.visibility</p:attrName>
                                        </p:attrNameLst>
                                      </p:cBhvr>
                                      <p:to>
                                        <p:strVal val="visible"/>
                                      </p:to>
                                    </p:set>
                                    <p:animEffect transition="in" filter="box(in)">
                                      <p:cBhvr>
                                        <p:cTn id="25" dur="500"/>
                                        <p:tgtEl>
                                          <p:spTgt spid="308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087"/>
                                        </p:tgtEl>
                                        <p:attrNameLst>
                                          <p:attrName>style.visibility</p:attrName>
                                        </p:attrNameLst>
                                      </p:cBhvr>
                                      <p:to>
                                        <p:strVal val="visible"/>
                                      </p:to>
                                    </p:set>
                                    <p:animEffect transition="in" filter="box(in)">
                                      <p:cBhvr>
                                        <p:cTn id="28" dur="500"/>
                                        <p:tgtEl>
                                          <p:spTgt spid="308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088"/>
                                        </p:tgtEl>
                                        <p:attrNameLst>
                                          <p:attrName>style.visibility</p:attrName>
                                        </p:attrNameLst>
                                      </p:cBhvr>
                                      <p:to>
                                        <p:strVal val="visible"/>
                                      </p:to>
                                    </p:set>
                                    <p:animEffect transition="in" filter="box(in)">
                                      <p:cBhvr>
                                        <p:cTn id="31" dur="500"/>
                                        <p:tgtEl>
                                          <p:spTgt spid="308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089"/>
                                        </p:tgtEl>
                                        <p:attrNameLst>
                                          <p:attrName>style.visibility</p:attrName>
                                        </p:attrNameLst>
                                      </p:cBhvr>
                                      <p:to>
                                        <p:strVal val="visible"/>
                                      </p:to>
                                    </p:set>
                                    <p:animEffect transition="in" filter="box(in)">
                                      <p:cBhvr>
                                        <p:cTn id="34" dur="500"/>
                                        <p:tgtEl>
                                          <p:spTgt spid="308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090"/>
                                        </p:tgtEl>
                                        <p:attrNameLst>
                                          <p:attrName>style.visibility</p:attrName>
                                        </p:attrNameLst>
                                      </p:cBhvr>
                                      <p:to>
                                        <p:strVal val="visible"/>
                                      </p:to>
                                    </p:set>
                                    <p:animEffect transition="in" filter="box(in)">
                                      <p:cBhvr>
                                        <p:cTn id="37" dur="500"/>
                                        <p:tgtEl>
                                          <p:spTgt spid="309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091"/>
                                        </p:tgtEl>
                                        <p:attrNameLst>
                                          <p:attrName>style.visibility</p:attrName>
                                        </p:attrNameLst>
                                      </p:cBhvr>
                                      <p:to>
                                        <p:strVal val="visible"/>
                                      </p:to>
                                    </p:set>
                                    <p:animEffect transition="in" filter="box(in)">
                                      <p:cBhvr>
                                        <p:cTn id="40" dur="500"/>
                                        <p:tgtEl>
                                          <p:spTgt spid="309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092"/>
                                        </p:tgtEl>
                                        <p:attrNameLst>
                                          <p:attrName>style.visibility</p:attrName>
                                        </p:attrNameLst>
                                      </p:cBhvr>
                                      <p:to>
                                        <p:strVal val="visible"/>
                                      </p:to>
                                    </p:set>
                                    <p:animEffect transition="in" filter="box(in)">
                                      <p:cBhvr>
                                        <p:cTn id="43" dur="500"/>
                                        <p:tgtEl>
                                          <p:spTgt spid="309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093"/>
                                        </p:tgtEl>
                                        <p:attrNameLst>
                                          <p:attrName>style.visibility</p:attrName>
                                        </p:attrNameLst>
                                      </p:cBhvr>
                                      <p:to>
                                        <p:strVal val="visible"/>
                                      </p:to>
                                    </p:set>
                                    <p:animEffect transition="in" filter="box(in)">
                                      <p:cBhvr>
                                        <p:cTn id="46" dur="500"/>
                                        <p:tgtEl>
                                          <p:spTgt spid="309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box(in)">
                                      <p:cBhvr>
                                        <p:cTn id="49" dur="500"/>
                                        <p:tgtEl>
                                          <p:spTgt spid="309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096"/>
                                        </p:tgtEl>
                                        <p:attrNameLst>
                                          <p:attrName>style.visibility</p:attrName>
                                        </p:attrNameLst>
                                      </p:cBhvr>
                                      <p:to>
                                        <p:strVal val="visible"/>
                                      </p:to>
                                    </p:set>
                                    <p:animEffect transition="in" filter="box(in)">
                                      <p:cBhvr>
                                        <p:cTn id="54" dur="500"/>
                                        <p:tgtEl>
                                          <p:spTgt spid="309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097"/>
                                        </p:tgtEl>
                                        <p:attrNameLst>
                                          <p:attrName>style.visibility</p:attrName>
                                        </p:attrNameLst>
                                      </p:cBhvr>
                                      <p:to>
                                        <p:strVal val="visible"/>
                                      </p:to>
                                    </p:set>
                                    <p:animEffect transition="in" filter="box(in)">
                                      <p:cBhvr>
                                        <p:cTn id="57" dur="500"/>
                                        <p:tgtEl>
                                          <p:spTgt spid="3097"/>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098"/>
                                        </p:tgtEl>
                                        <p:attrNameLst>
                                          <p:attrName>style.visibility</p:attrName>
                                        </p:attrNameLst>
                                      </p:cBhvr>
                                      <p:to>
                                        <p:strVal val="visible"/>
                                      </p:to>
                                    </p:set>
                                    <p:animEffect transition="in" filter="box(in)">
                                      <p:cBhvr>
                                        <p:cTn id="60" dur="500"/>
                                        <p:tgtEl>
                                          <p:spTgt spid="3098"/>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167"/>
                                        </p:tgtEl>
                                        <p:attrNameLst>
                                          <p:attrName>style.visibility</p:attrName>
                                        </p:attrNameLst>
                                      </p:cBhvr>
                                      <p:to>
                                        <p:strVal val="visible"/>
                                      </p:to>
                                    </p:set>
                                    <p:animEffect transition="in" filter="box(in)">
                                      <p:cBhvr>
                                        <p:cTn id="63" dur="500"/>
                                        <p:tgtEl>
                                          <p:spTgt spid="316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3168"/>
                                        </p:tgtEl>
                                        <p:attrNameLst>
                                          <p:attrName>style.visibility</p:attrName>
                                        </p:attrNameLst>
                                      </p:cBhvr>
                                      <p:to>
                                        <p:strVal val="visible"/>
                                      </p:to>
                                    </p:set>
                                    <p:animEffect transition="in" filter="box(in)">
                                      <p:cBhvr>
                                        <p:cTn id="66" dur="500"/>
                                        <p:tgtEl>
                                          <p:spTgt spid="316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3099"/>
                                        </p:tgtEl>
                                        <p:attrNameLst>
                                          <p:attrName>style.visibility</p:attrName>
                                        </p:attrNameLst>
                                      </p:cBhvr>
                                      <p:to>
                                        <p:strVal val="visible"/>
                                      </p:to>
                                    </p:set>
                                    <p:animEffect transition="in" filter="box(in)">
                                      <p:cBhvr>
                                        <p:cTn id="69" dur="500"/>
                                        <p:tgtEl>
                                          <p:spTgt spid="3099"/>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166"/>
                                        </p:tgtEl>
                                        <p:attrNameLst>
                                          <p:attrName>style.visibility</p:attrName>
                                        </p:attrNameLst>
                                      </p:cBhvr>
                                      <p:to>
                                        <p:strVal val="visible"/>
                                      </p:to>
                                    </p:set>
                                    <p:animEffect transition="in" filter="box(in)">
                                      <p:cBhvr>
                                        <p:cTn id="72" dur="500"/>
                                        <p:tgtEl>
                                          <p:spTgt spid="3166"/>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3100"/>
                                        </p:tgtEl>
                                        <p:attrNameLst>
                                          <p:attrName>style.visibility</p:attrName>
                                        </p:attrNameLst>
                                      </p:cBhvr>
                                      <p:to>
                                        <p:strVal val="visible"/>
                                      </p:to>
                                    </p:set>
                                    <p:animEffect transition="in" filter="box(in)">
                                      <p:cBhvr>
                                        <p:cTn id="75" dur="500"/>
                                        <p:tgtEl>
                                          <p:spTgt spid="3100"/>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101"/>
                                        </p:tgtEl>
                                        <p:attrNameLst>
                                          <p:attrName>style.visibility</p:attrName>
                                        </p:attrNameLst>
                                      </p:cBhvr>
                                      <p:to>
                                        <p:strVal val="visible"/>
                                      </p:to>
                                    </p:set>
                                    <p:animEffect transition="in" filter="box(in)">
                                      <p:cBhvr>
                                        <p:cTn id="78" dur="500"/>
                                        <p:tgtEl>
                                          <p:spTgt spid="3101"/>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3102"/>
                                        </p:tgtEl>
                                        <p:attrNameLst>
                                          <p:attrName>style.visibility</p:attrName>
                                        </p:attrNameLst>
                                      </p:cBhvr>
                                      <p:to>
                                        <p:strVal val="visible"/>
                                      </p:to>
                                    </p:set>
                                    <p:animEffect transition="in" filter="box(in)">
                                      <p:cBhvr>
                                        <p:cTn id="81" dur="500"/>
                                        <p:tgtEl>
                                          <p:spTgt spid="3102"/>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3103"/>
                                        </p:tgtEl>
                                        <p:attrNameLst>
                                          <p:attrName>style.visibility</p:attrName>
                                        </p:attrNameLst>
                                      </p:cBhvr>
                                      <p:to>
                                        <p:strVal val="visible"/>
                                      </p:to>
                                    </p:set>
                                    <p:animEffect transition="in" filter="box(in)">
                                      <p:cBhvr>
                                        <p:cTn id="84" dur="500"/>
                                        <p:tgtEl>
                                          <p:spTgt spid="3103"/>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3104"/>
                                        </p:tgtEl>
                                        <p:attrNameLst>
                                          <p:attrName>style.visibility</p:attrName>
                                        </p:attrNameLst>
                                      </p:cBhvr>
                                      <p:to>
                                        <p:strVal val="visible"/>
                                      </p:to>
                                    </p:set>
                                    <p:animEffect transition="in" filter="box(in)">
                                      <p:cBhvr>
                                        <p:cTn id="87" dur="500"/>
                                        <p:tgtEl>
                                          <p:spTgt spid="3104"/>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3105"/>
                                        </p:tgtEl>
                                        <p:attrNameLst>
                                          <p:attrName>style.visibility</p:attrName>
                                        </p:attrNameLst>
                                      </p:cBhvr>
                                      <p:to>
                                        <p:strVal val="visible"/>
                                      </p:to>
                                    </p:set>
                                    <p:animEffect transition="in" filter="box(in)">
                                      <p:cBhvr>
                                        <p:cTn id="90" dur="500"/>
                                        <p:tgtEl>
                                          <p:spTgt spid="3105"/>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3106"/>
                                        </p:tgtEl>
                                        <p:attrNameLst>
                                          <p:attrName>style.visibility</p:attrName>
                                        </p:attrNameLst>
                                      </p:cBhvr>
                                      <p:to>
                                        <p:strVal val="visible"/>
                                      </p:to>
                                    </p:set>
                                    <p:animEffect transition="in" filter="box(in)">
                                      <p:cBhvr>
                                        <p:cTn id="93" dur="500"/>
                                        <p:tgtEl>
                                          <p:spTgt spid="3106"/>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107"/>
                                        </p:tgtEl>
                                        <p:attrNameLst>
                                          <p:attrName>style.visibility</p:attrName>
                                        </p:attrNameLst>
                                      </p:cBhvr>
                                      <p:to>
                                        <p:strVal val="visible"/>
                                      </p:to>
                                    </p:set>
                                    <p:animEffect transition="in" filter="box(in)">
                                      <p:cBhvr>
                                        <p:cTn id="96" dur="500"/>
                                        <p:tgtEl>
                                          <p:spTgt spid="3107"/>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3108"/>
                                        </p:tgtEl>
                                        <p:attrNameLst>
                                          <p:attrName>style.visibility</p:attrName>
                                        </p:attrNameLst>
                                      </p:cBhvr>
                                      <p:to>
                                        <p:strVal val="visible"/>
                                      </p:to>
                                    </p:set>
                                    <p:animEffect transition="in" filter="box(in)">
                                      <p:cBhvr>
                                        <p:cTn id="99" dur="500"/>
                                        <p:tgtEl>
                                          <p:spTgt spid="3108"/>
                                        </p:tgtEl>
                                      </p:cBhvr>
                                    </p:animEffect>
                                  </p:childTnLst>
                                </p:cTn>
                              </p:par>
                              <p:par>
                                <p:cTn id="100" presetID="4" presetClass="entr" presetSubtype="16" fill="hold" grpId="1" nodeType="withEffect">
                                  <p:stCondLst>
                                    <p:cond delay="0"/>
                                  </p:stCondLst>
                                  <p:childTnLst>
                                    <p:set>
                                      <p:cBhvr>
                                        <p:cTn id="101" dur="1" fill="hold">
                                          <p:stCondLst>
                                            <p:cond delay="0"/>
                                          </p:stCondLst>
                                        </p:cTn>
                                        <p:tgtEl>
                                          <p:spTgt spid="3096"/>
                                        </p:tgtEl>
                                        <p:attrNameLst>
                                          <p:attrName>style.visibility</p:attrName>
                                        </p:attrNameLst>
                                      </p:cBhvr>
                                      <p:to>
                                        <p:strVal val="visible"/>
                                      </p:to>
                                    </p:set>
                                    <p:animEffect transition="in" filter="box(in)">
                                      <p:cBhvr>
                                        <p:cTn id="102" dur="500"/>
                                        <p:tgtEl>
                                          <p:spTgt spid="3096"/>
                                        </p:tgtEl>
                                      </p:cBhvr>
                                    </p:animEffect>
                                  </p:childTnLst>
                                </p:cTn>
                              </p:par>
                              <p:par>
                                <p:cTn id="103" presetID="4" presetClass="entr" presetSubtype="16" fill="hold" grpId="1" nodeType="withEffect">
                                  <p:stCondLst>
                                    <p:cond delay="0"/>
                                  </p:stCondLst>
                                  <p:childTnLst>
                                    <p:set>
                                      <p:cBhvr>
                                        <p:cTn id="104" dur="1" fill="hold">
                                          <p:stCondLst>
                                            <p:cond delay="0"/>
                                          </p:stCondLst>
                                        </p:cTn>
                                        <p:tgtEl>
                                          <p:spTgt spid="3097"/>
                                        </p:tgtEl>
                                        <p:attrNameLst>
                                          <p:attrName>style.visibility</p:attrName>
                                        </p:attrNameLst>
                                      </p:cBhvr>
                                      <p:to>
                                        <p:strVal val="visible"/>
                                      </p:to>
                                    </p:set>
                                    <p:animEffect transition="in" filter="box(in)">
                                      <p:cBhvr>
                                        <p:cTn id="105" dur="500"/>
                                        <p:tgtEl>
                                          <p:spTgt spid="3097"/>
                                        </p:tgtEl>
                                      </p:cBhvr>
                                    </p:animEffect>
                                  </p:childTnLst>
                                </p:cTn>
                              </p:par>
                              <p:par>
                                <p:cTn id="106" presetID="4" presetClass="entr" presetSubtype="16" fill="hold" grpId="1" nodeType="withEffect">
                                  <p:stCondLst>
                                    <p:cond delay="0"/>
                                  </p:stCondLst>
                                  <p:childTnLst>
                                    <p:set>
                                      <p:cBhvr>
                                        <p:cTn id="107" dur="1" fill="hold">
                                          <p:stCondLst>
                                            <p:cond delay="0"/>
                                          </p:stCondLst>
                                        </p:cTn>
                                        <p:tgtEl>
                                          <p:spTgt spid="3098"/>
                                        </p:tgtEl>
                                        <p:attrNameLst>
                                          <p:attrName>style.visibility</p:attrName>
                                        </p:attrNameLst>
                                      </p:cBhvr>
                                      <p:to>
                                        <p:strVal val="visible"/>
                                      </p:to>
                                    </p:set>
                                    <p:animEffect transition="in" filter="box(in)">
                                      <p:cBhvr>
                                        <p:cTn id="108" dur="500"/>
                                        <p:tgtEl>
                                          <p:spTgt spid="3098"/>
                                        </p:tgtEl>
                                      </p:cBhvr>
                                    </p:animEffect>
                                  </p:childTnLst>
                                </p:cTn>
                              </p:par>
                              <p:par>
                                <p:cTn id="109" presetID="4" presetClass="entr" presetSubtype="16" fill="hold" grpId="1" nodeType="withEffect">
                                  <p:stCondLst>
                                    <p:cond delay="0"/>
                                  </p:stCondLst>
                                  <p:childTnLst>
                                    <p:set>
                                      <p:cBhvr>
                                        <p:cTn id="110" dur="1" fill="hold">
                                          <p:stCondLst>
                                            <p:cond delay="0"/>
                                          </p:stCondLst>
                                        </p:cTn>
                                        <p:tgtEl>
                                          <p:spTgt spid="3099"/>
                                        </p:tgtEl>
                                        <p:attrNameLst>
                                          <p:attrName>style.visibility</p:attrName>
                                        </p:attrNameLst>
                                      </p:cBhvr>
                                      <p:to>
                                        <p:strVal val="visible"/>
                                      </p:to>
                                    </p:set>
                                    <p:animEffect transition="in" filter="box(in)">
                                      <p:cBhvr>
                                        <p:cTn id="111" dur="500"/>
                                        <p:tgtEl>
                                          <p:spTgt spid="3099"/>
                                        </p:tgtEl>
                                      </p:cBhvr>
                                    </p:animEffect>
                                  </p:childTnLst>
                                </p:cTn>
                              </p:par>
                              <p:par>
                                <p:cTn id="112" presetID="4" presetClass="entr" presetSubtype="16" fill="hold" grpId="1" nodeType="withEffect">
                                  <p:stCondLst>
                                    <p:cond delay="0"/>
                                  </p:stCondLst>
                                  <p:childTnLst>
                                    <p:set>
                                      <p:cBhvr>
                                        <p:cTn id="113" dur="1" fill="hold">
                                          <p:stCondLst>
                                            <p:cond delay="0"/>
                                          </p:stCondLst>
                                        </p:cTn>
                                        <p:tgtEl>
                                          <p:spTgt spid="3100"/>
                                        </p:tgtEl>
                                        <p:attrNameLst>
                                          <p:attrName>style.visibility</p:attrName>
                                        </p:attrNameLst>
                                      </p:cBhvr>
                                      <p:to>
                                        <p:strVal val="visible"/>
                                      </p:to>
                                    </p:set>
                                    <p:animEffect transition="in" filter="box(in)">
                                      <p:cBhvr>
                                        <p:cTn id="114" dur="500"/>
                                        <p:tgtEl>
                                          <p:spTgt spid="3100"/>
                                        </p:tgtEl>
                                      </p:cBhvr>
                                    </p:animEffect>
                                  </p:childTnLst>
                                </p:cTn>
                              </p:par>
                              <p:par>
                                <p:cTn id="115" presetID="4" presetClass="entr" presetSubtype="16" fill="hold" grpId="1" nodeType="withEffect">
                                  <p:stCondLst>
                                    <p:cond delay="0"/>
                                  </p:stCondLst>
                                  <p:childTnLst>
                                    <p:set>
                                      <p:cBhvr>
                                        <p:cTn id="116" dur="1" fill="hold">
                                          <p:stCondLst>
                                            <p:cond delay="0"/>
                                          </p:stCondLst>
                                        </p:cTn>
                                        <p:tgtEl>
                                          <p:spTgt spid="3101"/>
                                        </p:tgtEl>
                                        <p:attrNameLst>
                                          <p:attrName>style.visibility</p:attrName>
                                        </p:attrNameLst>
                                      </p:cBhvr>
                                      <p:to>
                                        <p:strVal val="visible"/>
                                      </p:to>
                                    </p:set>
                                    <p:animEffect transition="in" filter="box(in)">
                                      <p:cBhvr>
                                        <p:cTn id="117" dur="500"/>
                                        <p:tgtEl>
                                          <p:spTgt spid="3101"/>
                                        </p:tgtEl>
                                      </p:cBhvr>
                                    </p:animEffect>
                                  </p:childTnLst>
                                </p:cTn>
                              </p:par>
                              <p:par>
                                <p:cTn id="118" presetID="4" presetClass="entr" presetSubtype="16" fill="hold" grpId="1" nodeType="withEffect">
                                  <p:stCondLst>
                                    <p:cond delay="0"/>
                                  </p:stCondLst>
                                  <p:childTnLst>
                                    <p:set>
                                      <p:cBhvr>
                                        <p:cTn id="119" dur="1" fill="hold">
                                          <p:stCondLst>
                                            <p:cond delay="0"/>
                                          </p:stCondLst>
                                        </p:cTn>
                                        <p:tgtEl>
                                          <p:spTgt spid="3102"/>
                                        </p:tgtEl>
                                        <p:attrNameLst>
                                          <p:attrName>style.visibility</p:attrName>
                                        </p:attrNameLst>
                                      </p:cBhvr>
                                      <p:to>
                                        <p:strVal val="visible"/>
                                      </p:to>
                                    </p:set>
                                    <p:animEffect transition="in" filter="box(in)">
                                      <p:cBhvr>
                                        <p:cTn id="120" dur="500"/>
                                        <p:tgtEl>
                                          <p:spTgt spid="3102"/>
                                        </p:tgtEl>
                                      </p:cBhvr>
                                    </p:animEffect>
                                  </p:childTnLst>
                                </p:cTn>
                              </p:par>
                              <p:par>
                                <p:cTn id="121" presetID="4" presetClass="entr" presetSubtype="16" fill="hold" grpId="1" nodeType="withEffect">
                                  <p:stCondLst>
                                    <p:cond delay="0"/>
                                  </p:stCondLst>
                                  <p:childTnLst>
                                    <p:set>
                                      <p:cBhvr>
                                        <p:cTn id="122" dur="1" fill="hold">
                                          <p:stCondLst>
                                            <p:cond delay="0"/>
                                          </p:stCondLst>
                                        </p:cTn>
                                        <p:tgtEl>
                                          <p:spTgt spid="3103"/>
                                        </p:tgtEl>
                                        <p:attrNameLst>
                                          <p:attrName>style.visibility</p:attrName>
                                        </p:attrNameLst>
                                      </p:cBhvr>
                                      <p:to>
                                        <p:strVal val="visible"/>
                                      </p:to>
                                    </p:set>
                                    <p:animEffect transition="in" filter="box(in)">
                                      <p:cBhvr>
                                        <p:cTn id="123" dur="500"/>
                                        <p:tgtEl>
                                          <p:spTgt spid="3103"/>
                                        </p:tgtEl>
                                      </p:cBhvr>
                                    </p:animEffect>
                                  </p:childTnLst>
                                </p:cTn>
                              </p:par>
                              <p:par>
                                <p:cTn id="124" presetID="4" presetClass="entr" presetSubtype="16" fill="hold" grpId="1" nodeType="withEffect">
                                  <p:stCondLst>
                                    <p:cond delay="0"/>
                                  </p:stCondLst>
                                  <p:childTnLst>
                                    <p:set>
                                      <p:cBhvr>
                                        <p:cTn id="125" dur="1" fill="hold">
                                          <p:stCondLst>
                                            <p:cond delay="0"/>
                                          </p:stCondLst>
                                        </p:cTn>
                                        <p:tgtEl>
                                          <p:spTgt spid="3104"/>
                                        </p:tgtEl>
                                        <p:attrNameLst>
                                          <p:attrName>style.visibility</p:attrName>
                                        </p:attrNameLst>
                                      </p:cBhvr>
                                      <p:to>
                                        <p:strVal val="visible"/>
                                      </p:to>
                                    </p:set>
                                    <p:animEffect transition="in" filter="box(in)">
                                      <p:cBhvr>
                                        <p:cTn id="126" dur="500"/>
                                        <p:tgtEl>
                                          <p:spTgt spid="3104"/>
                                        </p:tgtEl>
                                      </p:cBhvr>
                                    </p:animEffect>
                                  </p:childTnLst>
                                </p:cTn>
                              </p:par>
                              <p:par>
                                <p:cTn id="127" presetID="4" presetClass="entr" presetSubtype="16" fill="hold" grpId="1" nodeType="withEffect">
                                  <p:stCondLst>
                                    <p:cond delay="0"/>
                                  </p:stCondLst>
                                  <p:childTnLst>
                                    <p:set>
                                      <p:cBhvr>
                                        <p:cTn id="128" dur="1" fill="hold">
                                          <p:stCondLst>
                                            <p:cond delay="0"/>
                                          </p:stCondLst>
                                        </p:cTn>
                                        <p:tgtEl>
                                          <p:spTgt spid="3105"/>
                                        </p:tgtEl>
                                        <p:attrNameLst>
                                          <p:attrName>style.visibility</p:attrName>
                                        </p:attrNameLst>
                                      </p:cBhvr>
                                      <p:to>
                                        <p:strVal val="visible"/>
                                      </p:to>
                                    </p:set>
                                    <p:animEffect transition="in" filter="box(in)">
                                      <p:cBhvr>
                                        <p:cTn id="129" dur="500"/>
                                        <p:tgtEl>
                                          <p:spTgt spid="3105"/>
                                        </p:tgtEl>
                                      </p:cBhvr>
                                    </p:animEffect>
                                  </p:childTnLst>
                                </p:cTn>
                              </p:par>
                              <p:par>
                                <p:cTn id="130" presetID="4" presetClass="entr" presetSubtype="16" fill="hold" grpId="1" nodeType="withEffect">
                                  <p:stCondLst>
                                    <p:cond delay="0"/>
                                  </p:stCondLst>
                                  <p:childTnLst>
                                    <p:set>
                                      <p:cBhvr>
                                        <p:cTn id="131" dur="1" fill="hold">
                                          <p:stCondLst>
                                            <p:cond delay="0"/>
                                          </p:stCondLst>
                                        </p:cTn>
                                        <p:tgtEl>
                                          <p:spTgt spid="3106"/>
                                        </p:tgtEl>
                                        <p:attrNameLst>
                                          <p:attrName>style.visibility</p:attrName>
                                        </p:attrNameLst>
                                      </p:cBhvr>
                                      <p:to>
                                        <p:strVal val="visible"/>
                                      </p:to>
                                    </p:set>
                                    <p:animEffect transition="in" filter="box(in)">
                                      <p:cBhvr>
                                        <p:cTn id="132" dur="500"/>
                                        <p:tgtEl>
                                          <p:spTgt spid="3106"/>
                                        </p:tgtEl>
                                      </p:cBhvr>
                                    </p:animEffect>
                                  </p:childTnLst>
                                </p:cTn>
                              </p:par>
                              <p:par>
                                <p:cTn id="133" presetID="4" presetClass="entr" presetSubtype="16" fill="hold" grpId="1" nodeType="withEffect">
                                  <p:stCondLst>
                                    <p:cond delay="0"/>
                                  </p:stCondLst>
                                  <p:childTnLst>
                                    <p:set>
                                      <p:cBhvr>
                                        <p:cTn id="134" dur="1" fill="hold">
                                          <p:stCondLst>
                                            <p:cond delay="0"/>
                                          </p:stCondLst>
                                        </p:cTn>
                                        <p:tgtEl>
                                          <p:spTgt spid="3107"/>
                                        </p:tgtEl>
                                        <p:attrNameLst>
                                          <p:attrName>style.visibility</p:attrName>
                                        </p:attrNameLst>
                                      </p:cBhvr>
                                      <p:to>
                                        <p:strVal val="visible"/>
                                      </p:to>
                                    </p:set>
                                    <p:animEffect transition="in" filter="box(in)">
                                      <p:cBhvr>
                                        <p:cTn id="135" dur="500"/>
                                        <p:tgtEl>
                                          <p:spTgt spid="3107"/>
                                        </p:tgtEl>
                                      </p:cBhvr>
                                    </p:animEffect>
                                  </p:childTnLst>
                                </p:cTn>
                              </p:par>
                              <p:par>
                                <p:cTn id="136" presetID="4" presetClass="entr" presetSubtype="16" fill="hold" grpId="1" nodeType="withEffect">
                                  <p:stCondLst>
                                    <p:cond delay="0"/>
                                  </p:stCondLst>
                                  <p:childTnLst>
                                    <p:set>
                                      <p:cBhvr>
                                        <p:cTn id="137" dur="1" fill="hold">
                                          <p:stCondLst>
                                            <p:cond delay="0"/>
                                          </p:stCondLst>
                                        </p:cTn>
                                        <p:tgtEl>
                                          <p:spTgt spid="3108"/>
                                        </p:tgtEl>
                                        <p:attrNameLst>
                                          <p:attrName>style.visibility</p:attrName>
                                        </p:attrNameLst>
                                      </p:cBhvr>
                                      <p:to>
                                        <p:strVal val="visible"/>
                                      </p:to>
                                    </p:set>
                                    <p:animEffect transition="in" filter="box(in)">
                                      <p:cBhvr>
                                        <p:cTn id="138" dur="500"/>
                                        <p:tgtEl>
                                          <p:spTgt spid="3108"/>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3109"/>
                                        </p:tgtEl>
                                        <p:attrNameLst>
                                          <p:attrName>style.visibility</p:attrName>
                                        </p:attrNameLst>
                                      </p:cBhvr>
                                      <p:to>
                                        <p:strVal val="visible"/>
                                      </p:to>
                                    </p:set>
                                    <p:animEffect transition="in" filter="box(in)">
                                      <p:cBhvr>
                                        <p:cTn id="141" dur="500"/>
                                        <p:tgtEl>
                                          <p:spTgt spid="3109"/>
                                        </p:tgtEl>
                                      </p:cBhvr>
                                    </p:animEffect>
                                  </p:childTnLst>
                                </p:cTn>
                              </p:par>
                              <p:par>
                                <p:cTn id="142" presetID="4" presetClass="entr" presetSubtype="16" fill="hold" grpId="0" nodeType="withEffect">
                                  <p:stCondLst>
                                    <p:cond delay="0"/>
                                  </p:stCondLst>
                                  <p:childTnLst>
                                    <p:set>
                                      <p:cBhvr>
                                        <p:cTn id="143" dur="1" fill="hold">
                                          <p:stCondLst>
                                            <p:cond delay="0"/>
                                          </p:stCondLst>
                                        </p:cTn>
                                        <p:tgtEl>
                                          <p:spTgt spid="3110"/>
                                        </p:tgtEl>
                                        <p:attrNameLst>
                                          <p:attrName>style.visibility</p:attrName>
                                        </p:attrNameLst>
                                      </p:cBhvr>
                                      <p:to>
                                        <p:strVal val="visible"/>
                                      </p:to>
                                    </p:set>
                                    <p:animEffect transition="in" filter="box(in)">
                                      <p:cBhvr>
                                        <p:cTn id="144" dur="500"/>
                                        <p:tgtEl>
                                          <p:spTgt spid="3110"/>
                                        </p:tgtEl>
                                      </p:cBhvr>
                                    </p:animEffect>
                                  </p:childTnLst>
                                </p:cTn>
                              </p:par>
                              <p:par>
                                <p:cTn id="145" presetID="4" presetClass="entr" presetSubtype="16" fill="hold" grpId="0" nodeType="withEffect">
                                  <p:stCondLst>
                                    <p:cond delay="0"/>
                                  </p:stCondLst>
                                  <p:childTnLst>
                                    <p:set>
                                      <p:cBhvr>
                                        <p:cTn id="146" dur="1" fill="hold">
                                          <p:stCondLst>
                                            <p:cond delay="0"/>
                                          </p:stCondLst>
                                        </p:cTn>
                                        <p:tgtEl>
                                          <p:spTgt spid="3112"/>
                                        </p:tgtEl>
                                        <p:attrNameLst>
                                          <p:attrName>style.visibility</p:attrName>
                                        </p:attrNameLst>
                                      </p:cBhvr>
                                      <p:to>
                                        <p:strVal val="visible"/>
                                      </p:to>
                                    </p:set>
                                    <p:animEffect transition="in" filter="box(in)">
                                      <p:cBhvr>
                                        <p:cTn id="147" dur="500"/>
                                        <p:tgtEl>
                                          <p:spTgt spid="3112"/>
                                        </p:tgtEl>
                                      </p:cBhvr>
                                    </p:animEffect>
                                  </p:childTnLst>
                                </p:cTn>
                              </p:par>
                              <p:par>
                                <p:cTn id="148" presetID="4" presetClass="entr" presetSubtype="16" fill="hold" grpId="0" nodeType="withEffect">
                                  <p:stCondLst>
                                    <p:cond delay="0"/>
                                  </p:stCondLst>
                                  <p:childTnLst>
                                    <p:set>
                                      <p:cBhvr>
                                        <p:cTn id="149" dur="1" fill="hold">
                                          <p:stCondLst>
                                            <p:cond delay="0"/>
                                          </p:stCondLst>
                                        </p:cTn>
                                        <p:tgtEl>
                                          <p:spTgt spid="3113"/>
                                        </p:tgtEl>
                                        <p:attrNameLst>
                                          <p:attrName>style.visibility</p:attrName>
                                        </p:attrNameLst>
                                      </p:cBhvr>
                                      <p:to>
                                        <p:strVal val="visible"/>
                                      </p:to>
                                    </p:set>
                                    <p:animEffect transition="in" filter="box(in)">
                                      <p:cBhvr>
                                        <p:cTn id="150" dur="500"/>
                                        <p:tgtEl>
                                          <p:spTgt spid="3113"/>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3114"/>
                                        </p:tgtEl>
                                        <p:attrNameLst>
                                          <p:attrName>style.visibility</p:attrName>
                                        </p:attrNameLst>
                                      </p:cBhvr>
                                      <p:to>
                                        <p:strVal val="visible"/>
                                      </p:to>
                                    </p:set>
                                    <p:animEffect transition="in" filter="box(in)">
                                      <p:cBhvr>
                                        <p:cTn id="155" dur="500"/>
                                        <p:tgtEl>
                                          <p:spTgt spid="3114"/>
                                        </p:tgtEl>
                                      </p:cBhvr>
                                    </p:animEffect>
                                  </p:childTnLst>
                                </p:cTn>
                              </p:par>
                              <p:par>
                                <p:cTn id="156" presetID="4" presetClass="entr" presetSubtype="16" fill="hold" grpId="0" nodeType="withEffect">
                                  <p:stCondLst>
                                    <p:cond delay="0"/>
                                  </p:stCondLst>
                                  <p:childTnLst>
                                    <p:set>
                                      <p:cBhvr>
                                        <p:cTn id="157" dur="1" fill="hold">
                                          <p:stCondLst>
                                            <p:cond delay="0"/>
                                          </p:stCondLst>
                                        </p:cTn>
                                        <p:tgtEl>
                                          <p:spTgt spid="3159"/>
                                        </p:tgtEl>
                                        <p:attrNameLst>
                                          <p:attrName>style.visibility</p:attrName>
                                        </p:attrNameLst>
                                      </p:cBhvr>
                                      <p:to>
                                        <p:strVal val="visible"/>
                                      </p:to>
                                    </p:set>
                                    <p:animEffect transition="in" filter="box(in)">
                                      <p:cBhvr>
                                        <p:cTn id="158" dur="500"/>
                                        <p:tgtEl>
                                          <p:spTgt spid="3159"/>
                                        </p:tgtEl>
                                      </p:cBhvr>
                                    </p:animEffect>
                                  </p:childTnLst>
                                </p:cTn>
                              </p:par>
                              <p:par>
                                <p:cTn id="159" presetID="4" presetClass="entr" presetSubtype="16" fill="hold" grpId="0" nodeType="withEffect">
                                  <p:stCondLst>
                                    <p:cond delay="0"/>
                                  </p:stCondLst>
                                  <p:childTnLst>
                                    <p:set>
                                      <p:cBhvr>
                                        <p:cTn id="160" dur="1" fill="hold">
                                          <p:stCondLst>
                                            <p:cond delay="0"/>
                                          </p:stCondLst>
                                        </p:cTn>
                                        <p:tgtEl>
                                          <p:spTgt spid="3115"/>
                                        </p:tgtEl>
                                        <p:attrNameLst>
                                          <p:attrName>style.visibility</p:attrName>
                                        </p:attrNameLst>
                                      </p:cBhvr>
                                      <p:to>
                                        <p:strVal val="visible"/>
                                      </p:to>
                                    </p:set>
                                    <p:animEffect transition="in" filter="box(in)">
                                      <p:cBhvr>
                                        <p:cTn id="161" dur="500"/>
                                        <p:tgtEl>
                                          <p:spTgt spid="3115"/>
                                        </p:tgtEl>
                                      </p:cBhvr>
                                    </p:animEffect>
                                  </p:childTnLst>
                                </p:cTn>
                              </p:par>
                              <p:par>
                                <p:cTn id="162" presetID="4" presetClass="entr" presetSubtype="16" fill="hold" grpId="0" nodeType="withEffect">
                                  <p:stCondLst>
                                    <p:cond delay="0"/>
                                  </p:stCondLst>
                                  <p:childTnLst>
                                    <p:set>
                                      <p:cBhvr>
                                        <p:cTn id="163" dur="1" fill="hold">
                                          <p:stCondLst>
                                            <p:cond delay="0"/>
                                          </p:stCondLst>
                                        </p:cTn>
                                        <p:tgtEl>
                                          <p:spTgt spid="3116"/>
                                        </p:tgtEl>
                                        <p:attrNameLst>
                                          <p:attrName>style.visibility</p:attrName>
                                        </p:attrNameLst>
                                      </p:cBhvr>
                                      <p:to>
                                        <p:strVal val="visible"/>
                                      </p:to>
                                    </p:set>
                                    <p:animEffect transition="in" filter="box(in)">
                                      <p:cBhvr>
                                        <p:cTn id="164" dur="500"/>
                                        <p:tgtEl>
                                          <p:spTgt spid="3116"/>
                                        </p:tgtEl>
                                      </p:cBhvr>
                                    </p:animEffect>
                                  </p:childTnLst>
                                </p:cTn>
                              </p:par>
                              <p:par>
                                <p:cTn id="165" presetID="4" presetClass="entr" presetSubtype="16" fill="hold" grpId="0" nodeType="withEffect">
                                  <p:stCondLst>
                                    <p:cond delay="0"/>
                                  </p:stCondLst>
                                  <p:childTnLst>
                                    <p:set>
                                      <p:cBhvr>
                                        <p:cTn id="166" dur="1" fill="hold">
                                          <p:stCondLst>
                                            <p:cond delay="0"/>
                                          </p:stCondLst>
                                        </p:cTn>
                                        <p:tgtEl>
                                          <p:spTgt spid="3117"/>
                                        </p:tgtEl>
                                        <p:attrNameLst>
                                          <p:attrName>style.visibility</p:attrName>
                                        </p:attrNameLst>
                                      </p:cBhvr>
                                      <p:to>
                                        <p:strVal val="visible"/>
                                      </p:to>
                                    </p:set>
                                    <p:animEffect transition="in" filter="box(in)">
                                      <p:cBhvr>
                                        <p:cTn id="167" dur="500"/>
                                        <p:tgtEl>
                                          <p:spTgt spid="3117"/>
                                        </p:tgtEl>
                                      </p:cBhvr>
                                    </p:animEffect>
                                  </p:childTnLst>
                                </p:cTn>
                              </p:par>
                              <p:par>
                                <p:cTn id="168" presetID="4" presetClass="entr" presetSubtype="16" fill="hold" grpId="0" nodeType="withEffect">
                                  <p:stCondLst>
                                    <p:cond delay="0"/>
                                  </p:stCondLst>
                                  <p:childTnLst>
                                    <p:set>
                                      <p:cBhvr>
                                        <p:cTn id="169" dur="1" fill="hold">
                                          <p:stCondLst>
                                            <p:cond delay="0"/>
                                          </p:stCondLst>
                                        </p:cTn>
                                        <p:tgtEl>
                                          <p:spTgt spid="3122"/>
                                        </p:tgtEl>
                                        <p:attrNameLst>
                                          <p:attrName>style.visibility</p:attrName>
                                        </p:attrNameLst>
                                      </p:cBhvr>
                                      <p:to>
                                        <p:strVal val="visible"/>
                                      </p:to>
                                    </p:set>
                                    <p:animEffect transition="in" filter="box(in)">
                                      <p:cBhvr>
                                        <p:cTn id="170" dur="500"/>
                                        <p:tgtEl>
                                          <p:spTgt spid="3122"/>
                                        </p:tgtEl>
                                      </p:cBhvr>
                                    </p:animEffect>
                                  </p:childTnLst>
                                </p:cTn>
                              </p:par>
                              <p:par>
                                <p:cTn id="171" presetID="4" presetClass="entr" presetSubtype="16" fill="hold" grpId="0" nodeType="withEffect">
                                  <p:stCondLst>
                                    <p:cond delay="0"/>
                                  </p:stCondLst>
                                  <p:childTnLst>
                                    <p:set>
                                      <p:cBhvr>
                                        <p:cTn id="172" dur="1" fill="hold">
                                          <p:stCondLst>
                                            <p:cond delay="0"/>
                                          </p:stCondLst>
                                        </p:cTn>
                                        <p:tgtEl>
                                          <p:spTgt spid="3123"/>
                                        </p:tgtEl>
                                        <p:attrNameLst>
                                          <p:attrName>style.visibility</p:attrName>
                                        </p:attrNameLst>
                                      </p:cBhvr>
                                      <p:to>
                                        <p:strVal val="visible"/>
                                      </p:to>
                                    </p:set>
                                    <p:animEffect transition="in" filter="box(in)">
                                      <p:cBhvr>
                                        <p:cTn id="173" dur="500"/>
                                        <p:tgtEl>
                                          <p:spTgt spid="3123"/>
                                        </p:tgtEl>
                                      </p:cBhvr>
                                    </p:animEffect>
                                  </p:childTnLst>
                                </p:cTn>
                              </p:par>
                              <p:par>
                                <p:cTn id="174" presetID="4" presetClass="entr" presetSubtype="16" fill="hold" grpId="0" nodeType="withEffect">
                                  <p:stCondLst>
                                    <p:cond delay="0"/>
                                  </p:stCondLst>
                                  <p:childTnLst>
                                    <p:set>
                                      <p:cBhvr>
                                        <p:cTn id="175" dur="1" fill="hold">
                                          <p:stCondLst>
                                            <p:cond delay="0"/>
                                          </p:stCondLst>
                                        </p:cTn>
                                        <p:tgtEl>
                                          <p:spTgt spid="3125"/>
                                        </p:tgtEl>
                                        <p:attrNameLst>
                                          <p:attrName>style.visibility</p:attrName>
                                        </p:attrNameLst>
                                      </p:cBhvr>
                                      <p:to>
                                        <p:strVal val="visible"/>
                                      </p:to>
                                    </p:set>
                                    <p:animEffect transition="in" filter="box(in)">
                                      <p:cBhvr>
                                        <p:cTn id="176" dur="500"/>
                                        <p:tgtEl>
                                          <p:spTgt spid="3125"/>
                                        </p:tgtEl>
                                      </p:cBhvr>
                                    </p:animEffect>
                                  </p:childTnLst>
                                </p:cTn>
                              </p:par>
                              <p:par>
                                <p:cTn id="177" presetID="4" presetClass="entr" presetSubtype="16" fill="hold" grpId="0" nodeType="withEffect">
                                  <p:stCondLst>
                                    <p:cond delay="0"/>
                                  </p:stCondLst>
                                  <p:childTnLst>
                                    <p:set>
                                      <p:cBhvr>
                                        <p:cTn id="178" dur="1" fill="hold">
                                          <p:stCondLst>
                                            <p:cond delay="0"/>
                                          </p:stCondLst>
                                        </p:cTn>
                                        <p:tgtEl>
                                          <p:spTgt spid="3126"/>
                                        </p:tgtEl>
                                        <p:attrNameLst>
                                          <p:attrName>style.visibility</p:attrName>
                                        </p:attrNameLst>
                                      </p:cBhvr>
                                      <p:to>
                                        <p:strVal val="visible"/>
                                      </p:to>
                                    </p:set>
                                    <p:animEffect transition="in" filter="box(in)">
                                      <p:cBhvr>
                                        <p:cTn id="179" dur="500"/>
                                        <p:tgtEl>
                                          <p:spTgt spid="3126"/>
                                        </p:tgtEl>
                                      </p:cBhvr>
                                    </p:animEffect>
                                  </p:childTnLst>
                                </p:cTn>
                              </p:par>
                              <p:par>
                                <p:cTn id="180" presetID="4" presetClass="entr" presetSubtype="16" fill="hold" grpId="0" nodeType="withEffect">
                                  <p:stCondLst>
                                    <p:cond delay="0"/>
                                  </p:stCondLst>
                                  <p:childTnLst>
                                    <p:set>
                                      <p:cBhvr>
                                        <p:cTn id="181" dur="1" fill="hold">
                                          <p:stCondLst>
                                            <p:cond delay="0"/>
                                          </p:stCondLst>
                                        </p:cTn>
                                        <p:tgtEl>
                                          <p:spTgt spid="3124"/>
                                        </p:tgtEl>
                                        <p:attrNameLst>
                                          <p:attrName>style.visibility</p:attrName>
                                        </p:attrNameLst>
                                      </p:cBhvr>
                                      <p:to>
                                        <p:strVal val="visible"/>
                                      </p:to>
                                    </p:set>
                                    <p:animEffect transition="in" filter="box(in)">
                                      <p:cBhvr>
                                        <p:cTn id="182" dur="500"/>
                                        <p:tgtEl>
                                          <p:spTgt spid="3124"/>
                                        </p:tgtEl>
                                      </p:cBhvr>
                                    </p:animEffect>
                                  </p:childTnLst>
                                </p:cTn>
                              </p:par>
                              <p:par>
                                <p:cTn id="183" presetID="4" presetClass="entr" presetSubtype="16" fill="hold" grpId="0" nodeType="withEffect">
                                  <p:stCondLst>
                                    <p:cond delay="0"/>
                                  </p:stCondLst>
                                  <p:childTnLst>
                                    <p:set>
                                      <p:cBhvr>
                                        <p:cTn id="184" dur="1" fill="hold">
                                          <p:stCondLst>
                                            <p:cond delay="0"/>
                                          </p:stCondLst>
                                        </p:cTn>
                                        <p:tgtEl>
                                          <p:spTgt spid="3121"/>
                                        </p:tgtEl>
                                        <p:attrNameLst>
                                          <p:attrName>style.visibility</p:attrName>
                                        </p:attrNameLst>
                                      </p:cBhvr>
                                      <p:to>
                                        <p:strVal val="visible"/>
                                      </p:to>
                                    </p:set>
                                    <p:animEffect transition="in" filter="box(in)">
                                      <p:cBhvr>
                                        <p:cTn id="185" dur="500"/>
                                        <p:tgtEl>
                                          <p:spTgt spid="3121"/>
                                        </p:tgtEl>
                                      </p:cBhvr>
                                    </p:animEffect>
                                  </p:childTnLst>
                                </p:cTn>
                              </p:par>
                              <p:par>
                                <p:cTn id="186" presetID="4" presetClass="entr" presetSubtype="16" fill="hold" grpId="0" nodeType="withEffect">
                                  <p:stCondLst>
                                    <p:cond delay="0"/>
                                  </p:stCondLst>
                                  <p:childTnLst>
                                    <p:set>
                                      <p:cBhvr>
                                        <p:cTn id="187" dur="1" fill="hold">
                                          <p:stCondLst>
                                            <p:cond delay="0"/>
                                          </p:stCondLst>
                                        </p:cTn>
                                        <p:tgtEl>
                                          <p:spTgt spid="3129"/>
                                        </p:tgtEl>
                                        <p:attrNameLst>
                                          <p:attrName>style.visibility</p:attrName>
                                        </p:attrNameLst>
                                      </p:cBhvr>
                                      <p:to>
                                        <p:strVal val="visible"/>
                                      </p:to>
                                    </p:set>
                                    <p:animEffect transition="in" filter="box(in)">
                                      <p:cBhvr>
                                        <p:cTn id="188" dur="500"/>
                                        <p:tgtEl>
                                          <p:spTgt spid="3129"/>
                                        </p:tgtEl>
                                      </p:cBhvr>
                                    </p:animEffect>
                                  </p:childTnLst>
                                </p:cTn>
                              </p:par>
                              <p:par>
                                <p:cTn id="189" presetID="4" presetClass="entr" presetSubtype="16" fill="hold" grpId="0" nodeType="withEffect">
                                  <p:stCondLst>
                                    <p:cond delay="0"/>
                                  </p:stCondLst>
                                  <p:childTnLst>
                                    <p:set>
                                      <p:cBhvr>
                                        <p:cTn id="190" dur="1" fill="hold">
                                          <p:stCondLst>
                                            <p:cond delay="0"/>
                                          </p:stCondLst>
                                        </p:cTn>
                                        <p:tgtEl>
                                          <p:spTgt spid="3128"/>
                                        </p:tgtEl>
                                        <p:attrNameLst>
                                          <p:attrName>style.visibility</p:attrName>
                                        </p:attrNameLst>
                                      </p:cBhvr>
                                      <p:to>
                                        <p:strVal val="visible"/>
                                      </p:to>
                                    </p:set>
                                    <p:animEffect transition="in" filter="box(in)">
                                      <p:cBhvr>
                                        <p:cTn id="191" dur="500"/>
                                        <p:tgtEl>
                                          <p:spTgt spid="3128"/>
                                        </p:tgtEl>
                                      </p:cBhvr>
                                    </p:animEffect>
                                  </p:childTnLst>
                                </p:cTn>
                              </p:par>
                              <p:par>
                                <p:cTn id="192" presetID="4" presetClass="entr" presetSubtype="16" fill="hold" grpId="0" nodeType="withEffect">
                                  <p:stCondLst>
                                    <p:cond delay="0"/>
                                  </p:stCondLst>
                                  <p:childTnLst>
                                    <p:set>
                                      <p:cBhvr>
                                        <p:cTn id="193" dur="1" fill="hold">
                                          <p:stCondLst>
                                            <p:cond delay="0"/>
                                          </p:stCondLst>
                                        </p:cTn>
                                        <p:tgtEl>
                                          <p:spTgt spid="3157"/>
                                        </p:tgtEl>
                                        <p:attrNameLst>
                                          <p:attrName>style.visibility</p:attrName>
                                        </p:attrNameLst>
                                      </p:cBhvr>
                                      <p:to>
                                        <p:strVal val="visible"/>
                                      </p:to>
                                    </p:set>
                                    <p:animEffect transition="in" filter="box(in)">
                                      <p:cBhvr>
                                        <p:cTn id="194" dur="500"/>
                                        <p:tgtEl>
                                          <p:spTgt spid="3157"/>
                                        </p:tgtEl>
                                      </p:cBhvr>
                                    </p:animEffect>
                                  </p:childTnLst>
                                </p:cTn>
                              </p:par>
                              <p:par>
                                <p:cTn id="195" presetID="4" presetClass="entr" presetSubtype="16" fill="hold" grpId="0" nodeType="withEffect">
                                  <p:stCondLst>
                                    <p:cond delay="0"/>
                                  </p:stCondLst>
                                  <p:childTnLst>
                                    <p:set>
                                      <p:cBhvr>
                                        <p:cTn id="196" dur="1" fill="hold">
                                          <p:stCondLst>
                                            <p:cond delay="0"/>
                                          </p:stCondLst>
                                        </p:cTn>
                                        <p:tgtEl>
                                          <p:spTgt spid="3165"/>
                                        </p:tgtEl>
                                        <p:attrNameLst>
                                          <p:attrName>style.visibility</p:attrName>
                                        </p:attrNameLst>
                                      </p:cBhvr>
                                      <p:to>
                                        <p:strVal val="visible"/>
                                      </p:to>
                                    </p:set>
                                    <p:animEffect transition="in" filter="box(in)">
                                      <p:cBhvr>
                                        <p:cTn id="197" dur="500"/>
                                        <p:tgtEl>
                                          <p:spTgt spid="3165"/>
                                        </p:tgtEl>
                                      </p:cBhvr>
                                    </p:animEffect>
                                  </p:childTnLst>
                                </p:cTn>
                              </p:par>
                              <p:par>
                                <p:cTn id="198" presetID="4" presetClass="entr" presetSubtype="16" fill="hold" grpId="0" nodeType="withEffect">
                                  <p:stCondLst>
                                    <p:cond delay="0"/>
                                  </p:stCondLst>
                                  <p:childTnLst>
                                    <p:set>
                                      <p:cBhvr>
                                        <p:cTn id="199" dur="1" fill="hold">
                                          <p:stCondLst>
                                            <p:cond delay="0"/>
                                          </p:stCondLst>
                                        </p:cTn>
                                        <p:tgtEl>
                                          <p:spTgt spid="3127"/>
                                        </p:tgtEl>
                                        <p:attrNameLst>
                                          <p:attrName>style.visibility</p:attrName>
                                        </p:attrNameLst>
                                      </p:cBhvr>
                                      <p:to>
                                        <p:strVal val="visible"/>
                                      </p:to>
                                    </p:set>
                                    <p:animEffect transition="in" filter="box(in)">
                                      <p:cBhvr>
                                        <p:cTn id="200" dur="500"/>
                                        <p:tgtEl>
                                          <p:spTgt spid="3127"/>
                                        </p:tgtEl>
                                      </p:cBhvr>
                                    </p:animEffect>
                                  </p:childTnLst>
                                </p:cTn>
                              </p:par>
                            </p:childTnLst>
                          </p:cTn>
                        </p:par>
                      </p:childTnLst>
                    </p:cTn>
                  </p:par>
                  <p:par>
                    <p:cTn id="201" fill="hold">
                      <p:stCondLst>
                        <p:cond delay="indefinite"/>
                      </p:stCondLst>
                      <p:childTnLst>
                        <p:par>
                          <p:cTn id="202" fill="hold">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3130"/>
                                        </p:tgtEl>
                                        <p:attrNameLst>
                                          <p:attrName>style.visibility</p:attrName>
                                        </p:attrNameLst>
                                      </p:cBhvr>
                                      <p:to>
                                        <p:strVal val="visible"/>
                                      </p:to>
                                    </p:set>
                                    <p:animEffect transition="in" filter="box(in)">
                                      <p:cBhvr>
                                        <p:cTn id="205" dur="500"/>
                                        <p:tgtEl>
                                          <p:spTgt spid="3130"/>
                                        </p:tgtEl>
                                      </p:cBhvr>
                                    </p:animEffect>
                                  </p:childTnLst>
                                </p:cTn>
                              </p:par>
                              <p:par>
                                <p:cTn id="206" presetID="4" presetClass="entr" presetSubtype="16" fill="hold" grpId="0" nodeType="withEffect">
                                  <p:stCondLst>
                                    <p:cond delay="0"/>
                                  </p:stCondLst>
                                  <p:childTnLst>
                                    <p:set>
                                      <p:cBhvr>
                                        <p:cTn id="207" dur="1" fill="hold">
                                          <p:stCondLst>
                                            <p:cond delay="0"/>
                                          </p:stCondLst>
                                        </p:cTn>
                                        <p:tgtEl>
                                          <p:spTgt spid="3143"/>
                                        </p:tgtEl>
                                        <p:attrNameLst>
                                          <p:attrName>style.visibility</p:attrName>
                                        </p:attrNameLst>
                                      </p:cBhvr>
                                      <p:to>
                                        <p:strVal val="visible"/>
                                      </p:to>
                                    </p:set>
                                    <p:animEffect transition="in" filter="box(in)">
                                      <p:cBhvr>
                                        <p:cTn id="208" dur="500"/>
                                        <p:tgtEl>
                                          <p:spTgt spid="3143"/>
                                        </p:tgtEl>
                                      </p:cBhvr>
                                    </p:animEffect>
                                  </p:childTnLst>
                                </p:cTn>
                              </p:par>
                            </p:childTnLst>
                          </p:cTn>
                        </p:par>
                      </p:childTnLst>
                    </p:cTn>
                  </p:par>
                  <p:par>
                    <p:cTn id="209" fill="hold">
                      <p:stCondLst>
                        <p:cond delay="indefinite"/>
                      </p:stCondLst>
                      <p:childTnLst>
                        <p:par>
                          <p:cTn id="210" fill="hold">
                            <p:stCondLst>
                              <p:cond delay="0"/>
                            </p:stCondLst>
                            <p:childTnLst>
                              <p:par>
                                <p:cTn id="211" presetID="4" presetClass="entr" presetSubtype="16" fill="hold" grpId="0" nodeType="clickEffect">
                                  <p:stCondLst>
                                    <p:cond delay="0"/>
                                  </p:stCondLst>
                                  <p:childTnLst>
                                    <p:set>
                                      <p:cBhvr>
                                        <p:cTn id="212" dur="1" fill="hold">
                                          <p:stCondLst>
                                            <p:cond delay="0"/>
                                          </p:stCondLst>
                                        </p:cTn>
                                        <p:tgtEl>
                                          <p:spTgt spid="3131"/>
                                        </p:tgtEl>
                                        <p:attrNameLst>
                                          <p:attrName>style.visibility</p:attrName>
                                        </p:attrNameLst>
                                      </p:cBhvr>
                                      <p:to>
                                        <p:strVal val="visible"/>
                                      </p:to>
                                    </p:set>
                                    <p:animEffect transition="in" filter="box(in)">
                                      <p:cBhvr>
                                        <p:cTn id="213" dur="500"/>
                                        <p:tgtEl>
                                          <p:spTgt spid="3131"/>
                                        </p:tgtEl>
                                      </p:cBhvr>
                                    </p:animEffect>
                                  </p:childTnLst>
                                </p:cTn>
                              </p:par>
                              <p:par>
                                <p:cTn id="214" presetID="4" presetClass="entr" presetSubtype="16" fill="hold" grpId="0" nodeType="withEffect">
                                  <p:stCondLst>
                                    <p:cond delay="0"/>
                                  </p:stCondLst>
                                  <p:childTnLst>
                                    <p:set>
                                      <p:cBhvr>
                                        <p:cTn id="215" dur="1" fill="hold">
                                          <p:stCondLst>
                                            <p:cond delay="0"/>
                                          </p:stCondLst>
                                        </p:cTn>
                                        <p:tgtEl>
                                          <p:spTgt spid="3144"/>
                                        </p:tgtEl>
                                        <p:attrNameLst>
                                          <p:attrName>style.visibility</p:attrName>
                                        </p:attrNameLst>
                                      </p:cBhvr>
                                      <p:to>
                                        <p:strVal val="visible"/>
                                      </p:to>
                                    </p:set>
                                    <p:animEffect transition="in" filter="box(in)">
                                      <p:cBhvr>
                                        <p:cTn id="216" dur="500"/>
                                        <p:tgtEl>
                                          <p:spTgt spid="3144"/>
                                        </p:tgtEl>
                                      </p:cBhvr>
                                    </p:animEffect>
                                  </p:childTnLst>
                                </p:cTn>
                              </p:par>
                              <p:par>
                                <p:cTn id="217" presetID="4" presetClass="entr" presetSubtype="16" fill="hold" grpId="0" nodeType="withEffect">
                                  <p:stCondLst>
                                    <p:cond delay="0"/>
                                  </p:stCondLst>
                                  <p:childTnLst>
                                    <p:set>
                                      <p:cBhvr>
                                        <p:cTn id="218" dur="1" fill="hold">
                                          <p:stCondLst>
                                            <p:cond delay="0"/>
                                          </p:stCondLst>
                                        </p:cTn>
                                        <p:tgtEl>
                                          <p:spTgt spid="3132"/>
                                        </p:tgtEl>
                                        <p:attrNameLst>
                                          <p:attrName>style.visibility</p:attrName>
                                        </p:attrNameLst>
                                      </p:cBhvr>
                                      <p:to>
                                        <p:strVal val="visible"/>
                                      </p:to>
                                    </p:set>
                                    <p:animEffect transition="in" filter="box(in)">
                                      <p:cBhvr>
                                        <p:cTn id="219" dur="500"/>
                                        <p:tgtEl>
                                          <p:spTgt spid="3132"/>
                                        </p:tgtEl>
                                      </p:cBhvr>
                                    </p:animEffect>
                                  </p:childTnLst>
                                </p:cTn>
                              </p:par>
                              <p:par>
                                <p:cTn id="220" presetID="4" presetClass="entr" presetSubtype="16" fill="hold" grpId="0" nodeType="withEffect">
                                  <p:stCondLst>
                                    <p:cond delay="0"/>
                                  </p:stCondLst>
                                  <p:childTnLst>
                                    <p:set>
                                      <p:cBhvr>
                                        <p:cTn id="221" dur="1" fill="hold">
                                          <p:stCondLst>
                                            <p:cond delay="0"/>
                                          </p:stCondLst>
                                        </p:cTn>
                                        <p:tgtEl>
                                          <p:spTgt spid="3146"/>
                                        </p:tgtEl>
                                        <p:attrNameLst>
                                          <p:attrName>style.visibility</p:attrName>
                                        </p:attrNameLst>
                                      </p:cBhvr>
                                      <p:to>
                                        <p:strVal val="visible"/>
                                      </p:to>
                                    </p:set>
                                    <p:animEffect transition="in" filter="box(in)">
                                      <p:cBhvr>
                                        <p:cTn id="222" dur="500"/>
                                        <p:tgtEl>
                                          <p:spTgt spid="3146"/>
                                        </p:tgtEl>
                                      </p:cBhvr>
                                    </p:animEffect>
                                  </p:childTnLst>
                                </p:cTn>
                              </p:par>
                              <p:par>
                                <p:cTn id="223" presetID="4" presetClass="entr" presetSubtype="16" fill="hold" grpId="0" nodeType="withEffect">
                                  <p:stCondLst>
                                    <p:cond delay="0"/>
                                  </p:stCondLst>
                                  <p:childTnLst>
                                    <p:set>
                                      <p:cBhvr>
                                        <p:cTn id="224" dur="1" fill="hold">
                                          <p:stCondLst>
                                            <p:cond delay="0"/>
                                          </p:stCondLst>
                                        </p:cTn>
                                        <p:tgtEl>
                                          <p:spTgt spid="3133"/>
                                        </p:tgtEl>
                                        <p:attrNameLst>
                                          <p:attrName>style.visibility</p:attrName>
                                        </p:attrNameLst>
                                      </p:cBhvr>
                                      <p:to>
                                        <p:strVal val="visible"/>
                                      </p:to>
                                    </p:set>
                                    <p:animEffect transition="in" filter="box(in)">
                                      <p:cBhvr>
                                        <p:cTn id="225" dur="500"/>
                                        <p:tgtEl>
                                          <p:spTgt spid="3133"/>
                                        </p:tgtEl>
                                      </p:cBhvr>
                                    </p:animEffect>
                                  </p:childTnLst>
                                </p:cTn>
                              </p:par>
                              <p:par>
                                <p:cTn id="226" presetID="4" presetClass="entr" presetSubtype="16" fill="hold" grpId="0" nodeType="withEffect">
                                  <p:stCondLst>
                                    <p:cond delay="0"/>
                                  </p:stCondLst>
                                  <p:childTnLst>
                                    <p:set>
                                      <p:cBhvr>
                                        <p:cTn id="227" dur="1" fill="hold">
                                          <p:stCondLst>
                                            <p:cond delay="0"/>
                                          </p:stCondLst>
                                        </p:cTn>
                                        <p:tgtEl>
                                          <p:spTgt spid="3145"/>
                                        </p:tgtEl>
                                        <p:attrNameLst>
                                          <p:attrName>style.visibility</p:attrName>
                                        </p:attrNameLst>
                                      </p:cBhvr>
                                      <p:to>
                                        <p:strVal val="visible"/>
                                      </p:to>
                                    </p:set>
                                    <p:animEffect transition="in" filter="box(in)">
                                      <p:cBhvr>
                                        <p:cTn id="228" dur="500"/>
                                        <p:tgtEl>
                                          <p:spTgt spid="3145"/>
                                        </p:tgtEl>
                                      </p:cBhvr>
                                    </p:animEffect>
                                  </p:childTnLst>
                                </p:cTn>
                              </p:par>
                              <p:par>
                                <p:cTn id="229" presetID="4" presetClass="entr" presetSubtype="16" fill="hold" grpId="0" nodeType="withEffect">
                                  <p:stCondLst>
                                    <p:cond delay="0"/>
                                  </p:stCondLst>
                                  <p:childTnLst>
                                    <p:set>
                                      <p:cBhvr>
                                        <p:cTn id="230" dur="1" fill="hold">
                                          <p:stCondLst>
                                            <p:cond delay="0"/>
                                          </p:stCondLst>
                                        </p:cTn>
                                        <p:tgtEl>
                                          <p:spTgt spid="3134"/>
                                        </p:tgtEl>
                                        <p:attrNameLst>
                                          <p:attrName>style.visibility</p:attrName>
                                        </p:attrNameLst>
                                      </p:cBhvr>
                                      <p:to>
                                        <p:strVal val="visible"/>
                                      </p:to>
                                    </p:set>
                                    <p:animEffect transition="in" filter="box(in)">
                                      <p:cBhvr>
                                        <p:cTn id="231" dur="500"/>
                                        <p:tgtEl>
                                          <p:spTgt spid="3134"/>
                                        </p:tgtEl>
                                      </p:cBhvr>
                                    </p:animEffect>
                                  </p:childTnLst>
                                </p:cTn>
                              </p:par>
                              <p:par>
                                <p:cTn id="232" presetID="4" presetClass="entr" presetSubtype="16" fill="hold" grpId="0" nodeType="withEffect">
                                  <p:stCondLst>
                                    <p:cond delay="0"/>
                                  </p:stCondLst>
                                  <p:childTnLst>
                                    <p:set>
                                      <p:cBhvr>
                                        <p:cTn id="233" dur="1" fill="hold">
                                          <p:stCondLst>
                                            <p:cond delay="0"/>
                                          </p:stCondLst>
                                        </p:cTn>
                                        <p:tgtEl>
                                          <p:spTgt spid="3135"/>
                                        </p:tgtEl>
                                        <p:attrNameLst>
                                          <p:attrName>style.visibility</p:attrName>
                                        </p:attrNameLst>
                                      </p:cBhvr>
                                      <p:to>
                                        <p:strVal val="visible"/>
                                      </p:to>
                                    </p:set>
                                    <p:animEffect transition="in" filter="box(in)">
                                      <p:cBhvr>
                                        <p:cTn id="234" dur="500"/>
                                        <p:tgtEl>
                                          <p:spTgt spid="3135"/>
                                        </p:tgtEl>
                                      </p:cBhvr>
                                    </p:animEffect>
                                  </p:childTnLst>
                                </p:cTn>
                              </p:par>
                              <p:par>
                                <p:cTn id="235" presetID="4" presetClass="entr" presetSubtype="16" fill="hold" grpId="0" nodeType="withEffect">
                                  <p:stCondLst>
                                    <p:cond delay="0"/>
                                  </p:stCondLst>
                                  <p:childTnLst>
                                    <p:set>
                                      <p:cBhvr>
                                        <p:cTn id="236" dur="1" fill="hold">
                                          <p:stCondLst>
                                            <p:cond delay="0"/>
                                          </p:stCondLst>
                                        </p:cTn>
                                        <p:tgtEl>
                                          <p:spTgt spid="3147"/>
                                        </p:tgtEl>
                                        <p:attrNameLst>
                                          <p:attrName>style.visibility</p:attrName>
                                        </p:attrNameLst>
                                      </p:cBhvr>
                                      <p:to>
                                        <p:strVal val="visible"/>
                                      </p:to>
                                    </p:set>
                                    <p:animEffect transition="in" filter="box(in)">
                                      <p:cBhvr>
                                        <p:cTn id="237" dur="500"/>
                                        <p:tgtEl>
                                          <p:spTgt spid="3147"/>
                                        </p:tgtEl>
                                      </p:cBhvr>
                                    </p:animEffect>
                                  </p:childTnLst>
                                </p:cTn>
                              </p:par>
                            </p:childTnLst>
                          </p:cTn>
                        </p:par>
                      </p:childTnLst>
                    </p:cTn>
                  </p:par>
                  <p:par>
                    <p:cTn id="238" fill="hold">
                      <p:stCondLst>
                        <p:cond delay="indefinite"/>
                      </p:stCondLst>
                      <p:childTnLst>
                        <p:par>
                          <p:cTn id="239" fill="hold">
                            <p:stCondLst>
                              <p:cond delay="0"/>
                            </p:stCondLst>
                            <p:childTnLst>
                              <p:par>
                                <p:cTn id="240" presetID="4" presetClass="entr" presetSubtype="16" fill="hold" grpId="0" nodeType="clickEffect">
                                  <p:stCondLst>
                                    <p:cond delay="0"/>
                                  </p:stCondLst>
                                  <p:childTnLst>
                                    <p:set>
                                      <p:cBhvr>
                                        <p:cTn id="241" dur="1" fill="hold">
                                          <p:stCondLst>
                                            <p:cond delay="0"/>
                                          </p:stCondLst>
                                        </p:cTn>
                                        <p:tgtEl>
                                          <p:spTgt spid="3136"/>
                                        </p:tgtEl>
                                        <p:attrNameLst>
                                          <p:attrName>style.visibility</p:attrName>
                                        </p:attrNameLst>
                                      </p:cBhvr>
                                      <p:to>
                                        <p:strVal val="visible"/>
                                      </p:to>
                                    </p:set>
                                    <p:animEffect transition="in" filter="box(in)">
                                      <p:cBhvr>
                                        <p:cTn id="242" dur="500"/>
                                        <p:tgtEl>
                                          <p:spTgt spid="3136"/>
                                        </p:tgtEl>
                                      </p:cBhvr>
                                    </p:animEffect>
                                  </p:childTnLst>
                                </p:cTn>
                              </p:par>
                              <p:par>
                                <p:cTn id="243" presetID="4" presetClass="entr" presetSubtype="16" fill="hold" grpId="0" nodeType="withEffect">
                                  <p:stCondLst>
                                    <p:cond delay="0"/>
                                  </p:stCondLst>
                                  <p:childTnLst>
                                    <p:set>
                                      <p:cBhvr>
                                        <p:cTn id="244" dur="1" fill="hold">
                                          <p:stCondLst>
                                            <p:cond delay="0"/>
                                          </p:stCondLst>
                                        </p:cTn>
                                        <p:tgtEl>
                                          <p:spTgt spid="3148"/>
                                        </p:tgtEl>
                                        <p:attrNameLst>
                                          <p:attrName>style.visibility</p:attrName>
                                        </p:attrNameLst>
                                      </p:cBhvr>
                                      <p:to>
                                        <p:strVal val="visible"/>
                                      </p:to>
                                    </p:set>
                                    <p:animEffect transition="in" filter="box(in)">
                                      <p:cBhvr>
                                        <p:cTn id="245" dur="500"/>
                                        <p:tgtEl>
                                          <p:spTgt spid="3148"/>
                                        </p:tgtEl>
                                      </p:cBhvr>
                                    </p:animEffect>
                                  </p:childTnLst>
                                </p:cTn>
                              </p:par>
                              <p:par>
                                <p:cTn id="246" presetID="4" presetClass="entr" presetSubtype="16" fill="hold" grpId="0" nodeType="withEffect">
                                  <p:stCondLst>
                                    <p:cond delay="0"/>
                                  </p:stCondLst>
                                  <p:childTnLst>
                                    <p:set>
                                      <p:cBhvr>
                                        <p:cTn id="247" dur="1" fill="hold">
                                          <p:stCondLst>
                                            <p:cond delay="0"/>
                                          </p:stCondLst>
                                        </p:cTn>
                                        <p:tgtEl>
                                          <p:spTgt spid="3149"/>
                                        </p:tgtEl>
                                        <p:attrNameLst>
                                          <p:attrName>style.visibility</p:attrName>
                                        </p:attrNameLst>
                                      </p:cBhvr>
                                      <p:to>
                                        <p:strVal val="visible"/>
                                      </p:to>
                                    </p:set>
                                    <p:animEffect transition="in" filter="box(in)">
                                      <p:cBhvr>
                                        <p:cTn id="248" dur="500"/>
                                        <p:tgtEl>
                                          <p:spTgt spid="3149"/>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3137"/>
                                        </p:tgtEl>
                                        <p:attrNameLst>
                                          <p:attrName>style.visibility</p:attrName>
                                        </p:attrNameLst>
                                      </p:cBhvr>
                                      <p:to>
                                        <p:strVal val="visible"/>
                                      </p:to>
                                    </p:set>
                                    <p:animEffect transition="in" filter="box(in)">
                                      <p:cBhvr>
                                        <p:cTn id="251" dur="500"/>
                                        <p:tgtEl>
                                          <p:spTgt spid="3137"/>
                                        </p:tgtEl>
                                      </p:cBhvr>
                                    </p:animEffect>
                                  </p:childTnLst>
                                </p:cTn>
                              </p:par>
                            </p:childTnLst>
                          </p:cTn>
                        </p:par>
                      </p:childTnLst>
                    </p:cTn>
                  </p:par>
                  <p:par>
                    <p:cTn id="252" fill="hold">
                      <p:stCondLst>
                        <p:cond delay="indefinite"/>
                      </p:stCondLst>
                      <p:childTnLst>
                        <p:par>
                          <p:cTn id="253" fill="hold">
                            <p:stCondLst>
                              <p:cond delay="0"/>
                            </p:stCondLst>
                            <p:childTnLst>
                              <p:par>
                                <p:cTn id="254" presetID="4" presetClass="entr" presetSubtype="16" fill="hold" grpId="0" nodeType="clickEffect">
                                  <p:stCondLst>
                                    <p:cond delay="0"/>
                                  </p:stCondLst>
                                  <p:childTnLst>
                                    <p:set>
                                      <p:cBhvr>
                                        <p:cTn id="255" dur="1" fill="hold">
                                          <p:stCondLst>
                                            <p:cond delay="0"/>
                                          </p:stCondLst>
                                        </p:cTn>
                                        <p:tgtEl>
                                          <p:spTgt spid="3138"/>
                                        </p:tgtEl>
                                        <p:attrNameLst>
                                          <p:attrName>style.visibility</p:attrName>
                                        </p:attrNameLst>
                                      </p:cBhvr>
                                      <p:to>
                                        <p:strVal val="visible"/>
                                      </p:to>
                                    </p:set>
                                    <p:animEffect transition="in" filter="box(in)">
                                      <p:cBhvr>
                                        <p:cTn id="256" dur="500"/>
                                        <p:tgtEl>
                                          <p:spTgt spid="3138"/>
                                        </p:tgtEl>
                                      </p:cBhvr>
                                    </p:animEffect>
                                  </p:childTnLst>
                                </p:cTn>
                              </p:par>
                              <p:par>
                                <p:cTn id="257" presetID="4" presetClass="entr" presetSubtype="16" fill="hold" grpId="0" nodeType="withEffect">
                                  <p:stCondLst>
                                    <p:cond delay="0"/>
                                  </p:stCondLst>
                                  <p:childTnLst>
                                    <p:set>
                                      <p:cBhvr>
                                        <p:cTn id="258" dur="1" fill="hold">
                                          <p:stCondLst>
                                            <p:cond delay="0"/>
                                          </p:stCondLst>
                                        </p:cTn>
                                        <p:tgtEl>
                                          <p:spTgt spid="3139"/>
                                        </p:tgtEl>
                                        <p:attrNameLst>
                                          <p:attrName>style.visibility</p:attrName>
                                        </p:attrNameLst>
                                      </p:cBhvr>
                                      <p:to>
                                        <p:strVal val="visible"/>
                                      </p:to>
                                    </p:set>
                                    <p:animEffect transition="in" filter="box(in)">
                                      <p:cBhvr>
                                        <p:cTn id="259" dur="500"/>
                                        <p:tgtEl>
                                          <p:spTgt spid="3139"/>
                                        </p:tgtEl>
                                      </p:cBhvr>
                                    </p:animEffect>
                                  </p:childTnLst>
                                </p:cTn>
                              </p:par>
                              <p:par>
                                <p:cTn id="260" presetID="4" presetClass="entr" presetSubtype="16" fill="hold" grpId="0" nodeType="withEffect">
                                  <p:stCondLst>
                                    <p:cond delay="0"/>
                                  </p:stCondLst>
                                  <p:childTnLst>
                                    <p:set>
                                      <p:cBhvr>
                                        <p:cTn id="261" dur="1" fill="hold">
                                          <p:stCondLst>
                                            <p:cond delay="0"/>
                                          </p:stCondLst>
                                        </p:cTn>
                                        <p:tgtEl>
                                          <p:spTgt spid="3141"/>
                                        </p:tgtEl>
                                        <p:attrNameLst>
                                          <p:attrName>style.visibility</p:attrName>
                                        </p:attrNameLst>
                                      </p:cBhvr>
                                      <p:to>
                                        <p:strVal val="visible"/>
                                      </p:to>
                                    </p:set>
                                    <p:animEffect transition="in" filter="box(in)">
                                      <p:cBhvr>
                                        <p:cTn id="262" dur="500"/>
                                        <p:tgtEl>
                                          <p:spTgt spid="3141"/>
                                        </p:tgtEl>
                                      </p:cBhvr>
                                    </p:animEffect>
                                  </p:childTnLst>
                                </p:cTn>
                              </p:par>
                              <p:par>
                                <p:cTn id="263" presetID="4" presetClass="entr" presetSubtype="16" fill="hold" grpId="0" nodeType="withEffect">
                                  <p:stCondLst>
                                    <p:cond delay="0"/>
                                  </p:stCondLst>
                                  <p:childTnLst>
                                    <p:set>
                                      <p:cBhvr>
                                        <p:cTn id="264" dur="1" fill="hold">
                                          <p:stCondLst>
                                            <p:cond delay="0"/>
                                          </p:stCondLst>
                                        </p:cTn>
                                        <p:tgtEl>
                                          <p:spTgt spid="3140"/>
                                        </p:tgtEl>
                                        <p:attrNameLst>
                                          <p:attrName>style.visibility</p:attrName>
                                        </p:attrNameLst>
                                      </p:cBhvr>
                                      <p:to>
                                        <p:strVal val="visible"/>
                                      </p:to>
                                    </p:set>
                                    <p:animEffect transition="in" filter="box(in)">
                                      <p:cBhvr>
                                        <p:cTn id="265" dur="500"/>
                                        <p:tgtEl>
                                          <p:spTgt spid="3140"/>
                                        </p:tgtEl>
                                      </p:cBhvr>
                                    </p:animEffect>
                                  </p:childTnLst>
                                </p:cTn>
                              </p:par>
                              <p:par>
                                <p:cTn id="266" presetID="4" presetClass="entr" presetSubtype="16" fill="hold" grpId="0" nodeType="withEffect">
                                  <p:stCondLst>
                                    <p:cond delay="0"/>
                                  </p:stCondLst>
                                  <p:childTnLst>
                                    <p:set>
                                      <p:cBhvr>
                                        <p:cTn id="267" dur="1" fill="hold">
                                          <p:stCondLst>
                                            <p:cond delay="0"/>
                                          </p:stCondLst>
                                        </p:cTn>
                                        <p:tgtEl>
                                          <p:spTgt spid="3074"/>
                                        </p:tgtEl>
                                        <p:attrNameLst>
                                          <p:attrName>style.visibility</p:attrName>
                                        </p:attrNameLst>
                                      </p:cBhvr>
                                      <p:to>
                                        <p:strVal val="visible"/>
                                      </p:to>
                                    </p:set>
                                    <p:animEffect transition="in" filter="box(in)">
                                      <p:cBhvr>
                                        <p:cTn id="268" dur="500"/>
                                        <p:tgtEl>
                                          <p:spTgt spid="3074"/>
                                        </p:tgtEl>
                                      </p:cBhvr>
                                    </p:animEffect>
                                  </p:childTnLst>
                                </p:cTn>
                              </p:par>
                              <p:par>
                                <p:cTn id="269" presetID="4" presetClass="entr" presetSubtype="16" fill="hold" grpId="0" nodeType="withEffect">
                                  <p:stCondLst>
                                    <p:cond delay="0"/>
                                  </p:stCondLst>
                                  <p:childTnLst>
                                    <p:set>
                                      <p:cBhvr>
                                        <p:cTn id="270" dur="1" fill="hold">
                                          <p:stCondLst>
                                            <p:cond delay="0"/>
                                          </p:stCondLst>
                                        </p:cTn>
                                        <p:tgtEl>
                                          <p:spTgt spid="3150"/>
                                        </p:tgtEl>
                                        <p:attrNameLst>
                                          <p:attrName>style.visibility</p:attrName>
                                        </p:attrNameLst>
                                      </p:cBhvr>
                                      <p:to>
                                        <p:strVal val="visible"/>
                                      </p:to>
                                    </p:set>
                                    <p:animEffect transition="in" filter="box(in)">
                                      <p:cBhvr>
                                        <p:cTn id="271" dur="500"/>
                                        <p:tgtEl>
                                          <p:spTgt spid="3150"/>
                                        </p:tgtEl>
                                      </p:cBhvr>
                                    </p:animEffect>
                                  </p:childTnLst>
                                </p:cTn>
                              </p:par>
                              <p:par>
                                <p:cTn id="272" presetID="4" presetClass="entr" presetSubtype="16" fill="hold" grpId="0" nodeType="withEffect">
                                  <p:stCondLst>
                                    <p:cond delay="0"/>
                                  </p:stCondLst>
                                  <p:childTnLst>
                                    <p:set>
                                      <p:cBhvr>
                                        <p:cTn id="273" dur="1" fill="hold">
                                          <p:stCondLst>
                                            <p:cond delay="0"/>
                                          </p:stCondLst>
                                        </p:cTn>
                                        <p:tgtEl>
                                          <p:spTgt spid="3151"/>
                                        </p:tgtEl>
                                        <p:attrNameLst>
                                          <p:attrName>style.visibility</p:attrName>
                                        </p:attrNameLst>
                                      </p:cBhvr>
                                      <p:to>
                                        <p:strVal val="visible"/>
                                      </p:to>
                                    </p:set>
                                    <p:animEffect transition="in" filter="box(in)">
                                      <p:cBhvr>
                                        <p:cTn id="274" dur="500"/>
                                        <p:tgtEl>
                                          <p:spTgt spid="3151"/>
                                        </p:tgtEl>
                                      </p:cBhvr>
                                    </p:animEffect>
                                  </p:childTnLst>
                                </p:cTn>
                              </p:par>
                              <p:par>
                                <p:cTn id="275" presetID="4" presetClass="entr" presetSubtype="16" fill="hold" grpId="0" nodeType="withEffect">
                                  <p:stCondLst>
                                    <p:cond delay="0"/>
                                  </p:stCondLst>
                                  <p:childTnLst>
                                    <p:set>
                                      <p:cBhvr>
                                        <p:cTn id="276" dur="1" fill="hold">
                                          <p:stCondLst>
                                            <p:cond delay="0"/>
                                          </p:stCondLst>
                                        </p:cTn>
                                        <p:tgtEl>
                                          <p:spTgt spid="3152"/>
                                        </p:tgtEl>
                                        <p:attrNameLst>
                                          <p:attrName>style.visibility</p:attrName>
                                        </p:attrNameLst>
                                      </p:cBhvr>
                                      <p:to>
                                        <p:strVal val="visible"/>
                                      </p:to>
                                    </p:set>
                                    <p:animEffect transition="in" filter="box(in)">
                                      <p:cBhvr>
                                        <p:cTn id="277" dur="500"/>
                                        <p:tgtEl>
                                          <p:spTgt spid="3152"/>
                                        </p:tgtEl>
                                      </p:cBhvr>
                                    </p:animEffect>
                                  </p:childTnLst>
                                </p:cTn>
                              </p:par>
                            </p:childTnLst>
                          </p:cTn>
                        </p:par>
                      </p:childTnLst>
                    </p:cTn>
                  </p:par>
                  <p:par>
                    <p:cTn id="278" fill="hold">
                      <p:stCondLst>
                        <p:cond delay="indefinite"/>
                      </p:stCondLst>
                      <p:childTnLst>
                        <p:par>
                          <p:cTn id="279" fill="hold">
                            <p:stCondLst>
                              <p:cond delay="0"/>
                            </p:stCondLst>
                            <p:childTnLst>
                              <p:par>
                                <p:cTn id="280" presetID="4" presetClass="entr" presetSubtype="16" fill="hold" grpId="0" nodeType="clickEffect">
                                  <p:stCondLst>
                                    <p:cond delay="0"/>
                                  </p:stCondLst>
                                  <p:childTnLst>
                                    <p:set>
                                      <p:cBhvr>
                                        <p:cTn id="281" dur="1" fill="hold">
                                          <p:stCondLst>
                                            <p:cond delay="0"/>
                                          </p:stCondLst>
                                        </p:cTn>
                                        <p:tgtEl>
                                          <p:spTgt spid="3142"/>
                                        </p:tgtEl>
                                        <p:attrNameLst>
                                          <p:attrName>style.visibility</p:attrName>
                                        </p:attrNameLst>
                                      </p:cBhvr>
                                      <p:to>
                                        <p:strVal val="visible"/>
                                      </p:to>
                                    </p:set>
                                    <p:animEffect transition="in" filter="box(in)">
                                      <p:cBhvr>
                                        <p:cTn id="282" dur="500"/>
                                        <p:tgtEl>
                                          <p:spTgt spid="3142"/>
                                        </p:tgtEl>
                                      </p:cBhvr>
                                    </p:animEffect>
                                  </p:childTnLst>
                                </p:cTn>
                              </p:par>
                              <p:par>
                                <p:cTn id="283" presetID="4" presetClass="entr" presetSubtype="16" fill="hold" grpId="0" nodeType="withEffect">
                                  <p:stCondLst>
                                    <p:cond delay="0"/>
                                  </p:stCondLst>
                                  <p:childTnLst>
                                    <p:set>
                                      <p:cBhvr>
                                        <p:cTn id="284" dur="1" fill="hold">
                                          <p:stCondLst>
                                            <p:cond delay="0"/>
                                          </p:stCondLst>
                                        </p:cTn>
                                        <p:tgtEl>
                                          <p:spTgt spid="3153"/>
                                        </p:tgtEl>
                                        <p:attrNameLst>
                                          <p:attrName>style.visibility</p:attrName>
                                        </p:attrNameLst>
                                      </p:cBhvr>
                                      <p:to>
                                        <p:strVal val="visible"/>
                                      </p:to>
                                    </p:set>
                                    <p:animEffect transition="in" filter="box(in)">
                                      <p:cBhvr>
                                        <p:cTn id="285" dur="500"/>
                                        <p:tgtEl>
                                          <p:spTgt spid="3153"/>
                                        </p:tgtEl>
                                      </p:cBhvr>
                                    </p:animEffect>
                                  </p:childTnLst>
                                </p:cTn>
                              </p:par>
                              <p:par>
                                <p:cTn id="286" presetID="4" presetClass="entr" presetSubtype="16" fill="hold" grpId="0" nodeType="withEffect">
                                  <p:stCondLst>
                                    <p:cond delay="0"/>
                                  </p:stCondLst>
                                  <p:childTnLst>
                                    <p:set>
                                      <p:cBhvr>
                                        <p:cTn id="287" dur="1" fill="hold">
                                          <p:stCondLst>
                                            <p:cond delay="0"/>
                                          </p:stCondLst>
                                        </p:cTn>
                                        <p:tgtEl>
                                          <p:spTgt spid="3154"/>
                                        </p:tgtEl>
                                        <p:attrNameLst>
                                          <p:attrName>style.visibility</p:attrName>
                                        </p:attrNameLst>
                                      </p:cBhvr>
                                      <p:to>
                                        <p:strVal val="visible"/>
                                      </p:to>
                                    </p:set>
                                    <p:animEffect transition="in" filter="box(in)">
                                      <p:cBhvr>
                                        <p:cTn id="288" dur="500"/>
                                        <p:tgtEl>
                                          <p:spTgt spid="3154"/>
                                        </p:tgtEl>
                                      </p:cBhvr>
                                    </p:animEffect>
                                  </p:childTnLst>
                                </p:cTn>
                              </p:par>
                              <p:par>
                                <p:cTn id="289" presetID="4" presetClass="entr" presetSubtype="16" fill="hold" grpId="0" nodeType="withEffect">
                                  <p:stCondLst>
                                    <p:cond delay="0"/>
                                  </p:stCondLst>
                                  <p:childTnLst>
                                    <p:set>
                                      <p:cBhvr>
                                        <p:cTn id="290" dur="1" fill="hold">
                                          <p:stCondLst>
                                            <p:cond delay="0"/>
                                          </p:stCondLst>
                                        </p:cTn>
                                        <p:tgtEl>
                                          <p:spTgt spid="3155"/>
                                        </p:tgtEl>
                                        <p:attrNameLst>
                                          <p:attrName>style.visibility</p:attrName>
                                        </p:attrNameLst>
                                      </p:cBhvr>
                                      <p:to>
                                        <p:strVal val="visible"/>
                                      </p:to>
                                    </p:set>
                                    <p:animEffect transition="in" filter="box(in)">
                                      <p:cBhvr>
                                        <p:cTn id="291" dur="500"/>
                                        <p:tgtEl>
                                          <p:spTgt spid="3155"/>
                                        </p:tgtEl>
                                      </p:cBhvr>
                                    </p:animEffect>
                                  </p:childTnLst>
                                </p:cTn>
                              </p:par>
                              <p:par>
                                <p:cTn id="292" presetID="4" presetClass="entr" presetSubtype="16" fill="hold" grpId="0" nodeType="withEffect">
                                  <p:stCondLst>
                                    <p:cond delay="0"/>
                                  </p:stCondLst>
                                  <p:childTnLst>
                                    <p:set>
                                      <p:cBhvr>
                                        <p:cTn id="293" dur="1" fill="hold">
                                          <p:stCondLst>
                                            <p:cond delay="0"/>
                                          </p:stCondLst>
                                        </p:cTn>
                                        <p:tgtEl>
                                          <p:spTgt spid="3156"/>
                                        </p:tgtEl>
                                        <p:attrNameLst>
                                          <p:attrName>style.visibility</p:attrName>
                                        </p:attrNameLst>
                                      </p:cBhvr>
                                      <p:to>
                                        <p:strVal val="visible"/>
                                      </p:to>
                                    </p:set>
                                    <p:animEffect transition="in" filter="box(in)">
                                      <p:cBhvr>
                                        <p:cTn id="294" dur="500"/>
                                        <p:tgtEl>
                                          <p:spTgt spid="3156"/>
                                        </p:tgtEl>
                                      </p:cBhvr>
                                    </p:animEffect>
                                  </p:childTnLst>
                                </p:cTn>
                              </p:par>
                            </p:childTnLst>
                          </p:cTn>
                        </p:par>
                      </p:childTnLst>
                    </p:cTn>
                  </p:par>
                  <p:par>
                    <p:cTn id="295" fill="hold">
                      <p:stCondLst>
                        <p:cond delay="indefinite"/>
                      </p:stCondLst>
                      <p:childTnLst>
                        <p:par>
                          <p:cTn id="296" fill="hold">
                            <p:stCondLst>
                              <p:cond delay="0"/>
                            </p:stCondLst>
                            <p:childTnLst>
                              <p:par>
                                <p:cTn id="297" presetID="4" presetClass="entr" presetSubtype="16" fill="hold" grpId="0" nodeType="clickEffect">
                                  <p:stCondLst>
                                    <p:cond delay="0"/>
                                  </p:stCondLst>
                                  <p:childTnLst>
                                    <p:set>
                                      <p:cBhvr>
                                        <p:cTn id="298" dur="1" fill="hold">
                                          <p:stCondLst>
                                            <p:cond delay="0"/>
                                          </p:stCondLst>
                                        </p:cTn>
                                        <p:tgtEl>
                                          <p:spTgt spid="3160"/>
                                        </p:tgtEl>
                                        <p:attrNameLst>
                                          <p:attrName>style.visibility</p:attrName>
                                        </p:attrNameLst>
                                      </p:cBhvr>
                                      <p:to>
                                        <p:strVal val="visible"/>
                                      </p:to>
                                    </p:set>
                                    <p:animEffect transition="in" filter="box(in)">
                                      <p:cBhvr>
                                        <p:cTn id="299" dur="500"/>
                                        <p:tgtEl>
                                          <p:spTgt spid="3160"/>
                                        </p:tgtEl>
                                      </p:cBhvr>
                                    </p:animEffect>
                                  </p:childTnLst>
                                </p:cTn>
                              </p:par>
                              <p:par>
                                <p:cTn id="300" presetID="4" presetClass="entr" presetSubtype="16" fill="hold" grpId="0" nodeType="withEffect">
                                  <p:stCondLst>
                                    <p:cond delay="0"/>
                                  </p:stCondLst>
                                  <p:childTnLst>
                                    <p:set>
                                      <p:cBhvr>
                                        <p:cTn id="301" dur="1" fill="hold">
                                          <p:stCondLst>
                                            <p:cond delay="0"/>
                                          </p:stCondLst>
                                        </p:cTn>
                                        <p:tgtEl>
                                          <p:spTgt spid="3164"/>
                                        </p:tgtEl>
                                        <p:attrNameLst>
                                          <p:attrName>style.visibility</p:attrName>
                                        </p:attrNameLst>
                                      </p:cBhvr>
                                      <p:to>
                                        <p:strVal val="visible"/>
                                      </p:to>
                                    </p:set>
                                    <p:animEffect transition="in" filter="box(in)">
                                      <p:cBhvr>
                                        <p:cTn id="302" dur="500"/>
                                        <p:tgtEl>
                                          <p:spTgt spid="3164"/>
                                        </p:tgtEl>
                                      </p:cBhvr>
                                    </p:animEffect>
                                  </p:childTnLst>
                                </p:cTn>
                              </p:par>
                              <p:par>
                                <p:cTn id="303" presetID="4" presetClass="entr" presetSubtype="16" fill="hold" grpId="0" nodeType="withEffect">
                                  <p:stCondLst>
                                    <p:cond delay="0"/>
                                  </p:stCondLst>
                                  <p:childTnLst>
                                    <p:set>
                                      <p:cBhvr>
                                        <p:cTn id="304" dur="1" fill="hold">
                                          <p:stCondLst>
                                            <p:cond delay="0"/>
                                          </p:stCondLst>
                                        </p:cTn>
                                        <p:tgtEl>
                                          <p:spTgt spid="3163"/>
                                        </p:tgtEl>
                                        <p:attrNameLst>
                                          <p:attrName>style.visibility</p:attrName>
                                        </p:attrNameLst>
                                      </p:cBhvr>
                                      <p:to>
                                        <p:strVal val="visible"/>
                                      </p:to>
                                    </p:set>
                                    <p:animEffect transition="in" filter="box(in)">
                                      <p:cBhvr>
                                        <p:cTn id="305" dur="500"/>
                                        <p:tgtEl>
                                          <p:spTgt spid="3163"/>
                                        </p:tgtEl>
                                      </p:cBhvr>
                                    </p:animEffect>
                                  </p:childTnLst>
                                </p:cTn>
                              </p:par>
                              <p:par>
                                <p:cTn id="306" presetID="4" presetClass="entr" presetSubtype="16" fill="hold" grpId="0" nodeType="withEffect">
                                  <p:stCondLst>
                                    <p:cond delay="0"/>
                                  </p:stCondLst>
                                  <p:childTnLst>
                                    <p:set>
                                      <p:cBhvr>
                                        <p:cTn id="307" dur="1" fill="hold">
                                          <p:stCondLst>
                                            <p:cond delay="0"/>
                                          </p:stCondLst>
                                        </p:cTn>
                                        <p:tgtEl>
                                          <p:spTgt spid="3162"/>
                                        </p:tgtEl>
                                        <p:attrNameLst>
                                          <p:attrName>style.visibility</p:attrName>
                                        </p:attrNameLst>
                                      </p:cBhvr>
                                      <p:to>
                                        <p:strVal val="visible"/>
                                      </p:to>
                                    </p:set>
                                    <p:animEffect transition="in" filter="box(in)">
                                      <p:cBhvr>
                                        <p:cTn id="308" dur="500"/>
                                        <p:tgtEl>
                                          <p:spTgt spid="3162"/>
                                        </p:tgtEl>
                                      </p:cBhvr>
                                    </p:animEffect>
                                  </p:childTnLst>
                                </p:cTn>
                              </p:par>
                              <p:par>
                                <p:cTn id="309" presetID="4" presetClass="entr" presetSubtype="16" fill="hold" grpId="0" nodeType="withEffect">
                                  <p:stCondLst>
                                    <p:cond delay="0"/>
                                  </p:stCondLst>
                                  <p:childTnLst>
                                    <p:set>
                                      <p:cBhvr>
                                        <p:cTn id="310" dur="1" fill="hold">
                                          <p:stCondLst>
                                            <p:cond delay="0"/>
                                          </p:stCondLst>
                                        </p:cTn>
                                        <p:tgtEl>
                                          <p:spTgt spid="3161"/>
                                        </p:tgtEl>
                                        <p:attrNameLst>
                                          <p:attrName>style.visibility</p:attrName>
                                        </p:attrNameLst>
                                      </p:cBhvr>
                                      <p:to>
                                        <p:strVal val="visible"/>
                                      </p:to>
                                    </p:set>
                                    <p:animEffect transition="in" filter="box(in)">
                                      <p:cBhvr>
                                        <p:cTn id="311" dur="500"/>
                                        <p:tgtEl>
                                          <p:spTgt spid="3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5" grpId="0" animBg="1"/>
      <p:bldP spid="3146" grpId="0" animBg="1"/>
      <p:bldP spid="3147" grpId="0" animBg="1"/>
      <p:bldP spid="3144" grpId="0" animBg="1"/>
      <p:bldP spid="3074" grpId="0" animBg="1"/>
      <p:bldP spid="3078" grpId="0" animBg="1"/>
      <p:bldP spid="3079" grpId="0" animBg="1"/>
      <p:bldP spid="3080"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6" grpId="0" animBg="1"/>
      <p:bldP spid="3096" grpId="1" animBg="1"/>
      <p:bldP spid="3097" grpId="0" animBg="1"/>
      <p:bldP spid="3097" grpId="1" animBg="1"/>
      <p:bldP spid="3098" grpId="0" animBg="1"/>
      <p:bldP spid="3098" grpId="1" animBg="1"/>
      <p:bldP spid="3099" grpId="0" animBg="1"/>
      <p:bldP spid="3099" grpId="1" animBg="1"/>
      <p:bldP spid="3100" grpId="0" animBg="1"/>
      <p:bldP spid="3100" grpId="1" animBg="1"/>
      <p:bldP spid="3101" grpId="0" animBg="1"/>
      <p:bldP spid="3101" grpId="1" animBg="1"/>
      <p:bldP spid="3102" grpId="0" animBg="1"/>
      <p:bldP spid="3102" grpId="1" animBg="1"/>
      <p:bldP spid="3103" grpId="0" animBg="1"/>
      <p:bldP spid="3103" grpId="1" animBg="1"/>
      <p:bldP spid="3104" grpId="0" animBg="1"/>
      <p:bldP spid="3104" grpId="1" animBg="1"/>
      <p:bldP spid="3105" grpId="0" animBg="1"/>
      <p:bldP spid="3105" grpId="1" animBg="1"/>
      <p:bldP spid="3106" grpId="0" animBg="1"/>
      <p:bldP spid="3106" grpId="1" animBg="1"/>
      <p:bldP spid="3107" grpId="0" animBg="1"/>
      <p:bldP spid="3107" grpId="1" animBg="1"/>
      <p:bldP spid="3108" grpId="0" animBg="1"/>
      <p:bldP spid="3108" grpId="1" animBg="1"/>
      <p:bldP spid="3109" grpId="0" animBg="1"/>
      <p:bldP spid="3110" grpId="0" animBg="1"/>
      <p:bldP spid="3112" grpId="0"/>
      <p:bldP spid="3113" grpId="0"/>
      <p:bldP spid="3114" grpId="0" animBg="1"/>
      <p:bldP spid="3115" grpId="0" animBg="1"/>
      <p:bldP spid="3116" grpId="0" animBg="1"/>
      <p:bldP spid="3117" grpId="0" animBg="1"/>
      <p:bldP spid="3121" grpId="0" animBg="1"/>
      <p:bldP spid="3122" grpId="0" animBg="1"/>
      <p:bldP spid="3123" grpId="0" animBg="1"/>
      <p:bldP spid="3124" grpId="0" animBg="1"/>
      <p:bldP spid="3125" grpId="0" animBg="1"/>
      <p:bldP spid="3126" grpId="0" animBg="1"/>
      <p:bldP spid="3127" grpId="0" animBg="1"/>
      <p:bldP spid="3128" grpId="0"/>
      <p:bldP spid="3129" grpId="0"/>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p:bldP spid="3159" grpId="0"/>
      <p:bldP spid="3160" grpId="0" animBg="1"/>
      <p:bldP spid="3161" grpId="0" animBg="1"/>
      <p:bldP spid="3162" grpId="0" animBg="1"/>
      <p:bldP spid="3163" grpId="0" animBg="1"/>
      <p:bldP spid="3164" grpId="0" animBg="1"/>
      <p:bldP spid="3165" grpId="0" animBg="1"/>
      <p:bldP spid="3166" grpId="0" animBg="1"/>
      <p:bldP spid="3167" grpId="0" animBg="1"/>
      <p:bldP spid="316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T3 Revised-copy"/>
          <p:cNvPicPr>
            <a:picLocks noChangeAspect="1" noChangeArrowheads="1"/>
          </p:cNvPicPr>
          <p:nvPr/>
        </p:nvPicPr>
        <p:blipFill>
          <a:blip r:embed="rId3" cstate="print"/>
          <a:srcRect/>
          <a:stretch>
            <a:fillRect/>
          </a:stretch>
        </p:blipFill>
        <p:spPr bwMode="auto">
          <a:xfrm>
            <a:off x="1660525" y="196850"/>
            <a:ext cx="6775450" cy="6316663"/>
          </a:xfrm>
          <a:prstGeom prst="rect">
            <a:avLst/>
          </a:prstGeom>
          <a:noFill/>
          <a:ln w="9525">
            <a:noFill/>
            <a:miter lim="800000"/>
            <a:headEnd/>
            <a:tailEnd/>
          </a:ln>
        </p:spPr>
      </p:pic>
      <p:sp>
        <p:nvSpPr>
          <p:cNvPr id="51203" name="Rectangle 2"/>
          <p:cNvSpPr>
            <a:spLocks noChangeArrowheads="1"/>
          </p:cNvSpPr>
          <p:nvPr/>
        </p:nvSpPr>
        <p:spPr bwMode="auto">
          <a:xfrm>
            <a:off x="471488" y="254000"/>
            <a:ext cx="8229600" cy="533400"/>
          </a:xfrm>
          <a:prstGeom prst="rect">
            <a:avLst/>
          </a:prstGeom>
          <a:noFill/>
          <a:ln w="9525">
            <a:noFill/>
            <a:miter lim="800000"/>
            <a:headEnd/>
            <a:tailEnd/>
          </a:ln>
        </p:spPr>
        <p:txBody>
          <a:bodyPr anchor="ctr"/>
          <a:lstStyle/>
          <a:p>
            <a:pPr algn="ctr">
              <a:defRPr/>
            </a:pPr>
            <a:r>
              <a:rPr lang="en-US" sz="3200" b="1" dirty="0">
                <a:solidFill>
                  <a:schemeClr val="tx2"/>
                </a:solidFill>
                <a:latin typeface="+mj-lt"/>
              </a:rPr>
              <a:t>System Change: Integrated System</a:t>
            </a:r>
          </a:p>
        </p:txBody>
      </p:sp>
      <p:sp>
        <p:nvSpPr>
          <p:cNvPr id="55300" name="TextBox 3"/>
          <p:cNvSpPr txBox="1">
            <a:spLocks noChangeArrowheads="1"/>
          </p:cNvSpPr>
          <p:nvPr/>
        </p:nvSpPr>
        <p:spPr bwMode="auto">
          <a:xfrm>
            <a:off x="984518" y="6231618"/>
            <a:ext cx="4179887" cy="214313"/>
          </a:xfrm>
          <a:prstGeom prst="rect">
            <a:avLst/>
          </a:prstGeom>
          <a:noFill/>
          <a:ln w="9525">
            <a:noFill/>
            <a:miter lim="800000"/>
            <a:headEnd/>
            <a:tailEnd/>
          </a:ln>
        </p:spPr>
        <p:txBody>
          <a:bodyPr>
            <a:spAutoFit/>
          </a:bodyPr>
          <a:lstStyle/>
          <a:p>
            <a:r>
              <a:rPr lang="en-US" sz="800" dirty="0"/>
              <a:t>Source: Mount Auburn Associates and </a:t>
            </a:r>
            <a:r>
              <a:rPr lang="en-US" sz="800" dirty="0" err="1"/>
              <a:t>Mathematica</a:t>
            </a:r>
            <a:r>
              <a:rPr lang="en-US" sz="800" dirty="0"/>
              <a:t> Policy Research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What Is the Evaluation’s Design?</a:t>
            </a:r>
          </a:p>
        </p:txBody>
      </p:sp>
      <p:sp>
        <p:nvSpPr>
          <p:cNvPr id="52226" name="Content Placeholder 1"/>
          <p:cNvSpPr>
            <a:spLocks noGrp="1"/>
          </p:cNvSpPr>
          <p:nvPr>
            <p:ph idx="1"/>
          </p:nvPr>
        </p:nvSpPr>
        <p:spPr>
          <a:xfrm>
            <a:off x="1435100" y="1447800"/>
            <a:ext cx="7499350" cy="4924425"/>
          </a:xfrm>
        </p:spPr>
        <p:txBody>
          <a:bodyPr>
            <a:normAutofit fontScale="92500" lnSpcReduction="20000"/>
          </a:bodyPr>
          <a:lstStyle/>
          <a:p>
            <a:pPr marL="365760" indent="-283464" eaLnBrk="1" fontAlgn="auto" hangingPunct="1">
              <a:spcAft>
                <a:spcPts val="0"/>
              </a:spcAft>
              <a:buFont typeface="Wingdings 2"/>
              <a:buChar char=""/>
              <a:defRPr/>
            </a:pPr>
            <a:r>
              <a:rPr lang="en-US" dirty="0" smtClean="0"/>
              <a:t>Who are the evaluation’s users?</a:t>
            </a:r>
          </a:p>
          <a:p>
            <a:pPr marL="365760" indent="-283464" eaLnBrk="1" fontAlgn="auto" hangingPunct="1">
              <a:spcAft>
                <a:spcPts val="0"/>
              </a:spcAft>
              <a:buFont typeface="Wingdings 2"/>
              <a:buChar char=""/>
              <a:defRPr/>
            </a:pPr>
            <a:r>
              <a:rPr lang="en-US" dirty="0" smtClean="0"/>
              <a:t>What are the evaluation’s purposes? (developmental, formative, monitoring, or summative) </a:t>
            </a:r>
          </a:p>
          <a:p>
            <a:pPr marL="365760" indent="-283464" eaLnBrk="1" fontAlgn="auto" hangingPunct="1">
              <a:spcAft>
                <a:spcPts val="0"/>
              </a:spcAft>
              <a:buFont typeface="Wingdings 2"/>
              <a:buChar char=""/>
              <a:defRPr/>
            </a:pPr>
            <a:r>
              <a:rPr lang="en-US" dirty="0" smtClean="0"/>
              <a:t>What are the evaluation’s research questions?</a:t>
            </a:r>
          </a:p>
          <a:p>
            <a:pPr marL="365760" indent="-283464" eaLnBrk="1" fontAlgn="auto" hangingPunct="1">
              <a:spcAft>
                <a:spcPts val="0"/>
              </a:spcAft>
              <a:buFont typeface="Wingdings 2"/>
              <a:buChar char=""/>
              <a:defRPr/>
            </a:pPr>
            <a:r>
              <a:rPr lang="en-US" dirty="0" smtClean="0"/>
              <a:t>What are the evaluation’s methods?</a:t>
            </a:r>
          </a:p>
          <a:p>
            <a:pPr marL="365760" indent="-283464" eaLnBrk="1" fontAlgn="auto" hangingPunct="1">
              <a:spcAft>
                <a:spcPts val="0"/>
              </a:spcAft>
              <a:buFont typeface="Wingdings 2"/>
              <a:buChar char=""/>
              <a:defRPr/>
            </a:pPr>
            <a:r>
              <a:rPr lang="en-US" dirty="0" smtClean="0"/>
              <a:t>How will the data be analyzed and interpreted?</a:t>
            </a:r>
          </a:p>
          <a:p>
            <a:pPr marL="365760" indent="-283464" eaLnBrk="1" fontAlgn="auto" hangingPunct="1">
              <a:spcAft>
                <a:spcPts val="0"/>
              </a:spcAft>
              <a:buFont typeface="Wingdings 2"/>
              <a:buChar char=""/>
              <a:defRPr/>
            </a:pPr>
            <a:r>
              <a:rPr lang="en-US" dirty="0" smtClean="0"/>
              <a:t>How does the evaluation attend to deep structures, patterns, and events and behaviors? </a:t>
            </a:r>
          </a:p>
          <a:p>
            <a:pPr marL="365760" indent="-283464" eaLnBrk="1" fontAlgn="auto" hangingPunct="1">
              <a:spcAft>
                <a:spcPts val="0"/>
              </a:spcAft>
              <a:buFont typeface="Wingdings 2"/>
              <a:buNone/>
              <a:defRPr/>
            </a:pPr>
            <a:endParaRPr lang="en-US" dirty="0"/>
          </a:p>
        </p:txBody>
      </p:sp>
      <p:sp>
        <p:nvSpPr>
          <p:cNvPr id="62468" name="Slide Number Placeholder 3"/>
          <p:cNvSpPr>
            <a:spLocks noGrp="1"/>
          </p:cNvSpPr>
          <p:nvPr>
            <p:ph type="sldNum" sz="quarter" idx="12"/>
          </p:nvPr>
        </p:nvSpPr>
        <p:spPr/>
        <p:txBody>
          <a:bodyPr/>
          <a:lstStyle/>
          <a:p>
            <a:pPr>
              <a:defRPr/>
            </a:pPr>
            <a:fld id="{111B7EC3-3185-4247-B9BD-914DA2752305}"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US" dirty="0" smtClean="0">
                <a:solidFill>
                  <a:schemeClr val="tx2">
                    <a:satMod val="130000"/>
                  </a:schemeClr>
                </a:solidFill>
              </a:rPr>
              <a:t>Four Phases of Evaluation</a:t>
            </a:r>
            <a:endParaRPr lang="en-US" dirty="0">
              <a:solidFill>
                <a:schemeClr val="tx2">
                  <a:satMod val="130000"/>
                </a:schemeClr>
              </a:solidFill>
            </a:endParaRPr>
          </a:p>
        </p:txBody>
      </p:sp>
      <p:sp>
        <p:nvSpPr>
          <p:cNvPr id="3" name="Slide Number Placeholder 2"/>
          <p:cNvSpPr>
            <a:spLocks noGrp="1"/>
          </p:cNvSpPr>
          <p:nvPr>
            <p:ph type="sldNum" sz="quarter" idx="12"/>
          </p:nvPr>
        </p:nvSpPr>
        <p:spPr/>
        <p:txBody>
          <a:bodyPr/>
          <a:lstStyle/>
          <a:p>
            <a:pPr>
              <a:defRPr/>
            </a:pPr>
            <a:fld id="{C3333708-0963-49D3-81B4-89A7092AD482}" type="slidenum">
              <a:rPr lang="en-US"/>
              <a:pPr>
                <a:defRPr/>
              </a:pPr>
              <a:t>4</a:t>
            </a:fld>
            <a:endParaRPr lang="en-US"/>
          </a:p>
        </p:txBody>
      </p:sp>
      <p:grpSp>
        <p:nvGrpSpPr>
          <p:cNvPr id="20484" name="Group 50"/>
          <p:cNvGrpSpPr>
            <a:grpSpLocks/>
          </p:cNvGrpSpPr>
          <p:nvPr/>
        </p:nvGrpSpPr>
        <p:grpSpPr bwMode="auto">
          <a:xfrm>
            <a:off x="2644775" y="1703503"/>
            <a:ext cx="3938588" cy="4121034"/>
            <a:chOff x="6345" y="6164"/>
            <a:chExt cx="4943" cy="5529"/>
          </a:xfrm>
        </p:grpSpPr>
        <p:sp>
          <p:nvSpPr>
            <p:cNvPr id="20485" name="Text Box 83"/>
            <p:cNvSpPr txBox="1">
              <a:spLocks noChangeArrowheads="1"/>
            </p:cNvSpPr>
            <p:nvPr/>
          </p:nvSpPr>
          <p:spPr bwMode="auto">
            <a:xfrm>
              <a:off x="6589" y="10973"/>
              <a:ext cx="4383" cy="720"/>
            </a:xfrm>
            <a:prstGeom prst="rect">
              <a:avLst/>
            </a:prstGeom>
            <a:noFill/>
            <a:ln w="9525">
              <a:noFill/>
              <a:miter lim="800000"/>
              <a:headEnd/>
              <a:tailEnd/>
            </a:ln>
          </p:spPr>
          <p:txBody>
            <a:bodyPr tIns="91440" bIns="91440"/>
            <a:lstStyle/>
            <a:p>
              <a:pPr algn="ctr" eaLnBrk="0" hangingPunct="0"/>
              <a:endParaRPr lang="en-US"/>
            </a:p>
          </p:txBody>
        </p:sp>
        <p:grpSp>
          <p:nvGrpSpPr>
            <p:cNvPr id="20486" name="Group 51"/>
            <p:cNvGrpSpPr>
              <a:grpSpLocks/>
            </p:cNvGrpSpPr>
            <p:nvPr/>
          </p:nvGrpSpPr>
          <p:grpSpPr bwMode="auto">
            <a:xfrm>
              <a:off x="6345" y="6164"/>
              <a:ext cx="4943" cy="4974"/>
              <a:chOff x="6345" y="6164"/>
              <a:chExt cx="4943" cy="4974"/>
            </a:xfrm>
          </p:grpSpPr>
          <p:grpSp>
            <p:nvGrpSpPr>
              <p:cNvPr id="20487" name="Group 80"/>
              <p:cNvGrpSpPr>
                <a:grpSpLocks/>
              </p:cNvGrpSpPr>
              <p:nvPr/>
            </p:nvGrpSpPr>
            <p:grpSpPr bwMode="auto">
              <a:xfrm>
                <a:off x="6345" y="7382"/>
                <a:ext cx="4943" cy="2550"/>
                <a:chOff x="3861" y="7927"/>
                <a:chExt cx="5400" cy="2697"/>
              </a:xfrm>
            </p:grpSpPr>
            <p:sp>
              <p:nvSpPr>
                <p:cNvPr id="20516" name="Oval 82"/>
                <p:cNvSpPr>
                  <a:spLocks noChangeArrowheads="1"/>
                </p:cNvSpPr>
                <p:nvPr/>
              </p:nvSpPr>
              <p:spPr bwMode="auto">
                <a:xfrm rot="-5400000">
                  <a:off x="4077" y="7730"/>
                  <a:ext cx="2678" cy="3110"/>
                </a:xfrm>
                <a:prstGeom prst="ellipse">
                  <a:avLst/>
                </a:prstGeom>
                <a:solidFill>
                  <a:srgbClr val="993300">
                    <a:alpha val="63921"/>
                  </a:srgbClr>
                </a:solidFill>
                <a:ln w="19050">
                  <a:solidFill>
                    <a:srgbClr val="993300"/>
                  </a:solidFill>
                  <a:round/>
                  <a:headEnd/>
                  <a:tailEnd/>
                </a:ln>
              </p:spPr>
              <p:txBody>
                <a:bodyPr vert="eaVert" lIns="45720" rIns="45720"/>
                <a:lstStyle/>
                <a:p>
                  <a:pPr eaLnBrk="0" hangingPunct="0"/>
                  <a:endParaRPr lang="en-US"/>
                </a:p>
              </p:txBody>
            </p:sp>
            <p:sp>
              <p:nvSpPr>
                <p:cNvPr id="20517" name="Oval 81"/>
                <p:cNvSpPr>
                  <a:spLocks noChangeArrowheads="1"/>
                </p:cNvSpPr>
                <p:nvPr/>
              </p:nvSpPr>
              <p:spPr bwMode="auto">
                <a:xfrm rot="5400000">
                  <a:off x="6367" y="7711"/>
                  <a:ext cx="2678" cy="3110"/>
                </a:xfrm>
                <a:prstGeom prst="ellipse">
                  <a:avLst/>
                </a:prstGeom>
                <a:solidFill>
                  <a:srgbClr val="FF9900">
                    <a:alpha val="63921"/>
                  </a:srgbClr>
                </a:solidFill>
                <a:ln w="19050">
                  <a:solidFill>
                    <a:srgbClr val="FF9900"/>
                  </a:solidFill>
                  <a:round/>
                  <a:headEnd/>
                  <a:tailEnd/>
                </a:ln>
              </p:spPr>
              <p:txBody>
                <a:bodyPr rot="10800000" vert="eaVert" lIns="45720" rIns="45720"/>
                <a:lstStyle/>
                <a:p>
                  <a:pPr eaLnBrk="0" hangingPunct="0"/>
                  <a:endParaRPr lang="en-US"/>
                </a:p>
              </p:txBody>
            </p:sp>
          </p:grpSp>
          <p:sp>
            <p:nvSpPr>
              <p:cNvPr id="20488" name="Oval 79"/>
              <p:cNvSpPr>
                <a:spLocks noChangeArrowheads="1"/>
              </p:cNvSpPr>
              <p:nvPr/>
            </p:nvSpPr>
            <p:spPr bwMode="auto">
              <a:xfrm>
                <a:off x="7565" y="8296"/>
                <a:ext cx="2597" cy="2789"/>
              </a:xfrm>
              <a:prstGeom prst="ellipse">
                <a:avLst/>
              </a:prstGeom>
              <a:solidFill>
                <a:srgbClr val="99CC00">
                  <a:alpha val="63921"/>
                </a:srgbClr>
              </a:solidFill>
              <a:ln w="19050">
                <a:solidFill>
                  <a:srgbClr val="99CC00"/>
                </a:solidFill>
                <a:round/>
                <a:headEnd/>
                <a:tailEnd/>
              </a:ln>
            </p:spPr>
            <p:txBody>
              <a:bodyPr lIns="45720" rIns="45720"/>
              <a:lstStyle/>
              <a:p>
                <a:pPr eaLnBrk="0" hangingPunct="0"/>
                <a:endParaRPr lang="en-US"/>
              </a:p>
            </p:txBody>
          </p:sp>
          <p:sp>
            <p:nvSpPr>
              <p:cNvPr id="20489" name="Oval 78"/>
              <p:cNvSpPr>
                <a:spLocks noChangeArrowheads="1"/>
              </p:cNvSpPr>
              <p:nvPr/>
            </p:nvSpPr>
            <p:spPr bwMode="auto">
              <a:xfrm>
                <a:off x="7497" y="6164"/>
                <a:ext cx="2596" cy="2789"/>
              </a:xfrm>
              <a:prstGeom prst="ellipse">
                <a:avLst/>
              </a:prstGeom>
              <a:solidFill>
                <a:srgbClr val="808000">
                  <a:alpha val="63921"/>
                </a:srgbClr>
              </a:solidFill>
              <a:ln w="19050">
                <a:solidFill>
                  <a:srgbClr val="808000"/>
                </a:solidFill>
                <a:round/>
                <a:headEnd/>
                <a:tailEnd/>
              </a:ln>
            </p:spPr>
            <p:txBody>
              <a:bodyPr lIns="45720" rIns="45720"/>
              <a:lstStyle/>
              <a:p>
                <a:pPr eaLnBrk="0" hangingPunct="0"/>
                <a:endParaRPr lang="en-US"/>
              </a:p>
            </p:txBody>
          </p:sp>
          <p:sp>
            <p:nvSpPr>
              <p:cNvPr id="20490" name="Text Box 77"/>
              <p:cNvSpPr txBox="1">
                <a:spLocks noChangeArrowheads="1"/>
              </p:cNvSpPr>
              <p:nvPr/>
            </p:nvSpPr>
            <p:spPr bwMode="auto">
              <a:xfrm>
                <a:off x="9815" y="8331"/>
                <a:ext cx="1389" cy="812"/>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Collect </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Data</a:t>
                </a:r>
                <a:endParaRPr lang="en-US" sz="1200" b="1" i="1" u="sng">
                  <a:latin typeface="Times New Roman" pitchFamily="18" charset="0"/>
                  <a:cs typeface="Times New Roman" pitchFamily="18" charset="0"/>
                </a:endParaRPr>
              </a:p>
              <a:p>
                <a:pPr eaLnBrk="0" hangingPunct="0"/>
                <a:endParaRPr lang="en-US"/>
              </a:p>
            </p:txBody>
          </p:sp>
          <p:sp>
            <p:nvSpPr>
              <p:cNvPr id="20491" name="Text Box 76"/>
              <p:cNvSpPr txBox="1">
                <a:spLocks noChangeArrowheads="1"/>
              </p:cNvSpPr>
              <p:nvPr/>
            </p:nvSpPr>
            <p:spPr bwMode="auto">
              <a:xfrm>
                <a:off x="7775" y="9785"/>
                <a:ext cx="2187" cy="1047"/>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Make</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Meaning from </a:t>
                </a:r>
                <a:r>
                  <a:rPr lang="en-US" sz="1200" b="1" u="sng">
                    <a:latin typeface="Times New Roman" pitchFamily="18" charset="0"/>
                    <a:cs typeface="Times New Roman" pitchFamily="18" charset="0"/>
                  </a:rPr>
                  <a:t/>
                </a:r>
                <a:br>
                  <a:rPr lang="en-US" sz="1200" b="1" u="sng">
                    <a:latin typeface="Times New Roman" pitchFamily="18" charset="0"/>
                    <a:cs typeface="Times New Roman" pitchFamily="18" charset="0"/>
                  </a:rPr>
                </a:br>
                <a:r>
                  <a:rPr lang="en-US" sz="1200" b="1">
                    <a:latin typeface="Times New Roman" pitchFamily="18" charset="0"/>
                    <a:cs typeface="Times New Roman" pitchFamily="18" charset="0"/>
                  </a:rPr>
                  <a:t>Data</a:t>
                </a:r>
                <a:endParaRPr lang="en-US" sz="1200" b="1" i="1" u="sng">
                  <a:latin typeface="Times New Roman" pitchFamily="18" charset="0"/>
                  <a:cs typeface="Times New Roman" pitchFamily="18" charset="0"/>
                </a:endParaRPr>
              </a:p>
              <a:p>
                <a:pPr eaLnBrk="0" hangingPunct="0"/>
                <a:endParaRPr lang="en-US"/>
              </a:p>
            </p:txBody>
          </p:sp>
          <p:sp>
            <p:nvSpPr>
              <p:cNvPr id="20492" name="Text Box 75"/>
              <p:cNvSpPr txBox="1">
                <a:spLocks noChangeArrowheads="1"/>
              </p:cNvSpPr>
              <p:nvPr/>
            </p:nvSpPr>
            <p:spPr bwMode="auto">
              <a:xfrm>
                <a:off x="7787" y="6525"/>
                <a:ext cx="2160" cy="956"/>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Design </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Evaluation</a:t>
                </a:r>
                <a:endParaRPr lang="en-US" sz="1200" b="1" i="1" u="sng">
                  <a:latin typeface="Times New Roman" pitchFamily="18" charset="0"/>
                  <a:cs typeface="Times New Roman" pitchFamily="18" charset="0"/>
                </a:endParaRPr>
              </a:p>
              <a:p>
                <a:pPr eaLnBrk="0" hangingPunct="0"/>
                <a:endParaRPr lang="en-US"/>
              </a:p>
            </p:txBody>
          </p:sp>
          <p:sp>
            <p:nvSpPr>
              <p:cNvPr id="20493" name="Text Box 74"/>
              <p:cNvSpPr txBox="1">
                <a:spLocks noChangeArrowheads="1"/>
              </p:cNvSpPr>
              <p:nvPr/>
            </p:nvSpPr>
            <p:spPr bwMode="auto">
              <a:xfrm>
                <a:off x="6428" y="8277"/>
                <a:ext cx="1390" cy="973"/>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Shape Practice</a:t>
                </a:r>
                <a:endParaRPr lang="en-US" sz="1200" b="1" i="1" u="sng">
                  <a:latin typeface="Times New Roman" pitchFamily="18" charset="0"/>
                  <a:cs typeface="Times New Roman" pitchFamily="18" charset="0"/>
                </a:endParaRPr>
              </a:p>
              <a:p>
                <a:pPr eaLnBrk="0" hangingPunct="0"/>
                <a:endParaRPr lang="en-US"/>
              </a:p>
            </p:txBody>
          </p:sp>
          <p:sp>
            <p:nvSpPr>
              <p:cNvPr id="20494" name="Freeform 73"/>
              <p:cNvSpPr>
                <a:spLocks/>
              </p:cNvSpPr>
              <p:nvPr/>
            </p:nvSpPr>
            <p:spPr bwMode="auto">
              <a:xfrm rot="261928">
                <a:off x="9767" y="6356"/>
                <a:ext cx="1511" cy="1467"/>
              </a:xfrm>
              <a:custGeom>
                <a:avLst/>
                <a:gdLst>
                  <a:gd name="T0" fmla="*/ 0 w 1880"/>
                  <a:gd name="T1" fmla="*/ 0 h 1820"/>
                  <a:gd name="T2" fmla="*/ 119 w 1880"/>
                  <a:gd name="T3" fmla="*/ 39 h 1820"/>
                  <a:gd name="T4" fmla="*/ 231 w 1880"/>
                  <a:gd name="T5" fmla="*/ 99 h 1820"/>
                  <a:gd name="T6" fmla="*/ 324 w 1880"/>
                  <a:gd name="T7" fmla="*/ 176 h 1820"/>
                  <a:gd name="T8" fmla="*/ 410 w 1880"/>
                  <a:gd name="T9" fmla="*/ 280 h 1820"/>
                  <a:gd name="T10" fmla="*/ 475 w 1880"/>
                  <a:gd name="T11" fmla="*/ 395 h 1820"/>
                  <a:gd name="T12" fmla="*/ 506 w 1880"/>
                  <a:gd name="T13" fmla="*/ 499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20495" name="Freeform 72"/>
              <p:cNvSpPr>
                <a:spLocks/>
              </p:cNvSpPr>
              <p:nvPr/>
            </p:nvSpPr>
            <p:spPr bwMode="auto">
              <a:xfrm rot="5766175">
                <a:off x="9440" y="9553"/>
                <a:ext cx="1757" cy="1414"/>
              </a:xfrm>
              <a:custGeom>
                <a:avLst/>
                <a:gdLst>
                  <a:gd name="T0" fmla="*/ 0 w 1880"/>
                  <a:gd name="T1" fmla="*/ 0 h 1820"/>
                  <a:gd name="T2" fmla="*/ 293 w 1880"/>
                  <a:gd name="T3" fmla="*/ 31 h 1820"/>
                  <a:gd name="T4" fmla="*/ 573 w 1880"/>
                  <a:gd name="T5" fmla="*/ 79 h 1820"/>
                  <a:gd name="T6" fmla="*/ 799 w 1880"/>
                  <a:gd name="T7" fmla="*/ 141 h 1820"/>
                  <a:gd name="T8" fmla="*/ 1013 w 1880"/>
                  <a:gd name="T9" fmla="*/ 224 h 1820"/>
                  <a:gd name="T10" fmla="*/ 1172 w 1880"/>
                  <a:gd name="T11" fmla="*/ 316 h 1820"/>
                  <a:gd name="T12" fmla="*/ 1253 w 1880"/>
                  <a:gd name="T13" fmla="*/ 400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20496" name="Freeform 71"/>
              <p:cNvSpPr>
                <a:spLocks/>
              </p:cNvSpPr>
              <p:nvPr/>
            </p:nvSpPr>
            <p:spPr bwMode="auto">
              <a:xfrm rot="107770" flipH="1" flipV="1">
                <a:off x="6424" y="9537"/>
                <a:ext cx="1646" cy="1406"/>
              </a:xfrm>
              <a:custGeom>
                <a:avLst/>
                <a:gdLst>
                  <a:gd name="T0" fmla="*/ 0 w 1880"/>
                  <a:gd name="T1" fmla="*/ 0 h 1820"/>
                  <a:gd name="T2" fmla="*/ 198 w 1880"/>
                  <a:gd name="T3" fmla="*/ 29 h 1820"/>
                  <a:gd name="T4" fmla="*/ 387 w 1880"/>
                  <a:gd name="T5" fmla="*/ 76 h 1820"/>
                  <a:gd name="T6" fmla="*/ 540 w 1880"/>
                  <a:gd name="T7" fmla="*/ 136 h 1820"/>
                  <a:gd name="T8" fmla="*/ 685 w 1880"/>
                  <a:gd name="T9" fmla="*/ 216 h 1820"/>
                  <a:gd name="T10" fmla="*/ 792 w 1880"/>
                  <a:gd name="T11" fmla="*/ 306 h 1820"/>
                  <a:gd name="T12" fmla="*/ 847 w 1880"/>
                  <a:gd name="T13" fmla="*/ 387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20497" name="Freeform 70"/>
              <p:cNvSpPr>
                <a:spLocks/>
              </p:cNvSpPr>
              <p:nvPr/>
            </p:nvSpPr>
            <p:spPr bwMode="auto">
              <a:xfrm rot="5635513" flipH="1" flipV="1">
                <a:off x="6452" y="6443"/>
                <a:ext cx="1553" cy="1248"/>
              </a:xfrm>
              <a:custGeom>
                <a:avLst/>
                <a:gdLst>
                  <a:gd name="T0" fmla="*/ 0 w 1880"/>
                  <a:gd name="T1" fmla="*/ 0 h 1820"/>
                  <a:gd name="T2" fmla="*/ 140 w 1880"/>
                  <a:gd name="T3" fmla="*/ 14 h 1820"/>
                  <a:gd name="T4" fmla="*/ 273 w 1880"/>
                  <a:gd name="T5" fmla="*/ 38 h 1820"/>
                  <a:gd name="T6" fmla="*/ 382 w 1880"/>
                  <a:gd name="T7" fmla="*/ 67 h 1820"/>
                  <a:gd name="T8" fmla="*/ 483 w 1880"/>
                  <a:gd name="T9" fmla="*/ 106 h 1820"/>
                  <a:gd name="T10" fmla="*/ 559 w 1880"/>
                  <a:gd name="T11" fmla="*/ 149 h 1820"/>
                  <a:gd name="T12" fmla="*/ 598 w 1880"/>
                  <a:gd name="T13" fmla="*/ 189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grpSp>
            <p:nvGrpSpPr>
              <p:cNvPr id="20498" name="Group 67"/>
              <p:cNvGrpSpPr>
                <a:grpSpLocks/>
              </p:cNvGrpSpPr>
              <p:nvPr/>
            </p:nvGrpSpPr>
            <p:grpSpPr bwMode="auto">
              <a:xfrm>
                <a:off x="9147" y="8310"/>
                <a:ext cx="542" cy="701"/>
                <a:chOff x="6911" y="8954"/>
                <a:chExt cx="592" cy="783"/>
              </a:xfrm>
            </p:grpSpPr>
            <p:sp>
              <p:nvSpPr>
                <p:cNvPr id="20514" name="Freeform 69"/>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20515" name="Freeform 68"/>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20499" name="Group 64"/>
              <p:cNvGrpSpPr>
                <a:grpSpLocks/>
              </p:cNvGrpSpPr>
              <p:nvPr/>
            </p:nvGrpSpPr>
            <p:grpSpPr bwMode="auto">
              <a:xfrm flipH="1">
                <a:off x="7975" y="8301"/>
                <a:ext cx="514" cy="701"/>
                <a:chOff x="6911" y="8954"/>
                <a:chExt cx="592" cy="783"/>
              </a:xfrm>
            </p:grpSpPr>
            <p:sp>
              <p:nvSpPr>
                <p:cNvPr id="20512" name="Freeform 66"/>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20513" name="Freeform 65"/>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20500" name="Group 61"/>
              <p:cNvGrpSpPr>
                <a:grpSpLocks/>
              </p:cNvGrpSpPr>
              <p:nvPr/>
            </p:nvGrpSpPr>
            <p:grpSpPr bwMode="auto">
              <a:xfrm rot="5400000">
                <a:off x="8532" y="8932"/>
                <a:ext cx="542" cy="669"/>
                <a:chOff x="6911" y="8954"/>
                <a:chExt cx="592" cy="783"/>
              </a:xfrm>
            </p:grpSpPr>
            <p:sp>
              <p:nvSpPr>
                <p:cNvPr id="20510" name="Freeform 63"/>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20511" name="Freeform 62"/>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20501" name="Group 58"/>
              <p:cNvGrpSpPr>
                <a:grpSpLocks/>
              </p:cNvGrpSpPr>
              <p:nvPr/>
            </p:nvGrpSpPr>
            <p:grpSpPr bwMode="auto">
              <a:xfrm rot="5400000" flipH="1">
                <a:off x="8572" y="7719"/>
                <a:ext cx="522" cy="669"/>
                <a:chOff x="6911" y="8954"/>
                <a:chExt cx="592" cy="783"/>
              </a:xfrm>
            </p:grpSpPr>
            <p:sp>
              <p:nvSpPr>
                <p:cNvPr id="20508" name="Freeform 60"/>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20509" name="Freeform 59"/>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20502" name="Group 55"/>
              <p:cNvGrpSpPr>
                <a:grpSpLocks/>
              </p:cNvGrpSpPr>
              <p:nvPr/>
            </p:nvGrpSpPr>
            <p:grpSpPr bwMode="auto">
              <a:xfrm>
                <a:off x="8258" y="7967"/>
                <a:ext cx="1153" cy="1260"/>
                <a:chOff x="5940" y="7675"/>
                <a:chExt cx="1260" cy="1260"/>
              </a:xfrm>
            </p:grpSpPr>
            <p:sp>
              <p:nvSpPr>
                <p:cNvPr id="20506" name="Line 57"/>
                <p:cNvSpPr>
                  <a:spLocks noChangeShapeType="1"/>
                </p:cNvSpPr>
                <p:nvPr/>
              </p:nvSpPr>
              <p:spPr bwMode="auto">
                <a:xfrm>
                  <a:off x="5940" y="8325"/>
                  <a:ext cx="1260" cy="0"/>
                </a:xfrm>
                <a:prstGeom prst="line">
                  <a:avLst/>
                </a:prstGeom>
                <a:noFill/>
                <a:ln w="9525">
                  <a:solidFill>
                    <a:srgbClr val="732700"/>
                  </a:solidFill>
                  <a:round/>
                  <a:headEnd type="arrow" w="med" len="med"/>
                  <a:tailEnd type="arrow" w="med" len="med"/>
                </a:ln>
              </p:spPr>
              <p:txBody>
                <a:bodyPr/>
                <a:lstStyle/>
                <a:p>
                  <a:endParaRPr lang="en-US"/>
                </a:p>
              </p:txBody>
            </p:sp>
            <p:sp>
              <p:nvSpPr>
                <p:cNvPr id="20507" name="Line 56"/>
                <p:cNvSpPr>
                  <a:spLocks noChangeShapeType="1"/>
                </p:cNvSpPr>
                <p:nvPr/>
              </p:nvSpPr>
              <p:spPr bwMode="auto">
                <a:xfrm rot="-5400000">
                  <a:off x="5941" y="8305"/>
                  <a:ext cx="1260" cy="0"/>
                </a:xfrm>
                <a:prstGeom prst="line">
                  <a:avLst/>
                </a:prstGeom>
                <a:noFill/>
                <a:ln w="9525">
                  <a:solidFill>
                    <a:srgbClr val="732700"/>
                  </a:solidFill>
                  <a:round/>
                  <a:headEnd type="arrow" w="med" len="med"/>
                  <a:tailEnd type="arrow" w="med" len="med"/>
                </a:ln>
              </p:spPr>
              <p:txBody>
                <a:bodyPr/>
                <a:lstStyle/>
                <a:p>
                  <a:endParaRPr lang="en-US"/>
                </a:p>
              </p:txBody>
            </p:sp>
          </p:grpSp>
          <p:grpSp>
            <p:nvGrpSpPr>
              <p:cNvPr id="20503" name="Group 52"/>
              <p:cNvGrpSpPr>
                <a:grpSpLocks noChangeAspect="1"/>
              </p:cNvGrpSpPr>
              <p:nvPr/>
            </p:nvGrpSpPr>
            <p:grpSpPr bwMode="auto">
              <a:xfrm rot="-7961519">
                <a:off x="8538" y="8290"/>
                <a:ext cx="620" cy="661"/>
                <a:chOff x="5928" y="4409"/>
                <a:chExt cx="1260" cy="661"/>
              </a:xfrm>
            </p:grpSpPr>
            <p:sp>
              <p:nvSpPr>
                <p:cNvPr id="20504" name="Line 54"/>
                <p:cNvSpPr>
                  <a:spLocks noChangeShapeType="1"/>
                </p:cNvSpPr>
                <p:nvPr/>
              </p:nvSpPr>
              <p:spPr bwMode="auto">
                <a:xfrm>
                  <a:off x="5928" y="4767"/>
                  <a:ext cx="1260" cy="0"/>
                </a:xfrm>
                <a:prstGeom prst="line">
                  <a:avLst/>
                </a:prstGeom>
                <a:noFill/>
                <a:ln w="9525">
                  <a:solidFill>
                    <a:srgbClr val="732700"/>
                  </a:solidFill>
                  <a:round/>
                  <a:headEnd type="arrow" w="med" len="med"/>
                  <a:tailEnd type="arrow" w="med" len="med"/>
                </a:ln>
              </p:spPr>
              <p:txBody>
                <a:bodyPr/>
                <a:lstStyle/>
                <a:p>
                  <a:endParaRPr lang="en-US"/>
                </a:p>
              </p:txBody>
            </p:sp>
            <p:sp>
              <p:nvSpPr>
                <p:cNvPr id="20505" name="Line 53"/>
                <p:cNvSpPr>
                  <a:spLocks noChangeShapeType="1"/>
                </p:cNvSpPr>
                <p:nvPr/>
              </p:nvSpPr>
              <p:spPr bwMode="auto">
                <a:xfrm rot="16200000" flipV="1">
                  <a:off x="6162" y="4697"/>
                  <a:ext cx="661" cy="85"/>
                </a:xfrm>
                <a:prstGeom prst="line">
                  <a:avLst/>
                </a:prstGeom>
                <a:noFill/>
                <a:ln w="9525">
                  <a:solidFill>
                    <a:srgbClr val="732700"/>
                  </a:solidFill>
                  <a:round/>
                  <a:headEnd type="arrow" w="med" len="med"/>
                  <a:tailEnd type="arrow" w="med" len="med"/>
                </a:ln>
              </p:spPr>
              <p:txBody>
                <a:bodyPr/>
                <a:lstStyle/>
                <a:p>
                  <a:endParaRPr lang="en-US"/>
                </a:p>
              </p:txBody>
            </p:sp>
          </p:gr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What Is the Evaluation’s Purpose?</a:t>
            </a:r>
          </a:p>
        </p:txBody>
      </p:sp>
      <p:sp>
        <p:nvSpPr>
          <p:cNvPr id="57347" name="Content Placeholder 1"/>
          <p:cNvSpPr>
            <a:spLocks noGrp="1"/>
          </p:cNvSpPr>
          <p:nvPr>
            <p:ph idx="1"/>
          </p:nvPr>
        </p:nvSpPr>
        <p:spPr/>
        <p:txBody>
          <a:bodyPr/>
          <a:lstStyle/>
          <a:p>
            <a:pPr eaLnBrk="1" hangingPunct="1"/>
            <a:r>
              <a:rPr lang="en-US" dirty="0" smtClean="0"/>
              <a:t>Who are the evaluation’s users?</a:t>
            </a:r>
          </a:p>
          <a:p>
            <a:pPr eaLnBrk="1" hangingPunct="1"/>
            <a:r>
              <a:rPr lang="en-US" dirty="0" smtClean="0"/>
              <a:t>The  national client, initiative’s funders, local grantees, and other stakeholders</a:t>
            </a:r>
          </a:p>
          <a:p>
            <a:pPr eaLnBrk="1" hangingPunct="1"/>
            <a:r>
              <a:rPr lang="en-US" dirty="0" smtClean="0"/>
              <a:t>What are the evaluation’s purposes? </a:t>
            </a:r>
          </a:p>
          <a:p>
            <a:pPr eaLnBrk="1" hangingPunct="1"/>
            <a:r>
              <a:rPr lang="en-US" dirty="0" smtClean="0"/>
              <a:t>The evaluation will focus on the intervention’s development and early implementation, providing formative feedback at multiple levels </a:t>
            </a:r>
          </a:p>
          <a:p>
            <a:pPr eaLnBrk="1" hangingPunct="1"/>
            <a:endParaRPr lang="en-US" dirty="0" smtClean="0"/>
          </a:p>
        </p:txBody>
      </p:sp>
      <p:sp>
        <p:nvSpPr>
          <p:cNvPr id="62468" name="Slide Number Placeholder 3"/>
          <p:cNvSpPr>
            <a:spLocks noGrp="1"/>
          </p:cNvSpPr>
          <p:nvPr>
            <p:ph type="sldNum" sz="quarter" idx="12"/>
          </p:nvPr>
        </p:nvSpPr>
        <p:spPr/>
        <p:txBody>
          <a:bodyPr/>
          <a:lstStyle/>
          <a:p>
            <a:pPr>
              <a:defRPr/>
            </a:pPr>
            <a:fld id="{2C563C80-D56B-4A84-987F-7921A7930817}" type="slidenum">
              <a:rPr lang="en-US"/>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a:xfrm>
            <a:off x="1195754" y="274638"/>
            <a:ext cx="7738696"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What Are the Evaluation Questions?</a:t>
            </a:r>
          </a:p>
        </p:txBody>
      </p:sp>
      <p:sp>
        <p:nvSpPr>
          <p:cNvPr id="54274" name="Content Placeholder 1"/>
          <p:cNvSpPr>
            <a:spLocks noGrp="1"/>
          </p:cNvSpPr>
          <p:nvPr>
            <p:ph idx="1"/>
          </p:nvPr>
        </p:nvSpPr>
        <p:spPr>
          <a:xfrm>
            <a:off x="1392238" y="1589648"/>
            <a:ext cx="7499350" cy="4615889"/>
          </a:xfrm>
        </p:spPr>
        <p:txBody>
          <a:bodyPr>
            <a:normAutofit/>
          </a:bodyPr>
          <a:lstStyle/>
          <a:p>
            <a:pPr marL="365760" indent="-283464" eaLnBrk="1" fontAlgn="auto" hangingPunct="1">
              <a:spcAft>
                <a:spcPts val="0"/>
              </a:spcAft>
              <a:buFont typeface="Wingdings 2"/>
              <a:buChar char=""/>
              <a:defRPr/>
            </a:pPr>
            <a:r>
              <a:rPr lang="en-US" dirty="0" smtClean="0"/>
              <a:t>What systems changes are occurring?</a:t>
            </a:r>
          </a:p>
          <a:p>
            <a:pPr marL="640080" lvl="1" indent="-237744" eaLnBrk="1" fontAlgn="auto" hangingPunct="1">
              <a:spcAft>
                <a:spcPts val="0"/>
              </a:spcAft>
              <a:buFont typeface="Verdana"/>
              <a:buChar char="◦"/>
              <a:defRPr/>
            </a:pPr>
            <a:r>
              <a:rPr lang="en-US" dirty="0" smtClean="0"/>
              <a:t>How have the system’s boundaries been expanded or reconfigured?</a:t>
            </a:r>
          </a:p>
          <a:p>
            <a:pPr marL="1097280" lvl="3" indent="-237744" eaLnBrk="1" fontAlgn="auto" hangingPunct="1">
              <a:spcAft>
                <a:spcPts val="0"/>
              </a:spcAft>
              <a:buFont typeface="Verdana"/>
              <a:buChar char="◦"/>
              <a:defRPr/>
            </a:pPr>
            <a:r>
              <a:rPr lang="en-US" dirty="0" smtClean="0"/>
              <a:t>Geographic boundaries,  stakeholder groups, discipline areas </a:t>
            </a:r>
          </a:p>
          <a:p>
            <a:pPr marL="640080" lvl="1" indent="-237744" eaLnBrk="1" fontAlgn="auto" hangingPunct="1">
              <a:spcAft>
                <a:spcPts val="0"/>
              </a:spcAft>
              <a:buFont typeface="Verdana"/>
              <a:buChar char="◦"/>
              <a:defRPr/>
            </a:pPr>
            <a:r>
              <a:rPr lang="en-US" dirty="0" smtClean="0"/>
              <a:t>Have stakeholders’ perspectives changed?</a:t>
            </a:r>
          </a:p>
          <a:p>
            <a:pPr marL="1097280" lvl="3" indent="-237744" eaLnBrk="1" fontAlgn="auto" hangingPunct="1">
              <a:spcAft>
                <a:spcPts val="0"/>
              </a:spcAft>
              <a:buFont typeface="Verdana"/>
              <a:buChar char="◦"/>
              <a:defRPr/>
            </a:pPr>
            <a:r>
              <a:rPr lang="en-US" dirty="0" smtClean="0"/>
              <a:t>Orientation of problem, understanding of challenges and opportunities,  commitment to project, charge attitudes </a:t>
            </a:r>
          </a:p>
          <a:p>
            <a:pPr marL="640080" lvl="1" indent="-237744" eaLnBrk="1" fontAlgn="auto" hangingPunct="1">
              <a:spcAft>
                <a:spcPts val="0"/>
              </a:spcAft>
              <a:buFont typeface="Verdana"/>
              <a:buChar char="◦"/>
              <a:defRPr/>
            </a:pPr>
            <a:r>
              <a:rPr lang="en-US" dirty="0" smtClean="0"/>
              <a:t>Have intensity, types of relationships changed?</a:t>
            </a:r>
          </a:p>
          <a:p>
            <a:pPr marL="1097280" lvl="3" indent="-237744" eaLnBrk="1" fontAlgn="auto" hangingPunct="1">
              <a:spcAft>
                <a:spcPts val="0"/>
              </a:spcAft>
              <a:buFont typeface="Verdana"/>
              <a:buChar char="◦"/>
              <a:defRPr/>
            </a:pPr>
            <a:r>
              <a:rPr lang="en-US" dirty="0" smtClean="0"/>
              <a:t>Level of coordination,  formality of linkages, flow of resources,  closeness of ties, diversity of actors</a:t>
            </a:r>
          </a:p>
          <a:p>
            <a:pPr marL="365760" indent="-283464" eaLnBrk="1" fontAlgn="auto" hangingPunct="1">
              <a:spcAft>
                <a:spcPts val="0"/>
              </a:spcAft>
              <a:buFont typeface="Wingdings 2"/>
              <a:buChar char=""/>
              <a:defRPr/>
            </a:pPr>
            <a:endParaRPr lang="en-US" dirty="0"/>
          </a:p>
        </p:txBody>
      </p:sp>
      <p:sp>
        <p:nvSpPr>
          <p:cNvPr id="62468" name="Slide Number Placeholder 3"/>
          <p:cNvSpPr>
            <a:spLocks noGrp="1"/>
          </p:cNvSpPr>
          <p:nvPr>
            <p:ph type="sldNum" sz="quarter" idx="12"/>
          </p:nvPr>
        </p:nvSpPr>
        <p:spPr/>
        <p:txBody>
          <a:bodyPr/>
          <a:lstStyle/>
          <a:p>
            <a:pPr>
              <a:defRPr/>
            </a:pPr>
            <a:fld id="{9E80DC48-7C73-4F85-8B6A-90904356EAE9}"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a:xfrm>
            <a:off x="1195754" y="274638"/>
            <a:ext cx="7738696"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What Are the Evaluation Questions?</a:t>
            </a:r>
          </a:p>
        </p:txBody>
      </p:sp>
      <p:sp>
        <p:nvSpPr>
          <p:cNvPr id="54274" name="Content Placeholder 1"/>
          <p:cNvSpPr>
            <a:spLocks noGrp="1"/>
          </p:cNvSpPr>
          <p:nvPr>
            <p:ph idx="1"/>
          </p:nvPr>
        </p:nvSpPr>
        <p:spPr>
          <a:xfrm>
            <a:off x="1392238" y="1589648"/>
            <a:ext cx="7499350" cy="4615889"/>
          </a:xfrm>
        </p:spPr>
        <p:txBody>
          <a:bodyPr>
            <a:normAutofit fontScale="92500"/>
          </a:bodyPr>
          <a:lstStyle/>
          <a:p>
            <a:pPr marL="365760" indent="-283464" eaLnBrk="1" fontAlgn="auto" hangingPunct="1">
              <a:spcAft>
                <a:spcPts val="0"/>
              </a:spcAft>
              <a:buFont typeface="Wingdings 2"/>
              <a:buChar char=""/>
              <a:defRPr/>
            </a:pPr>
            <a:r>
              <a:rPr lang="en-US" dirty="0" smtClean="0"/>
              <a:t>What is the role of the client in influencing systemic change and benefits for low-income people? </a:t>
            </a:r>
          </a:p>
          <a:p>
            <a:pPr marL="1097598" lvl="3" indent="-283464">
              <a:buFont typeface="Wingdings 2"/>
              <a:buChar char=""/>
              <a:defRPr/>
            </a:pPr>
            <a:r>
              <a:rPr lang="en-US" dirty="0" smtClean="0"/>
              <a:t>Integration of financing and programmatic strategies, how blended funds are structured, introduction of new financial intermediary,  client consultation and technical assistance</a:t>
            </a:r>
          </a:p>
          <a:p>
            <a:pPr marL="365760" indent="-283464" eaLnBrk="1" fontAlgn="auto" hangingPunct="1">
              <a:spcAft>
                <a:spcPts val="0"/>
              </a:spcAft>
              <a:buFont typeface="Wingdings 2"/>
              <a:buChar char=""/>
              <a:defRPr/>
            </a:pPr>
            <a:r>
              <a:rPr lang="en-US" dirty="0" smtClean="0"/>
              <a:t>How has the community’s context interacted with and influenced systemic change and benefits for low-income people? </a:t>
            </a:r>
          </a:p>
          <a:p>
            <a:pPr marL="1097598" lvl="3" indent="-283464" eaLnBrk="1" fontAlgn="auto" hangingPunct="1">
              <a:spcAft>
                <a:spcPts val="0"/>
              </a:spcAft>
              <a:buFont typeface="Wingdings 2"/>
              <a:buChar char=""/>
              <a:defRPr/>
            </a:pPr>
            <a:r>
              <a:rPr lang="en-US" dirty="0" smtClean="0"/>
              <a:t>Economic conditions,  racial dynamics, political environment, community norms, cultural norms</a:t>
            </a:r>
            <a:endParaRPr lang="en-US" dirty="0"/>
          </a:p>
        </p:txBody>
      </p:sp>
      <p:sp>
        <p:nvSpPr>
          <p:cNvPr id="62468" name="Slide Number Placeholder 3"/>
          <p:cNvSpPr>
            <a:spLocks noGrp="1"/>
          </p:cNvSpPr>
          <p:nvPr>
            <p:ph type="sldNum" sz="quarter" idx="12"/>
          </p:nvPr>
        </p:nvSpPr>
        <p:spPr/>
        <p:txBody>
          <a:bodyPr/>
          <a:lstStyle/>
          <a:p>
            <a:pPr>
              <a:defRPr/>
            </a:pPr>
            <a:fld id="{9E80DC48-7C73-4F85-8B6A-90904356EAE9}" type="slidenum">
              <a:rPr lang="en-US"/>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a:xfrm>
            <a:off x="1195754" y="274638"/>
            <a:ext cx="7738696"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What Are the Evaluation Questions?</a:t>
            </a:r>
          </a:p>
        </p:txBody>
      </p:sp>
      <p:sp>
        <p:nvSpPr>
          <p:cNvPr id="54274" name="Content Placeholder 1"/>
          <p:cNvSpPr>
            <a:spLocks noGrp="1"/>
          </p:cNvSpPr>
          <p:nvPr>
            <p:ph idx="1"/>
          </p:nvPr>
        </p:nvSpPr>
        <p:spPr>
          <a:xfrm>
            <a:off x="1392238" y="1589648"/>
            <a:ext cx="7499350" cy="4615889"/>
          </a:xfrm>
        </p:spPr>
        <p:txBody>
          <a:bodyPr>
            <a:normAutofit/>
          </a:bodyPr>
          <a:lstStyle/>
          <a:p>
            <a:pPr marL="365760" indent="-283464" eaLnBrk="1" fontAlgn="auto" hangingPunct="1">
              <a:spcAft>
                <a:spcPts val="0"/>
              </a:spcAft>
              <a:buFont typeface="Wingdings 2"/>
              <a:buChar char=""/>
              <a:defRPr/>
            </a:pPr>
            <a:r>
              <a:rPr lang="en-US" dirty="0" smtClean="0"/>
              <a:t>How are site-specific strategies, activities, and structures influencing systemic change and benefits to low-income people? </a:t>
            </a:r>
          </a:p>
          <a:p>
            <a:pPr marL="1097598" lvl="3" indent="-283464" eaLnBrk="1" fontAlgn="auto" hangingPunct="1">
              <a:spcAft>
                <a:spcPts val="0"/>
              </a:spcAft>
              <a:buFont typeface="Wingdings 2"/>
              <a:buChar char=""/>
              <a:defRPr/>
            </a:pPr>
            <a:r>
              <a:rPr lang="en-US" dirty="0" smtClean="0"/>
              <a:t>Site strategies and projects</a:t>
            </a:r>
          </a:p>
          <a:p>
            <a:pPr marL="1097598" lvl="3" indent="-283464" eaLnBrk="1" fontAlgn="auto" hangingPunct="1">
              <a:spcAft>
                <a:spcPts val="0"/>
              </a:spcAft>
              <a:buFont typeface="Wingdings 2"/>
              <a:buChar char=""/>
              <a:defRPr/>
            </a:pPr>
            <a:r>
              <a:rPr lang="en-US" dirty="0" smtClean="0"/>
              <a:t>Initiative staffing,  management, governance structure</a:t>
            </a:r>
          </a:p>
          <a:p>
            <a:pPr marL="1097598" lvl="3" indent="-283464" eaLnBrk="1" fontAlgn="auto" hangingPunct="1">
              <a:spcAft>
                <a:spcPts val="0"/>
              </a:spcAft>
              <a:buFont typeface="Wingdings 2"/>
              <a:buChar char=""/>
              <a:defRPr/>
            </a:pPr>
            <a:r>
              <a:rPr lang="en-US" dirty="0" smtClean="0"/>
              <a:t>Common agenda</a:t>
            </a:r>
          </a:p>
          <a:p>
            <a:pPr marL="1097598" lvl="3" indent="-283464" eaLnBrk="1" fontAlgn="auto" hangingPunct="1">
              <a:spcAft>
                <a:spcPts val="0"/>
              </a:spcAft>
              <a:buFont typeface="Wingdings 2"/>
              <a:buChar char=""/>
              <a:defRPr/>
            </a:pPr>
            <a:r>
              <a:rPr lang="en-US" dirty="0" smtClean="0"/>
              <a:t>Capacity and structure of financing partners</a:t>
            </a:r>
          </a:p>
          <a:p>
            <a:pPr marL="1097598" lvl="3" indent="-283464" eaLnBrk="1" fontAlgn="auto" hangingPunct="1">
              <a:spcAft>
                <a:spcPts val="0"/>
              </a:spcAft>
              <a:buFont typeface="Wingdings 2"/>
              <a:buChar char=""/>
              <a:defRPr/>
            </a:pPr>
            <a:r>
              <a:rPr lang="en-US" dirty="0" smtClean="0"/>
              <a:t>Leadership of stakeholders</a:t>
            </a:r>
          </a:p>
          <a:p>
            <a:pPr marL="1097598" lvl="3" indent="-283464" eaLnBrk="1" fontAlgn="auto" hangingPunct="1">
              <a:spcAft>
                <a:spcPts val="0"/>
              </a:spcAft>
              <a:buFont typeface="Wingdings 2"/>
              <a:buChar char=""/>
              <a:defRPr/>
            </a:pPr>
            <a:r>
              <a:rPr lang="en-US" dirty="0" smtClean="0"/>
              <a:t>Public sector role and leadership </a:t>
            </a:r>
          </a:p>
          <a:p>
            <a:pPr marL="886460" lvl="2" indent="-283464" eaLnBrk="1" fontAlgn="auto" hangingPunct="1">
              <a:spcAft>
                <a:spcPts val="0"/>
              </a:spcAft>
              <a:buFont typeface="Wingdings 2"/>
              <a:buChar char=""/>
              <a:defRPr/>
            </a:pPr>
            <a:endParaRPr lang="en-US" dirty="0"/>
          </a:p>
        </p:txBody>
      </p:sp>
      <p:sp>
        <p:nvSpPr>
          <p:cNvPr id="62468" name="Slide Number Placeholder 3"/>
          <p:cNvSpPr>
            <a:spLocks noGrp="1"/>
          </p:cNvSpPr>
          <p:nvPr>
            <p:ph type="sldNum" sz="quarter" idx="12"/>
          </p:nvPr>
        </p:nvSpPr>
        <p:spPr/>
        <p:txBody>
          <a:bodyPr/>
          <a:lstStyle/>
          <a:p>
            <a:pPr>
              <a:defRPr/>
            </a:pPr>
            <a:fld id="{9E80DC48-7C73-4F85-8B6A-90904356EAE9}" type="slidenum">
              <a:rPr lang="en-US"/>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Evaluation Methods for Unknown Dynamics</a:t>
            </a:r>
          </a:p>
        </p:txBody>
      </p:sp>
      <p:sp>
        <p:nvSpPr>
          <p:cNvPr id="55298" name="Content Placeholder 1"/>
          <p:cNvSpPr>
            <a:spLocks noGrp="1"/>
          </p:cNvSpPr>
          <p:nvPr>
            <p:ph idx="1"/>
          </p:nvPr>
        </p:nvSpPr>
        <p:spPr>
          <a:xfrm>
            <a:off x="1392238" y="1613646"/>
            <a:ext cx="7499350" cy="4591891"/>
          </a:xfrm>
        </p:spPr>
        <p:txBody>
          <a:bodyPr>
            <a:normAutofit/>
          </a:bodyPr>
          <a:lstStyle/>
          <a:p>
            <a:pPr eaLnBrk="1" hangingPunct="1"/>
            <a:r>
              <a:rPr lang="en-US" dirty="0" smtClean="0">
                <a:ea typeface="ＭＳ Ｐゴシック" charset="-128"/>
              </a:rPr>
              <a:t>Case studies, interviews, focus groups, observation of activities</a:t>
            </a:r>
          </a:p>
          <a:p>
            <a:pPr eaLnBrk="1" hangingPunct="1"/>
            <a:r>
              <a:rPr lang="en-US" dirty="0" smtClean="0">
                <a:ea typeface="ＭＳ Ｐゴシック" charset="-128"/>
              </a:rPr>
              <a:t>Mapping of community assets</a:t>
            </a:r>
          </a:p>
          <a:p>
            <a:pPr eaLnBrk="1" hangingPunct="1"/>
            <a:r>
              <a:rPr lang="en-US" dirty="0" smtClean="0">
                <a:ea typeface="ＭＳ Ｐゴシック" charset="-128"/>
              </a:rPr>
              <a:t>Environmental scans</a:t>
            </a:r>
          </a:p>
          <a:p>
            <a:pPr eaLnBrk="1" hangingPunct="1"/>
            <a:r>
              <a:rPr lang="en-US" dirty="0" smtClean="0">
                <a:ea typeface="ＭＳ Ｐゴシック" charset="-128"/>
              </a:rPr>
              <a:t>Needs assessments</a:t>
            </a:r>
          </a:p>
          <a:p>
            <a:pPr eaLnBrk="1" hangingPunct="1"/>
            <a:r>
              <a:rPr lang="en-US" dirty="0" smtClean="0">
                <a:ea typeface="ＭＳ Ｐゴシック" charset="-128"/>
              </a:rPr>
              <a:t>Situational analyses</a:t>
            </a:r>
            <a:endParaRPr lang="en-US" dirty="0"/>
          </a:p>
        </p:txBody>
      </p:sp>
      <p:sp>
        <p:nvSpPr>
          <p:cNvPr id="62468" name="Slide Number Placeholder 3"/>
          <p:cNvSpPr>
            <a:spLocks noGrp="1"/>
          </p:cNvSpPr>
          <p:nvPr>
            <p:ph type="sldNum" sz="quarter" idx="12"/>
          </p:nvPr>
        </p:nvSpPr>
        <p:spPr/>
        <p:txBody>
          <a:bodyPr/>
          <a:lstStyle/>
          <a:p>
            <a:pPr>
              <a:defRPr/>
            </a:pPr>
            <a:fld id="{D1659055-ACFF-4D7E-8B0B-E9AAD2C06794}" type="slidenum">
              <a:rPr lang="en-US"/>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Evaluation Methods for Simple Dynamics</a:t>
            </a:r>
          </a:p>
        </p:txBody>
      </p:sp>
      <p:sp>
        <p:nvSpPr>
          <p:cNvPr id="55298" name="Content Placeholder 1"/>
          <p:cNvSpPr>
            <a:spLocks noGrp="1"/>
          </p:cNvSpPr>
          <p:nvPr>
            <p:ph idx="1"/>
          </p:nvPr>
        </p:nvSpPr>
        <p:spPr>
          <a:xfrm>
            <a:off x="1392238" y="1667434"/>
            <a:ext cx="7499350" cy="4538103"/>
          </a:xfrm>
        </p:spPr>
        <p:txBody>
          <a:bodyPr>
            <a:normAutofit/>
          </a:bodyPr>
          <a:lstStyle/>
          <a:p>
            <a:pPr eaLnBrk="1" hangingPunct="1"/>
            <a:r>
              <a:rPr lang="en-US" dirty="0" smtClean="0">
                <a:ea typeface="ＭＳ Ｐゴシック" charset="-128"/>
              </a:rPr>
              <a:t>Randomized experiments</a:t>
            </a:r>
          </a:p>
          <a:p>
            <a:pPr eaLnBrk="1" hangingPunct="1"/>
            <a:r>
              <a:rPr lang="en-US" dirty="0" smtClean="0">
                <a:ea typeface="ＭＳ Ｐゴシック" charset="-128"/>
              </a:rPr>
              <a:t>Quasi-experimental comparisons</a:t>
            </a:r>
          </a:p>
          <a:p>
            <a:pPr eaLnBrk="1" hangingPunct="1"/>
            <a:r>
              <a:rPr lang="en-US" dirty="0" smtClean="0">
                <a:ea typeface="ＭＳ Ｐゴシック" charset="-128"/>
              </a:rPr>
              <a:t>Regression discontinuity analyses</a:t>
            </a:r>
          </a:p>
          <a:p>
            <a:pPr eaLnBrk="1" hangingPunct="1"/>
            <a:r>
              <a:rPr lang="en-US" dirty="0" smtClean="0">
                <a:ea typeface="ＭＳ Ｐゴシック" charset="-128"/>
              </a:rPr>
              <a:t>Hierarchical linear modeling</a:t>
            </a:r>
          </a:p>
          <a:p>
            <a:pPr eaLnBrk="1" hangingPunct="1"/>
            <a:r>
              <a:rPr lang="en-US" dirty="0" smtClean="0">
                <a:ea typeface="ＭＳ Ｐゴシック" charset="-128"/>
              </a:rPr>
              <a:t>Performance measurement, monitoring</a:t>
            </a:r>
          </a:p>
          <a:p>
            <a:pPr eaLnBrk="1" hangingPunct="1"/>
            <a:r>
              <a:rPr lang="en-US" dirty="0" smtClean="0">
                <a:ea typeface="ＭＳ Ｐゴシック" charset="-128"/>
              </a:rPr>
              <a:t>Program audits, inspections</a:t>
            </a:r>
            <a:endParaRPr lang="en-US" dirty="0" smtClean="0"/>
          </a:p>
          <a:p>
            <a:pPr marL="365760" indent="-283464" eaLnBrk="1" fontAlgn="auto" hangingPunct="1">
              <a:spcAft>
                <a:spcPts val="0"/>
              </a:spcAft>
              <a:buFont typeface="Wingdings 2"/>
              <a:buChar char=""/>
              <a:defRPr/>
            </a:pPr>
            <a:endParaRPr lang="en-US" dirty="0"/>
          </a:p>
        </p:txBody>
      </p:sp>
      <p:sp>
        <p:nvSpPr>
          <p:cNvPr id="62468" name="Slide Number Placeholder 3"/>
          <p:cNvSpPr>
            <a:spLocks noGrp="1"/>
          </p:cNvSpPr>
          <p:nvPr>
            <p:ph type="sldNum" sz="quarter" idx="12"/>
          </p:nvPr>
        </p:nvSpPr>
        <p:spPr/>
        <p:txBody>
          <a:bodyPr/>
          <a:lstStyle/>
          <a:p>
            <a:pPr>
              <a:defRPr/>
            </a:pPr>
            <a:fld id="{D1659055-ACFF-4D7E-8B0B-E9AAD2C06794}"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Evaluation Methods for Complicated Dynamics</a:t>
            </a:r>
          </a:p>
        </p:txBody>
      </p:sp>
      <p:sp>
        <p:nvSpPr>
          <p:cNvPr id="55298" name="Content Placeholder 1"/>
          <p:cNvSpPr>
            <a:spLocks noGrp="1"/>
          </p:cNvSpPr>
          <p:nvPr>
            <p:ph idx="1"/>
          </p:nvPr>
        </p:nvSpPr>
        <p:spPr>
          <a:xfrm>
            <a:off x="1392238" y="1801906"/>
            <a:ext cx="7499350" cy="4403632"/>
          </a:xfrm>
        </p:spPr>
        <p:txBody>
          <a:bodyPr>
            <a:normAutofit/>
          </a:bodyPr>
          <a:lstStyle/>
          <a:p>
            <a:pPr eaLnBrk="1" hangingPunct="1"/>
            <a:r>
              <a:rPr lang="en-US" dirty="0" smtClean="0">
                <a:ea typeface="ＭＳ Ｐゴシック" charset="-128"/>
              </a:rPr>
              <a:t>Computer simulation models of stocks, flows, feedback, and causal loops</a:t>
            </a:r>
          </a:p>
          <a:p>
            <a:pPr eaLnBrk="1" hangingPunct="1"/>
            <a:r>
              <a:rPr lang="en-US" dirty="0" smtClean="0">
                <a:ea typeface="ＭＳ Ｐゴシック" charset="-128"/>
              </a:rPr>
              <a:t>Social network analysis</a:t>
            </a:r>
          </a:p>
          <a:p>
            <a:pPr eaLnBrk="1" hangingPunct="1"/>
            <a:r>
              <a:rPr lang="en-US" dirty="0" smtClean="0">
                <a:ea typeface="ＭＳ Ｐゴシック" charset="-128"/>
              </a:rPr>
              <a:t>Pre-post measurements of change</a:t>
            </a:r>
          </a:p>
          <a:p>
            <a:pPr eaLnBrk="1" hangingPunct="1"/>
            <a:r>
              <a:rPr lang="en-US" dirty="0" smtClean="0">
                <a:ea typeface="ＭＳ Ｐゴシック" charset="-128"/>
              </a:rPr>
              <a:t>Interrupted time series analysis</a:t>
            </a:r>
          </a:p>
          <a:p>
            <a:pPr eaLnBrk="1" hangingPunct="1"/>
            <a:r>
              <a:rPr lang="en-US" dirty="0" smtClean="0">
                <a:ea typeface="ＭＳ Ｐゴシック" charset="-128"/>
              </a:rPr>
              <a:t>Comparative measurement and monitoring</a:t>
            </a:r>
          </a:p>
          <a:p>
            <a:pPr marL="365760" indent="-283464" eaLnBrk="1" fontAlgn="auto" hangingPunct="1">
              <a:spcAft>
                <a:spcPts val="0"/>
              </a:spcAft>
              <a:buFont typeface="Wingdings 2"/>
              <a:buChar char=""/>
              <a:defRPr/>
            </a:pPr>
            <a:endParaRPr lang="en-US" dirty="0"/>
          </a:p>
        </p:txBody>
      </p:sp>
      <p:sp>
        <p:nvSpPr>
          <p:cNvPr id="62468" name="Slide Number Placeholder 3"/>
          <p:cNvSpPr>
            <a:spLocks noGrp="1"/>
          </p:cNvSpPr>
          <p:nvPr>
            <p:ph type="sldNum" sz="quarter" idx="12"/>
          </p:nvPr>
        </p:nvSpPr>
        <p:spPr/>
        <p:txBody>
          <a:bodyPr/>
          <a:lstStyle/>
          <a:p>
            <a:pPr>
              <a:defRPr/>
            </a:pPr>
            <a:fld id="{D1659055-ACFF-4D7E-8B0B-E9AAD2C06794}" type="slidenum">
              <a:rPr lang="en-US"/>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Evaluation Methods for Complex Dynamics</a:t>
            </a:r>
          </a:p>
        </p:txBody>
      </p:sp>
      <p:sp>
        <p:nvSpPr>
          <p:cNvPr id="55298" name="Content Placeholder 1"/>
          <p:cNvSpPr>
            <a:spLocks noGrp="1"/>
          </p:cNvSpPr>
          <p:nvPr>
            <p:ph idx="1"/>
          </p:nvPr>
        </p:nvSpPr>
        <p:spPr>
          <a:xfrm>
            <a:off x="1392238" y="1761564"/>
            <a:ext cx="7499350" cy="4443973"/>
          </a:xfrm>
        </p:spPr>
        <p:txBody>
          <a:bodyPr>
            <a:normAutofit/>
          </a:bodyPr>
          <a:lstStyle/>
          <a:p>
            <a:pPr eaLnBrk="1" hangingPunct="1"/>
            <a:r>
              <a:rPr lang="en-US" dirty="0" smtClean="0">
                <a:ea typeface="ＭＳ Ｐゴシック" charset="-128"/>
              </a:rPr>
              <a:t>GIS spatial analysis</a:t>
            </a:r>
          </a:p>
          <a:p>
            <a:pPr eaLnBrk="1" hangingPunct="1"/>
            <a:r>
              <a:rPr lang="en-US" dirty="0" smtClean="0">
                <a:ea typeface="ＭＳ Ｐゴシック" charset="-128"/>
              </a:rPr>
              <a:t>Agent-based modeling</a:t>
            </a:r>
          </a:p>
          <a:p>
            <a:pPr eaLnBrk="1" hangingPunct="1"/>
            <a:r>
              <a:rPr lang="en-US" dirty="0" smtClean="0">
                <a:ea typeface="ＭＳ Ｐゴシック" charset="-128"/>
              </a:rPr>
              <a:t>Time trend analysis</a:t>
            </a:r>
          </a:p>
          <a:p>
            <a:pPr eaLnBrk="1" hangingPunct="1"/>
            <a:r>
              <a:rPr lang="en-US" dirty="0" smtClean="0">
                <a:ea typeface="ＭＳ Ｐゴシック" charset="-128"/>
              </a:rPr>
              <a:t>Observational or cross-sectional studies</a:t>
            </a:r>
          </a:p>
          <a:p>
            <a:pPr eaLnBrk="1" hangingPunct="1"/>
            <a:r>
              <a:rPr lang="en-US" dirty="0" smtClean="0">
                <a:ea typeface="ＭＳ Ｐゴシック" charset="-128"/>
              </a:rPr>
              <a:t>Retrospective analysis</a:t>
            </a:r>
          </a:p>
          <a:p>
            <a:pPr eaLnBrk="1" hangingPunct="1"/>
            <a:r>
              <a:rPr lang="en-US" dirty="0" smtClean="0">
                <a:ea typeface="ＭＳ Ｐゴシック" charset="-128"/>
              </a:rPr>
              <a:t>Adaptive learning measurement systems </a:t>
            </a:r>
            <a:r>
              <a:rPr lang="en-US" dirty="0" smtClean="0"/>
              <a:t> </a:t>
            </a:r>
          </a:p>
          <a:p>
            <a:pPr marL="365760" indent="-283464" eaLnBrk="1" fontAlgn="auto" hangingPunct="1">
              <a:spcAft>
                <a:spcPts val="0"/>
              </a:spcAft>
              <a:buFont typeface="Wingdings 2"/>
              <a:buChar char=""/>
              <a:defRPr/>
            </a:pPr>
            <a:endParaRPr lang="en-US" dirty="0"/>
          </a:p>
        </p:txBody>
      </p:sp>
      <p:sp>
        <p:nvSpPr>
          <p:cNvPr id="62468" name="Slide Number Placeholder 3"/>
          <p:cNvSpPr>
            <a:spLocks noGrp="1"/>
          </p:cNvSpPr>
          <p:nvPr>
            <p:ph type="sldNum" sz="quarter" idx="12"/>
          </p:nvPr>
        </p:nvSpPr>
        <p:spPr/>
        <p:txBody>
          <a:bodyPr/>
          <a:lstStyle/>
          <a:p>
            <a:pPr>
              <a:defRPr/>
            </a:pPr>
            <a:fld id="{D1659055-ACFF-4D7E-8B0B-E9AAD2C06794}" type="slidenum">
              <a:rPr lang="en-US"/>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What Are the Evaluation’s Methods?</a:t>
            </a:r>
          </a:p>
        </p:txBody>
      </p:sp>
      <p:sp>
        <p:nvSpPr>
          <p:cNvPr id="55298" name="Content Placeholder 1"/>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US" dirty="0" smtClean="0"/>
              <a:t>Network analysis—social network surveys and ecosystem mapping of sites</a:t>
            </a:r>
          </a:p>
          <a:p>
            <a:pPr marL="365760" indent="-283464" eaLnBrk="1" fontAlgn="auto" hangingPunct="1">
              <a:spcAft>
                <a:spcPts val="0"/>
              </a:spcAft>
              <a:buFont typeface="Wingdings 2"/>
              <a:buChar char=""/>
              <a:defRPr/>
            </a:pPr>
            <a:r>
              <a:rPr lang="en-US" dirty="0" smtClean="0"/>
              <a:t>Key informant interviews—phone interviews and periodic calls with site-based informants </a:t>
            </a:r>
          </a:p>
          <a:p>
            <a:pPr marL="365760" indent="-283464" eaLnBrk="1" fontAlgn="auto" hangingPunct="1">
              <a:spcAft>
                <a:spcPts val="0"/>
              </a:spcAft>
              <a:buFont typeface="Wingdings 2"/>
              <a:buChar char=""/>
              <a:defRPr/>
            </a:pPr>
            <a:r>
              <a:rPr lang="en-US" dirty="0" smtClean="0"/>
              <a:t>Site visits—focus groups, on-site interviews</a:t>
            </a:r>
          </a:p>
          <a:p>
            <a:pPr marL="365760" indent="-283464" eaLnBrk="1" fontAlgn="auto" hangingPunct="1">
              <a:spcAft>
                <a:spcPts val="0"/>
              </a:spcAft>
              <a:buFont typeface="Wingdings 2"/>
              <a:buChar char=""/>
              <a:defRPr/>
            </a:pPr>
            <a:r>
              <a:rPr lang="en-US" dirty="0" smtClean="0"/>
              <a:t>Observation—of program activities, events</a:t>
            </a:r>
          </a:p>
          <a:p>
            <a:pPr marL="365760" indent="-283464" eaLnBrk="1" fontAlgn="auto" hangingPunct="1">
              <a:spcAft>
                <a:spcPts val="0"/>
              </a:spcAft>
              <a:buFont typeface="Wingdings 2"/>
              <a:buChar char=""/>
              <a:defRPr/>
            </a:pPr>
            <a:r>
              <a:rPr lang="en-US" dirty="0" smtClean="0"/>
              <a:t>Document review—program documents, products</a:t>
            </a:r>
          </a:p>
          <a:p>
            <a:pPr marL="365760" indent="-283464" eaLnBrk="1" fontAlgn="auto" hangingPunct="1">
              <a:spcAft>
                <a:spcPts val="0"/>
              </a:spcAft>
              <a:buFont typeface="Wingdings 2"/>
              <a:buChar char=""/>
              <a:defRPr/>
            </a:pPr>
            <a:r>
              <a:rPr lang="en-US" dirty="0" smtClean="0"/>
              <a:t>Secondary data—environmental indicators </a:t>
            </a:r>
          </a:p>
          <a:p>
            <a:pPr marL="365760" indent="-283464" eaLnBrk="1" fontAlgn="auto" hangingPunct="1">
              <a:spcAft>
                <a:spcPts val="0"/>
              </a:spcAft>
              <a:buFont typeface="Wingdings 2"/>
              <a:buChar char=""/>
              <a:defRPr/>
            </a:pPr>
            <a:endParaRPr lang="en-US" dirty="0"/>
          </a:p>
        </p:txBody>
      </p:sp>
      <p:sp>
        <p:nvSpPr>
          <p:cNvPr id="62468" name="Slide Number Placeholder 3"/>
          <p:cNvSpPr>
            <a:spLocks noGrp="1"/>
          </p:cNvSpPr>
          <p:nvPr>
            <p:ph type="sldNum" sz="quarter" idx="12"/>
          </p:nvPr>
        </p:nvSpPr>
        <p:spPr/>
        <p:txBody>
          <a:bodyPr/>
          <a:lstStyle/>
          <a:p>
            <a:pPr>
              <a:defRPr/>
            </a:pPr>
            <a:fld id="{D1659055-ACFF-4D7E-8B0B-E9AAD2C06794}"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Data Analysis and Interpretation</a:t>
            </a:r>
          </a:p>
        </p:txBody>
      </p:sp>
      <p:sp>
        <p:nvSpPr>
          <p:cNvPr id="60419" name="Content Placeholder 1"/>
          <p:cNvSpPr>
            <a:spLocks noGrp="1"/>
          </p:cNvSpPr>
          <p:nvPr>
            <p:ph idx="1"/>
          </p:nvPr>
        </p:nvSpPr>
        <p:spPr/>
        <p:txBody>
          <a:bodyPr/>
          <a:lstStyle/>
          <a:p>
            <a:pPr eaLnBrk="1" hangingPunct="1"/>
            <a:r>
              <a:rPr lang="en-US" dirty="0" smtClean="0"/>
              <a:t>Network survey—two rounds</a:t>
            </a:r>
          </a:p>
          <a:p>
            <a:pPr eaLnBrk="1" hangingPunct="1"/>
            <a:r>
              <a:rPr lang="en-US" dirty="0" smtClean="0"/>
              <a:t>Follow-up site visits and interviews</a:t>
            </a:r>
          </a:p>
          <a:p>
            <a:pPr eaLnBrk="1" hangingPunct="1"/>
            <a:r>
              <a:rPr lang="en-US" dirty="0" smtClean="0"/>
              <a:t> Tracking of grantee-level policy changes</a:t>
            </a:r>
          </a:p>
          <a:p>
            <a:pPr eaLnBrk="1" hangingPunct="1"/>
            <a:r>
              <a:rPr lang="en-US" dirty="0" smtClean="0"/>
              <a:t>Tracking indicators of grantee outputs, project-specific , city-level, and resident outcomes</a:t>
            </a:r>
          </a:p>
          <a:p>
            <a:pPr eaLnBrk="1" hangingPunct="1"/>
            <a:r>
              <a:rPr lang="en-US" dirty="0" smtClean="0"/>
              <a:t>Spatial analysis of neighborhood, city, and region change</a:t>
            </a:r>
          </a:p>
          <a:p>
            <a:pPr lvl="1" eaLnBrk="1" hangingPunct="1"/>
            <a:endParaRPr lang="en-US" dirty="0" smtClean="0"/>
          </a:p>
          <a:p>
            <a:pPr eaLnBrk="1" hangingPunct="1"/>
            <a:endParaRPr lang="en-US" dirty="0" smtClean="0"/>
          </a:p>
          <a:p>
            <a:pPr eaLnBrk="1" hangingPunct="1"/>
            <a:endParaRPr lang="en-US" dirty="0" smtClean="0"/>
          </a:p>
        </p:txBody>
      </p:sp>
      <p:sp>
        <p:nvSpPr>
          <p:cNvPr id="6042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C8663D47-8D50-4DBE-978F-44D05AB1724E}" type="slidenum">
              <a:rPr lang="en-US" sz="1200">
                <a:solidFill>
                  <a:schemeClr val="bg1"/>
                </a:solidFill>
              </a:rPr>
              <a:pPr algn="r"/>
              <a:t>49</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Morning Agenda </a:t>
            </a:r>
          </a:p>
        </p:txBody>
      </p:sp>
      <p:sp>
        <p:nvSpPr>
          <p:cNvPr id="16386" name="Content Placeholder 1"/>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US" dirty="0" smtClean="0"/>
              <a:t>Overview of systems concepts </a:t>
            </a:r>
          </a:p>
          <a:p>
            <a:pPr marL="365760" indent="-283464" eaLnBrk="1" fontAlgn="auto" hangingPunct="1">
              <a:spcAft>
                <a:spcPts val="0"/>
              </a:spcAft>
              <a:buFont typeface="Wingdings 2"/>
              <a:buChar char=""/>
              <a:defRPr/>
            </a:pPr>
            <a:r>
              <a:rPr lang="en-US" dirty="0" smtClean="0"/>
              <a:t>Describing a situation systemically</a:t>
            </a:r>
          </a:p>
          <a:p>
            <a:pPr marL="365760" indent="-283464" eaLnBrk="1" fontAlgn="auto" hangingPunct="1">
              <a:spcAft>
                <a:spcPts val="0"/>
              </a:spcAft>
              <a:buFont typeface="Wingdings 2"/>
              <a:buChar char=""/>
              <a:defRPr/>
            </a:pPr>
            <a:r>
              <a:rPr lang="en-US" dirty="0" smtClean="0"/>
              <a:t>Describing a systems change intervention</a:t>
            </a:r>
          </a:p>
          <a:p>
            <a:pPr marL="365760" indent="-283464" eaLnBrk="1" fontAlgn="auto" hangingPunct="1">
              <a:spcAft>
                <a:spcPts val="0"/>
              </a:spcAft>
              <a:buFont typeface="Wingdings 2"/>
              <a:buChar char=""/>
              <a:defRPr/>
            </a:pPr>
            <a:r>
              <a:rPr lang="en-US" i="1" dirty="0" smtClean="0"/>
              <a:t>Design Evaluation</a:t>
            </a:r>
            <a:r>
              <a:rPr lang="en-US" dirty="0" smtClean="0"/>
              <a:t>: a systems change approach</a:t>
            </a:r>
          </a:p>
          <a:p>
            <a:pPr marL="365760" indent="-283464" eaLnBrk="1" fontAlgn="auto" hangingPunct="1">
              <a:spcAft>
                <a:spcPts val="0"/>
              </a:spcAft>
              <a:buFont typeface="Wingdings 2"/>
              <a:buChar char=""/>
              <a:defRPr/>
            </a:pPr>
            <a:r>
              <a:rPr lang="en-US" i="1" dirty="0" smtClean="0"/>
              <a:t>Collect Data</a:t>
            </a:r>
            <a:r>
              <a:rPr lang="en-US" dirty="0" smtClean="0"/>
              <a:t>: selecting appropriate methods</a:t>
            </a:r>
          </a:p>
          <a:p>
            <a:pPr marL="365760" indent="-283464" eaLnBrk="1" fontAlgn="auto" hangingPunct="1">
              <a:spcAft>
                <a:spcPts val="0"/>
              </a:spcAft>
              <a:buFont typeface="Wingdings 2"/>
              <a:buChar char=""/>
              <a:defRPr/>
            </a:pPr>
            <a:r>
              <a:rPr lang="en-US" i="1" dirty="0" smtClean="0"/>
              <a:t>Make Meaning</a:t>
            </a:r>
            <a:r>
              <a:rPr lang="en-US" dirty="0" smtClean="0"/>
              <a:t>: data analysis and interpretation of complex data</a:t>
            </a:r>
          </a:p>
          <a:p>
            <a:pPr marL="365760" indent="-283464" eaLnBrk="1" fontAlgn="auto" hangingPunct="1">
              <a:spcAft>
                <a:spcPts val="0"/>
              </a:spcAft>
              <a:buFont typeface="Wingdings 2"/>
              <a:buChar char=""/>
              <a:defRPr/>
            </a:pPr>
            <a:r>
              <a:rPr lang="en-US" i="1" dirty="0" smtClean="0"/>
              <a:t>Shape Practice</a:t>
            </a:r>
            <a:r>
              <a:rPr lang="en-US" dirty="0" smtClean="0"/>
              <a:t>: using evaluation results</a:t>
            </a:r>
          </a:p>
          <a:p>
            <a:pPr marL="365760" indent="-283464" eaLnBrk="1" fontAlgn="auto" hangingPunct="1">
              <a:spcAft>
                <a:spcPts val="0"/>
              </a:spcAft>
              <a:buFont typeface="Wingdings 2"/>
              <a:buChar char=""/>
              <a:defRPr/>
            </a:pPr>
            <a:endParaRPr lang="en-US" dirty="0" smtClean="0"/>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endParaRPr lang="en-US" dirty="0"/>
          </a:p>
        </p:txBody>
      </p:sp>
      <p:sp>
        <p:nvSpPr>
          <p:cNvPr id="14340" name="Slide Number Placeholder 3"/>
          <p:cNvSpPr>
            <a:spLocks noGrp="1"/>
          </p:cNvSpPr>
          <p:nvPr>
            <p:ph type="sldNum" sz="quarter" idx="12"/>
          </p:nvPr>
        </p:nvSpPr>
        <p:spPr/>
        <p:txBody>
          <a:bodyPr/>
          <a:lstStyle/>
          <a:p>
            <a:pPr>
              <a:defRPr/>
            </a:pPr>
            <a:fld id="{8533202B-5306-40E3-9060-9CE62D9BC161}"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Group Exercise</a:t>
            </a:r>
          </a:p>
        </p:txBody>
      </p:sp>
      <p:sp>
        <p:nvSpPr>
          <p:cNvPr id="57346" name="Content Placeholder 1"/>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US" dirty="0" smtClean="0"/>
              <a:t>Select a systems change initiative and describe:</a:t>
            </a:r>
          </a:p>
          <a:p>
            <a:pPr marL="365760" indent="-283464" eaLnBrk="1" fontAlgn="auto" hangingPunct="1">
              <a:spcAft>
                <a:spcPts val="0"/>
              </a:spcAft>
              <a:buFont typeface="Wingdings 2"/>
              <a:buChar char=""/>
              <a:defRPr/>
            </a:pPr>
            <a:r>
              <a:rPr lang="en-US" dirty="0" smtClean="0"/>
              <a:t>The dynamics of the situation</a:t>
            </a:r>
          </a:p>
          <a:p>
            <a:pPr marL="365760" indent="-283464" eaLnBrk="1" fontAlgn="auto" hangingPunct="1">
              <a:spcAft>
                <a:spcPts val="0"/>
              </a:spcAft>
              <a:buFont typeface="Wingdings 2"/>
              <a:buChar char=""/>
              <a:defRPr/>
            </a:pPr>
            <a:r>
              <a:rPr lang="en-US" dirty="0" smtClean="0"/>
              <a:t>The dynamics of the intervention</a:t>
            </a:r>
          </a:p>
          <a:p>
            <a:pPr marL="365760" indent="-283464" eaLnBrk="1" fontAlgn="auto" hangingPunct="1">
              <a:spcAft>
                <a:spcPts val="0"/>
              </a:spcAft>
              <a:buFont typeface="Wingdings 2"/>
              <a:buChar char=""/>
              <a:defRPr/>
            </a:pPr>
            <a:r>
              <a:rPr lang="en-US" dirty="0" smtClean="0"/>
              <a:t>The evaluation’s design—users, purpose, questions, methods, and analyses</a:t>
            </a:r>
          </a:p>
          <a:p>
            <a:pPr marL="365760" indent="-283464" eaLnBrk="1" fontAlgn="auto" hangingPunct="1">
              <a:spcAft>
                <a:spcPts val="0"/>
              </a:spcAft>
              <a:buFont typeface="Wingdings 2"/>
              <a:buChar char=""/>
              <a:defRPr/>
            </a:pPr>
            <a:r>
              <a:rPr lang="en-US" dirty="0" smtClean="0"/>
              <a:t>How does the design address each level of the iceberg? </a:t>
            </a:r>
          </a:p>
          <a:p>
            <a:pPr marL="365760" indent="-283464" eaLnBrk="1" fontAlgn="auto" hangingPunct="1">
              <a:spcAft>
                <a:spcPts val="0"/>
              </a:spcAft>
              <a:buFont typeface="Wingdings 2"/>
              <a:buChar char=""/>
              <a:defRPr/>
            </a:pPr>
            <a:r>
              <a:rPr lang="en-US" dirty="0" smtClean="0"/>
              <a:t>How do systems concepts and dynamics change the design?</a:t>
            </a:r>
          </a:p>
          <a:p>
            <a:pPr marL="365760" indent="-283464" eaLnBrk="1" fontAlgn="auto" hangingPunct="1">
              <a:spcAft>
                <a:spcPts val="0"/>
              </a:spcAft>
              <a:buFont typeface="Wingdings 2"/>
              <a:buChar char=""/>
              <a:defRPr/>
            </a:pPr>
            <a:endParaRPr lang="en-US" dirty="0" smtClean="0"/>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smtClean="0"/>
          </a:p>
        </p:txBody>
      </p:sp>
      <p:sp>
        <p:nvSpPr>
          <p:cNvPr id="6144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1DF8A67D-27C0-4DCD-8B4B-EAEC3C138865}" type="slidenum">
              <a:rPr lang="en-US" sz="1200">
                <a:solidFill>
                  <a:schemeClr val="bg1"/>
                </a:solidFill>
              </a:rPr>
              <a:pPr algn="r"/>
              <a:t>50</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sz="quarter"/>
          </p:nvPr>
        </p:nvSpPr>
        <p:spPr>
          <a:xfrm>
            <a:off x="1096963" y="2300288"/>
            <a:ext cx="7361237" cy="1143000"/>
          </a:xfrm>
        </p:spPr>
        <p:txBody>
          <a:bodyPr/>
          <a:lstStyle/>
          <a:p>
            <a:pPr eaLnBrk="1" fontAlgn="auto" hangingPunct="1">
              <a:spcAft>
                <a:spcPts val="0"/>
              </a:spcAft>
              <a:defRPr/>
            </a:pPr>
            <a:r>
              <a:rPr lang="en-US" dirty="0" smtClean="0">
                <a:solidFill>
                  <a:schemeClr val="tx2">
                    <a:satMod val="130000"/>
                  </a:schemeClr>
                </a:solidFill>
              </a:rPr>
              <a:t>Summary of Morning Session</a:t>
            </a:r>
          </a:p>
        </p:txBody>
      </p:sp>
      <p:sp>
        <p:nvSpPr>
          <p:cNvPr id="62467" name="Slide Number Placeholder 2"/>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43C2EFE5-AF11-47BF-9D73-DB017D6638B6}" type="slidenum">
              <a:rPr lang="en-US" sz="1200">
                <a:solidFill>
                  <a:schemeClr val="bg1"/>
                </a:solidFill>
              </a:rPr>
              <a:pPr algn="r"/>
              <a:t>51</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sz="quarter"/>
          </p:nvPr>
        </p:nvSpPr>
        <p:spPr>
          <a:xfrm>
            <a:off x="1181100" y="2286000"/>
            <a:ext cx="75692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Setting the Stage for the Afternoon</a:t>
            </a:r>
          </a:p>
        </p:txBody>
      </p:sp>
      <p:sp>
        <p:nvSpPr>
          <p:cNvPr id="63491" name="Slide Number Placeholder 14"/>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D1172970-6F9D-4B2D-BC48-A920343D79AB}"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The Afternoon Will:</a:t>
            </a:r>
            <a:endParaRPr lang="en-US" dirty="0">
              <a:solidFill>
                <a:schemeClr val="tx2">
                  <a:satMod val="130000"/>
                </a:schemeClr>
              </a:solidFill>
            </a:endParaRPr>
          </a:p>
        </p:txBody>
      </p:sp>
      <p:sp>
        <p:nvSpPr>
          <p:cNvPr id="64515" name="Content Placeholder 2"/>
          <p:cNvSpPr>
            <a:spLocks noGrp="1"/>
          </p:cNvSpPr>
          <p:nvPr>
            <p:ph idx="1"/>
          </p:nvPr>
        </p:nvSpPr>
        <p:spPr/>
        <p:txBody>
          <a:bodyPr/>
          <a:lstStyle/>
          <a:p>
            <a:pPr eaLnBrk="1" hangingPunct="1"/>
            <a:r>
              <a:rPr lang="en-US" smtClean="0"/>
              <a:t>Build on concepts from the morning</a:t>
            </a:r>
          </a:p>
          <a:p>
            <a:pPr eaLnBrk="1" hangingPunct="1"/>
            <a:r>
              <a:rPr lang="en-US" smtClean="0"/>
              <a:t>Look at paradigm shifts in systems change</a:t>
            </a:r>
          </a:p>
          <a:p>
            <a:pPr eaLnBrk="1" hangingPunct="1"/>
            <a:r>
              <a:rPr lang="en-US" smtClean="0"/>
              <a:t>Explore the Iceberg</a:t>
            </a:r>
          </a:p>
          <a:p>
            <a:pPr eaLnBrk="1" hangingPunct="1"/>
            <a:r>
              <a:rPr lang="en-US" smtClean="0"/>
              <a:t>Present three tools that can help with your work</a:t>
            </a:r>
          </a:p>
          <a:p>
            <a:pPr eaLnBrk="1" hangingPunct="1"/>
            <a:endParaRPr lang="en-US" smtClean="0"/>
          </a:p>
          <a:p>
            <a:pPr eaLnBrk="1" hangingPunct="1">
              <a:buFont typeface="Wingdings 2" pitchFamily="18" charset="2"/>
              <a:buNone/>
            </a:pPr>
            <a:r>
              <a:rPr lang="en-US" smtClean="0"/>
              <a:t>We will begin promptly at 12:00</a:t>
            </a:r>
          </a:p>
          <a:p>
            <a:pPr eaLnBrk="1" hangingPunct="1">
              <a:buFont typeface="Wingdings 2" pitchFamily="18" charset="2"/>
              <a:buNone/>
            </a:pPr>
            <a:r>
              <a:rPr lang="en-US" smtClean="0"/>
              <a:t>Enjoy your lunch!!!</a:t>
            </a:r>
          </a:p>
        </p:txBody>
      </p:sp>
      <p:sp>
        <p:nvSpPr>
          <p:cNvPr id="4" name="Slide Number Placeholder 3"/>
          <p:cNvSpPr>
            <a:spLocks noGrp="1"/>
          </p:cNvSpPr>
          <p:nvPr>
            <p:ph type="sldNum" sz="quarter" idx="12"/>
          </p:nvPr>
        </p:nvSpPr>
        <p:spPr/>
        <p:txBody>
          <a:bodyPr/>
          <a:lstStyle/>
          <a:p>
            <a:pPr>
              <a:defRPr/>
            </a:pPr>
            <a:fld id="{9DBBFACA-601B-4438-A2A9-25C04B5B39C4}" type="slidenum">
              <a:rPr lang="en-US"/>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Afternoon Agenda</a:t>
            </a:r>
            <a:endParaRPr lang="en-US"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dirty="0" smtClean="0"/>
              <a:t>Using another evaluation example, explore:</a:t>
            </a:r>
          </a:p>
          <a:p>
            <a:pPr marL="640080" lvl="1" indent="-237744" eaLnBrk="1" fontAlgn="auto" hangingPunct="1">
              <a:spcAft>
                <a:spcPts val="0"/>
              </a:spcAft>
              <a:buFont typeface="Verdana"/>
              <a:buChar char="◦"/>
              <a:defRPr/>
            </a:pPr>
            <a:r>
              <a:rPr lang="en-US" dirty="0" smtClean="0"/>
              <a:t>Paradigm shifts in evaluation</a:t>
            </a:r>
          </a:p>
          <a:p>
            <a:pPr marL="640080" lvl="1" indent="-237744" eaLnBrk="1" fontAlgn="auto" hangingPunct="1">
              <a:spcAft>
                <a:spcPts val="0"/>
              </a:spcAft>
              <a:buFont typeface="Verdana"/>
              <a:buChar char="◦"/>
              <a:defRPr/>
            </a:pPr>
            <a:r>
              <a:rPr lang="en-US" dirty="0" smtClean="0"/>
              <a:t>Building a theory of change around systemic points of influence</a:t>
            </a:r>
          </a:p>
          <a:p>
            <a:pPr marL="640080" lvl="1" indent="-237744" eaLnBrk="1" fontAlgn="auto" hangingPunct="1">
              <a:spcAft>
                <a:spcPts val="0"/>
              </a:spcAft>
              <a:buFont typeface="Verdana"/>
              <a:buChar char="◦"/>
              <a:defRPr/>
            </a:pPr>
            <a:r>
              <a:rPr lang="en-US" dirty="0" smtClean="0"/>
              <a:t>Assessing patterns that connect deep structures with events and behaviors</a:t>
            </a:r>
          </a:p>
          <a:p>
            <a:pPr marL="365760" indent="-283464" eaLnBrk="1" fontAlgn="auto" hangingPunct="1">
              <a:spcAft>
                <a:spcPts val="0"/>
              </a:spcAft>
              <a:buFont typeface="Wingdings 2"/>
              <a:buChar char=""/>
              <a:defRPr/>
            </a:pPr>
            <a:r>
              <a:rPr lang="en-US" dirty="0" smtClean="0"/>
              <a:t>Three new tools</a:t>
            </a:r>
          </a:p>
          <a:p>
            <a:pPr marL="365760" indent="-283464" eaLnBrk="1" fontAlgn="auto" hangingPunct="1">
              <a:spcAft>
                <a:spcPts val="0"/>
              </a:spcAft>
              <a:buFont typeface="Wingdings 2"/>
              <a:buChar char=""/>
              <a:defRPr/>
            </a:pPr>
            <a:r>
              <a:rPr lang="en-US" dirty="0" smtClean="0"/>
              <a:t>Group work</a:t>
            </a:r>
          </a:p>
          <a:p>
            <a:pPr marL="365760" indent="-283464" eaLnBrk="1" fontAlgn="auto" hangingPunct="1">
              <a:spcAft>
                <a:spcPts val="0"/>
              </a:spcAft>
              <a:buFont typeface="Wingdings 2"/>
              <a:buChar char=""/>
              <a:defRPr/>
            </a:pPr>
            <a:r>
              <a:rPr lang="en-US" dirty="0" smtClean="0"/>
              <a:t>Close</a:t>
            </a:r>
          </a:p>
          <a:p>
            <a:pPr marL="640080" lvl="1" indent="-237744" eaLnBrk="1" fontAlgn="auto" hangingPunct="1">
              <a:spcAft>
                <a:spcPts val="0"/>
              </a:spcAft>
              <a:buFont typeface="Verdana"/>
              <a:buChar char="◦"/>
              <a:defRPr/>
            </a:pPr>
            <a:endParaRPr lang="en-US" dirty="0" smtClean="0"/>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AE4ABCB4-1DA9-4942-BC1D-0DB6E61DE78D}"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sz="quarter"/>
          </p:nvPr>
        </p:nvSpPr>
        <p:spPr>
          <a:xfrm>
            <a:off x="1111250" y="2286000"/>
            <a:ext cx="803275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Example: Quality Improvement Center for Early Childhood (</a:t>
            </a:r>
            <a:r>
              <a:rPr lang="en-US" dirty="0" err="1" smtClean="0">
                <a:solidFill>
                  <a:schemeClr val="tx2">
                    <a:satMod val="130000"/>
                  </a:schemeClr>
                </a:solidFill>
              </a:rPr>
              <a:t>QIC</a:t>
            </a:r>
            <a:r>
              <a:rPr lang="en-US" dirty="0" smtClean="0">
                <a:solidFill>
                  <a:schemeClr val="tx2">
                    <a:satMod val="130000"/>
                  </a:schemeClr>
                </a:solidFill>
              </a:rPr>
              <a:t>-EC)</a:t>
            </a:r>
          </a:p>
        </p:txBody>
      </p:sp>
      <p:sp>
        <p:nvSpPr>
          <p:cNvPr id="66563" name="Slide Number Placeholder 10"/>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AF6B9DDE-46A4-4B49-A650-FDFCAA8B8CEC}"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130000"/>
                  </a:schemeClr>
                </a:solidFill>
              </a:rPr>
              <a:t>Revisiting the Systems Iceberg</a:t>
            </a:r>
            <a:endParaRPr lang="en-US" dirty="0" smtClean="0">
              <a:solidFill>
                <a:schemeClr val="tx2">
                  <a:satMod val="130000"/>
                </a:schemeClr>
              </a:solidFill>
            </a:endParaRPr>
          </a:p>
        </p:txBody>
      </p:sp>
      <p:pic>
        <p:nvPicPr>
          <p:cNvPr id="67587" name="Picture 4" descr="iceberg"/>
          <p:cNvPicPr>
            <a:picLocks noChangeAspect="1" noChangeArrowheads="1"/>
          </p:cNvPicPr>
          <p:nvPr/>
        </p:nvPicPr>
        <p:blipFill>
          <a:blip r:embed="rId3" cstate="print"/>
          <a:srcRect/>
          <a:stretch>
            <a:fillRect/>
          </a:stretch>
        </p:blipFill>
        <p:spPr bwMode="auto">
          <a:xfrm>
            <a:off x="2971800" y="1828800"/>
            <a:ext cx="2571750" cy="3500438"/>
          </a:xfrm>
          <a:prstGeom prst="rect">
            <a:avLst/>
          </a:prstGeom>
          <a:noFill/>
          <a:ln w="9525">
            <a:noFill/>
            <a:miter lim="800000"/>
            <a:headEnd/>
            <a:tailEnd/>
          </a:ln>
        </p:spPr>
      </p:pic>
      <p:sp>
        <p:nvSpPr>
          <p:cNvPr id="67588" name="Text Box 5"/>
          <p:cNvSpPr txBox="1">
            <a:spLocks noChangeArrowheads="1"/>
          </p:cNvSpPr>
          <p:nvPr/>
        </p:nvSpPr>
        <p:spPr bwMode="auto">
          <a:xfrm>
            <a:off x="436563" y="2436813"/>
            <a:ext cx="1611312" cy="646112"/>
          </a:xfrm>
          <a:prstGeom prst="rect">
            <a:avLst/>
          </a:prstGeom>
          <a:noFill/>
          <a:ln w="9525">
            <a:noFill/>
            <a:miter lim="800000"/>
            <a:headEnd/>
            <a:tailEnd/>
          </a:ln>
        </p:spPr>
        <p:txBody>
          <a:bodyPr>
            <a:spAutoFit/>
          </a:bodyPr>
          <a:lstStyle/>
          <a:p>
            <a:pPr algn="r"/>
            <a:r>
              <a:rPr lang="en-US" sz="1800" b="1">
                <a:solidFill>
                  <a:srgbClr val="B30838"/>
                </a:solidFill>
              </a:rPr>
              <a:t>Events and Behaviors </a:t>
            </a:r>
          </a:p>
        </p:txBody>
      </p:sp>
      <p:sp>
        <p:nvSpPr>
          <p:cNvPr id="67589" name="Text Box 6"/>
          <p:cNvSpPr txBox="1">
            <a:spLocks noChangeArrowheads="1"/>
          </p:cNvSpPr>
          <p:nvPr/>
        </p:nvSpPr>
        <p:spPr bwMode="auto">
          <a:xfrm>
            <a:off x="295275" y="3198813"/>
            <a:ext cx="1752600" cy="366712"/>
          </a:xfrm>
          <a:prstGeom prst="rect">
            <a:avLst/>
          </a:prstGeom>
          <a:noFill/>
          <a:ln w="9525">
            <a:noFill/>
            <a:miter lim="800000"/>
            <a:headEnd/>
            <a:tailEnd/>
          </a:ln>
        </p:spPr>
        <p:txBody>
          <a:bodyPr>
            <a:spAutoFit/>
          </a:bodyPr>
          <a:lstStyle/>
          <a:p>
            <a:pPr algn="r"/>
            <a:r>
              <a:rPr lang="en-US" sz="1800" b="1">
                <a:solidFill>
                  <a:srgbClr val="B30838"/>
                </a:solidFill>
              </a:rPr>
              <a:t>Patterns</a:t>
            </a:r>
          </a:p>
        </p:txBody>
      </p:sp>
      <p:sp>
        <p:nvSpPr>
          <p:cNvPr id="67590" name="Text Box 7"/>
          <p:cNvSpPr txBox="1">
            <a:spLocks noChangeArrowheads="1"/>
          </p:cNvSpPr>
          <p:nvPr/>
        </p:nvSpPr>
        <p:spPr bwMode="auto">
          <a:xfrm>
            <a:off x="447675" y="3757613"/>
            <a:ext cx="1600200" cy="915987"/>
          </a:xfrm>
          <a:prstGeom prst="rect">
            <a:avLst/>
          </a:prstGeom>
          <a:noFill/>
          <a:ln w="9525">
            <a:noFill/>
            <a:miter lim="800000"/>
            <a:headEnd/>
            <a:tailEnd/>
          </a:ln>
        </p:spPr>
        <p:txBody>
          <a:bodyPr>
            <a:spAutoFit/>
          </a:bodyPr>
          <a:lstStyle/>
          <a:p>
            <a:pPr algn="r"/>
            <a:r>
              <a:rPr lang="en-US" sz="1800" b="1">
                <a:solidFill>
                  <a:srgbClr val="B30838"/>
                </a:solidFill>
              </a:rPr>
              <a:t>Structures</a:t>
            </a:r>
            <a:br>
              <a:rPr lang="en-US" sz="1800" b="1">
                <a:solidFill>
                  <a:srgbClr val="B30838"/>
                </a:solidFill>
              </a:rPr>
            </a:br>
            <a:r>
              <a:rPr lang="en-US" sz="1800" b="1">
                <a:solidFill>
                  <a:srgbClr val="B30838"/>
                </a:solidFill>
              </a:rPr>
              <a:t>Paradigms Conditions </a:t>
            </a:r>
          </a:p>
        </p:txBody>
      </p:sp>
      <p:sp>
        <p:nvSpPr>
          <p:cNvPr id="67591" name="AutoShape 8"/>
          <p:cNvSpPr>
            <a:spLocks noChangeArrowheads="1"/>
          </p:cNvSpPr>
          <p:nvPr/>
        </p:nvSpPr>
        <p:spPr bwMode="auto">
          <a:xfrm>
            <a:off x="2124075" y="2551113"/>
            <a:ext cx="1600200" cy="228600"/>
          </a:xfrm>
          <a:prstGeom prst="rightArrow">
            <a:avLst>
              <a:gd name="adj1" fmla="val 50000"/>
              <a:gd name="adj2" fmla="val 94435"/>
            </a:avLst>
          </a:prstGeom>
          <a:solidFill>
            <a:schemeClr val="bg1"/>
          </a:solidFill>
          <a:ln w="9525">
            <a:solidFill>
              <a:schemeClr val="tx1"/>
            </a:solidFill>
            <a:miter lim="800000"/>
            <a:headEnd/>
            <a:tailEnd/>
          </a:ln>
        </p:spPr>
        <p:txBody>
          <a:bodyPr wrap="none" anchor="ctr"/>
          <a:lstStyle/>
          <a:p>
            <a:endParaRPr lang="en-US" sz="1800"/>
          </a:p>
        </p:txBody>
      </p:sp>
      <p:sp>
        <p:nvSpPr>
          <p:cNvPr id="67592" name="AutoShape 9"/>
          <p:cNvSpPr>
            <a:spLocks noChangeArrowheads="1"/>
          </p:cNvSpPr>
          <p:nvPr/>
        </p:nvSpPr>
        <p:spPr bwMode="auto">
          <a:xfrm>
            <a:off x="2124075" y="3313113"/>
            <a:ext cx="1600200" cy="228600"/>
          </a:xfrm>
          <a:prstGeom prst="rightArrow">
            <a:avLst>
              <a:gd name="adj1" fmla="val 50000"/>
              <a:gd name="adj2" fmla="val 94435"/>
            </a:avLst>
          </a:prstGeom>
          <a:solidFill>
            <a:schemeClr val="bg1"/>
          </a:solidFill>
          <a:ln w="9525">
            <a:solidFill>
              <a:schemeClr val="tx1"/>
            </a:solidFill>
            <a:miter lim="800000"/>
            <a:headEnd/>
            <a:tailEnd/>
          </a:ln>
        </p:spPr>
        <p:txBody>
          <a:bodyPr wrap="none" anchor="ctr"/>
          <a:lstStyle/>
          <a:p>
            <a:endParaRPr lang="en-US" sz="1800"/>
          </a:p>
        </p:txBody>
      </p:sp>
      <p:sp>
        <p:nvSpPr>
          <p:cNvPr id="67593" name="AutoShape 10"/>
          <p:cNvSpPr>
            <a:spLocks noChangeArrowheads="1"/>
          </p:cNvSpPr>
          <p:nvPr/>
        </p:nvSpPr>
        <p:spPr bwMode="auto">
          <a:xfrm>
            <a:off x="2124075" y="4151313"/>
            <a:ext cx="1600200" cy="228600"/>
          </a:xfrm>
          <a:prstGeom prst="rightArrow">
            <a:avLst>
              <a:gd name="adj1" fmla="val 50000"/>
              <a:gd name="adj2" fmla="val 94435"/>
            </a:avLst>
          </a:prstGeom>
          <a:solidFill>
            <a:schemeClr val="bg1"/>
          </a:solidFill>
          <a:ln w="9525">
            <a:solidFill>
              <a:schemeClr val="tx1"/>
            </a:solidFill>
            <a:miter lim="800000"/>
            <a:headEnd/>
            <a:tailEnd/>
          </a:ln>
        </p:spPr>
        <p:txBody>
          <a:bodyPr wrap="none" anchor="ctr"/>
          <a:lstStyle/>
          <a:p>
            <a:endParaRPr lang="en-US" sz="1800"/>
          </a:p>
        </p:txBody>
      </p:sp>
      <p:sp>
        <p:nvSpPr>
          <p:cNvPr id="67594" name="Text Box 11"/>
          <p:cNvSpPr txBox="1">
            <a:spLocks noChangeArrowheads="1"/>
          </p:cNvSpPr>
          <p:nvPr/>
        </p:nvSpPr>
        <p:spPr bwMode="auto">
          <a:xfrm>
            <a:off x="5857875" y="2360613"/>
            <a:ext cx="2438400" cy="336550"/>
          </a:xfrm>
          <a:prstGeom prst="rect">
            <a:avLst/>
          </a:prstGeom>
          <a:noFill/>
          <a:ln w="9525">
            <a:noFill/>
            <a:miter lim="800000"/>
            <a:headEnd/>
            <a:tailEnd/>
          </a:ln>
        </p:spPr>
        <p:txBody>
          <a:bodyPr>
            <a:spAutoFit/>
          </a:bodyPr>
          <a:lstStyle/>
          <a:p>
            <a:r>
              <a:rPr lang="en-US" sz="1600"/>
              <a:t>What is happening now?</a:t>
            </a:r>
          </a:p>
        </p:txBody>
      </p:sp>
      <p:sp>
        <p:nvSpPr>
          <p:cNvPr id="67595" name="Text Box 12"/>
          <p:cNvSpPr txBox="1">
            <a:spLocks noChangeArrowheads="1"/>
          </p:cNvSpPr>
          <p:nvPr/>
        </p:nvSpPr>
        <p:spPr bwMode="auto">
          <a:xfrm>
            <a:off x="5857875" y="3152775"/>
            <a:ext cx="2576513" cy="581025"/>
          </a:xfrm>
          <a:prstGeom prst="rect">
            <a:avLst/>
          </a:prstGeom>
          <a:noFill/>
          <a:ln w="9525">
            <a:noFill/>
            <a:miter lim="800000"/>
            <a:headEnd/>
            <a:tailEnd/>
          </a:ln>
        </p:spPr>
        <p:txBody>
          <a:bodyPr>
            <a:spAutoFit/>
          </a:bodyPr>
          <a:lstStyle/>
          <a:p>
            <a:r>
              <a:rPr lang="en-US" sz="1600" dirty="0"/>
              <a:t>How do patterns </a:t>
            </a:r>
            <a:r>
              <a:rPr lang="en-US" sz="1600" dirty="0" smtClean="0"/>
              <a:t>play </a:t>
            </a:r>
            <a:r>
              <a:rPr lang="en-US" sz="1600" dirty="0"/>
              <a:t>out over time and space?</a:t>
            </a:r>
          </a:p>
        </p:txBody>
      </p:sp>
      <p:sp>
        <p:nvSpPr>
          <p:cNvPr id="67596" name="Text Box 13"/>
          <p:cNvSpPr txBox="1">
            <a:spLocks noChangeArrowheads="1"/>
          </p:cNvSpPr>
          <p:nvPr/>
        </p:nvSpPr>
        <p:spPr bwMode="auto">
          <a:xfrm>
            <a:off x="5857875" y="4189413"/>
            <a:ext cx="2438400" cy="830997"/>
          </a:xfrm>
          <a:prstGeom prst="rect">
            <a:avLst/>
          </a:prstGeom>
          <a:noFill/>
          <a:ln w="9525">
            <a:noFill/>
            <a:miter lim="800000"/>
            <a:headEnd/>
            <a:tailEnd/>
          </a:ln>
        </p:spPr>
        <p:txBody>
          <a:bodyPr>
            <a:spAutoFit/>
          </a:bodyPr>
          <a:lstStyle/>
          <a:p>
            <a:r>
              <a:rPr lang="en-US" sz="1600" dirty="0"/>
              <a:t>What are the </a:t>
            </a:r>
            <a:r>
              <a:rPr lang="en-US" sz="1600" dirty="0" smtClean="0"/>
              <a:t>drivers and deep structures? </a:t>
            </a:r>
            <a:r>
              <a:rPr lang="en-US" sz="1600" dirty="0"/>
              <a:t>How are they related?</a:t>
            </a:r>
          </a:p>
        </p:txBody>
      </p:sp>
      <p:sp>
        <p:nvSpPr>
          <p:cNvPr id="21" name="Slide Number Placeholder 20"/>
          <p:cNvSpPr>
            <a:spLocks noGrp="1"/>
          </p:cNvSpPr>
          <p:nvPr>
            <p:ph type="sldNum" sz="quarter" idx="12"/>
          </p:nvPr>
        </p:nvSpPr>
        <p:spPr/>
        <p:txBody>
          <a:bodyPr/>
          <a:lstStyle/>
          <a:p>
            <a:pPr>
              <a:defRPr/>
            </a:pPr>
            <a:fld id="{DF23FC01-582C-4077-94EC-DA548C69D65B}" type="slidenum">
              <a:rPr lang="en-US"/>
              <a:pPr>
                <a:defRPr/>
              </a:pPr>
              <a:t>56</a:t>
            </a:fld>
            <a:endParaRPr lang="en-US"/>
          </a:p>
        </p:txBody>
      </p:sp>
      <p:sp>
        <p:nvSpPr>
          <p:cNvPr id="14" name="Rectangle 13"/>
          <p:cNvSpPr/>
          <p:nvPr/>
        </p:nvSpPr>
        <p:spPr>
          <a:xfrm>
            <a:off x="653142" y="6472053"/>
            <a:ext cx="8490857" cy="461665"/>
          </a:xfrm>
          <a:prstGeom prst="rect">
            <a:avLst/>
          </a:prstGeom>
        </p:spPr>
        <p:txBody>
          <a:bodyPr wrap="square">
            <a:spAutoFit/>
          </a:bodyPr>
          <a:lstStyle/>
          <a:p>
            <a:pPr>
              <a:defRPr/>
            </a:pPr>
            <a:r>
              <a:rPr lang="en-US" sz="1200" dirty="0" err="1" smtClean="0">
                <a:latin typeface="+mn-lt"/>
              </a:rPr>
              <a:t>M.Hargreaves</a:t>
            </a:r>
            <a:r>
              <a:rPr lang="en-US" sz="1200" dirty="0" smtClean="0">
                <a:latin typeface="+mn-lt"/>
              </a:rPr>
              <a:t>, </a:t>
            </a:r>
            <a:r>
              <a:rPr lang="en-US" sz="1200" dirty="0" smtClean="0">
                <a:latin typeface="+mn-lt"/>
                <a:hlinkClick r:id="rId4"/>
              </a:rPr>
              <a:t>mhargreaves@mathematica-mpr.com</a:t>
            </a:r>
            <a:r>
              <a:rPr lang="en-US" sz="1200" dirty="0" smtClean="0">
                <a:latin typeface="+mn-lt"/>
              </a:rPr>
              <a:t>; </a:t>
            </a:r>
            <a:r>
              <a:rPr lang="en-US" sz="1200" dirty="0" err="1" smtClean="0">
                <a:latin typeface="+mn-lt"/>
              </a:rPr>
              <a:t>M.Moore</a:t>
            </a:r>
            <a:r>
              <a:rPr lang="en-US" sz="1200" dirty="0" smtClean="0">
                <a:latin typeface="+mn-lt"/>
              </a:rPr>
              <a:t>, </a:t>
            </a:r>
            <a:r>
              <a:rPr lang="en-US" sz="1200" dirty="0" smtClean="0">
                <a:latin typeface="+mn-lt"/>
                <a:hlinkClick r:id="rId5"/>
              </a:rPr>
              <a:t>marah@i2i-institute.com</a:t>
            </a:r>
            <a:r>
              <a:rPr lang="en-US" sz="1200" dirty="0" smtClean="0">
                <a:latin typeface="+mn-lt"/>
              </a:rPr>
              <a:t>; </a:t>
            </a:r>
            <a:r>
              <a:rPr lang="en-US" sz="1200" dirty="0" err="1" smtClean="0">
                <a:latin typeface="+mn-lt"/>
              </a:rPr>
              <a:t>P.Parsons</a:t>
            </a:r>
            <a:r>
              <a:rPr lang="en-US" sz="1200" dirty="0" smtClean="0">
                <a:latin typeface="+mn-lt"/>
              </a:rPr>
              <a:t>, </a:t>
            </a:r>
            <a:r>
              <a:rPr lang="en-US" sz="1200" dirty="0" smtClean="0">
                <a:latin typeface="+mn-lt"/>
                <a:hlinkClick r:id="rId6"/>
              </a:rPr>
              <a:t>bparsons@insites.com</a:t>
            </a:r>
            <a:endParaRPr lang="en-US" sz="1200" dirty="0" smtClean="0">
              <a:latin typeface="+mn-lt"/>
            </a:endParaRPr>
          </a:p>
          <a:p>
            <a:pPr>
              <a:defRPr/>
            </a:pPr>
            <a:endParaRPr lang="en-US" sz="1200"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Situation</a:t>
            </a:r>
          </a:p>
        </p:txBody>
      </p:sp>
      <p:sp>
        <p:nvSpPr>
          <p:cNvPr id="64514" name="Content Placeholder 1"/>
          <p:cNvSpPr>
            <a:spLocks noGrp="1"/>
          </p:cNvSpPr>
          <p:nvPr>
            <p:ph idx="1"/>
          </p:nvPr>
        </p:nvSpPr>
        <p:spPr>
          <a:xfrm>
            <a:off x="1435100" y="1336675"/>
            <a:ext cx="7499350" cy="4911725"/>
          </a:xfrm>
        </p:spPr>
        <p:txBody>
          <a:bodyPr>
            <a:normAutofit fontScale="77500" lnSpcReduction="20000"/>
          </a:bodyPr>
          <a:lstStyle/>
          <a:p>
            <a:pPr marL="365760" indent="-283464" eaLnBrk="1" fontAlgn="auto" hangingPunct="1">
              <a:spcAft>
                <a:spcPts val="0"/>
              </a:spcAft>
              <a:buFont typeface="Wingdings 2"/>
              <a:buChar char=""/>
              <a:defRPr/>
            </a:pPr>
            <a:r>
              <a:rPr lang="en-US" dirty="0" smtClean="0"/>
              <a:t>Many interventions in place, but abuse and neglect rates not improving </a:t>
            </a:r>
          </a:p>
          <a:p>
            <a:pPr marL="365760" indent="-283464" eaLnBrk="1" fontAlgn="auto" hangingPunct="1">
              <a:spcAft>
                <a:spcPts val="0"/>
              </a:spcAft>
              <a:buFont typeface="Wingdings 2"/>
              <a:buChar char=""/>
              <a:defRPr/>
            </a:pPr>
            <a:r>
              <a:rPr lang="en-US" dirty="0" smtClean="0"/>
              <a:t>Multiple partners related to child abuse and neglect (CAN) prevention (programs, communities, policymakers, researchers, etc.)</a:t>
            </a:r>
          </a:p>
          <a:p>
            <a:pPr marL="365760" indent="-283464" eaLnBrk="1" fontAlgn="auto" hangingPunct="1">
              <a:spcAft>
                <a:spcPts val="0"/>
              </a:spcAft>
              <a:buFont typeface="Wingdings 2"/>
              <a:buChar char=""/>
              <a:defRPr/>
            </a:pPr>
            <a:r>
              <a:rPr lang="en-US" dirty="0" smtClean="0"/>
              <a:t>Affects families across socioeconomic spectrum</a:t>
            </a:r>
          </a:p>
          <a:p>
            <a:pPr marL="365760" indent="-283464" eaLnBrk="1" fontAlgn="auto" hangingPunct="1">
              <a:spcAft>
                <a:spcPts val="0"/>
              </a:spcAft>
              <a:buFont typeface="Wingdings 2"/>
              <a:buChar char=""/>
              <a:defRPr/>
            </a:pPr>
            <a:r>
              <a:rPr lang="en-US" dirty="0" smtClean="0"/>
              <a:t>Social norms stigmatize families who are thought to be at risk</a:t>
            </a:r>
          </a:p>
          <a:p>
            <a:pPr marL="365760" indent="-283464" eaLnBrk="1" fontAlgn="auto" hangingPunct="1">
              <a:spcAft>
                <a:spcPts val="0"/>
              </a:spcAft>
              <a:buFont typeface="Wingdings 2"/>
              <a:buChar char=""/>
              <a:defRPr/>
            </a:pPr>
            <a:r>
              <a:rPr lang="en-US" dirty="0" smtClean="0"/>
              <a:t>Families are isolated socially and isolated from the larger system</a:t>
            </a:r>
          </a:p>
          <a:p>
            <a:pPr marL="365760" indent="-283464" eaLnBrk="1" fontAlgn="auto" hangingPunct="1">
              <a:spcAft>
                <a:spcPts val="0"/>
              </a:spcAft>
              <a:buFont typeface="Wingdings 2"/>
              <a:buChar char=""/>
              <a:defRPr/>
            </a:pPr>
            <a:r>
              <a:rPr lang="en-US" dirty="0" smtClean="0"/>
              <a:t>Predominantly focuses on reducing risk and individual behavior change rather than more systems approach</a:t>
            </a:r>
          </a:p>
          <a:p>
            <a:pPr marL="365760" indent="-283464" eaLnBrk="1" fontAlgn="auto" hangingPunct="1">
              <a:spcAft>
                <a:spcPts val="0"/>
              </a:spcAft>
              <a:buFont typeface="Wingdings 2"/>
              <a:buChar char=""/>
              <a:defRPr/>
            </a:pPr>
            <a:r>
              <a:rPr lang="en-US" dirty="0" smtClean="0"/>
              <a:t>No underlying paradigm driving policy—policy often not related to CAN paradigms at all!</a:t>
            </a:r>
          </a:p>
          <a:p>
            <a:pPr marL="365760" indent="-283464" eaLnBrk="1" fontAlgn="auto" hangingPunct="1">
              <a:spcAft>
                <a:spcPts val="0"/>
              </a:spcAft>
              <a:buFont typeface="Wingdings 2"/>
              <a:buChar char=""/>
              <a:defRPr/>
            </a:pPr>
            <a:endParaRPr lang="en-US" dirty="0" smtClean="0"/>
          </a:p>
        </p:txBody>
      </p:sp>
      <p:sp>
        <p:nvSpPr>
          <p:cNvPr id="7" name="Slide Number Placeholder 6"/>
          <p:cNvSpPr>
            <a:spLocks noGrp="1"/>
          </p:cNvSpPr>
          <p:nvPr>
            <p:ph type="sldNum" sz="quarter" idx="12"/>
          </p:nvPr>
        </p:nvSpPr>
        <p:spPr/>
        <p:txBody>
          <a:bodyPr/>
          <a:lstStyle/>
          <a:p>
            <a:pPr>
              <a:defRPr/>
            </a:pPr>
            <a:fld id="{A61ADFDF-F562-4DA3-B958-5B89838D1C68}" type="slidenum">
              <a:rPr lang="en-US"/>
              <a:pPr>
                <a:defRPr/>
              </a:pPr>
              <a:t>57</a:t>
            </a:fld>
            <a:endParaRPr lang="en-US"/>
          </a:p>
        </p:txBody>
      </p:sp>
      <p:sp>
        <p:nvSpPr>
          <p:cNvPr id="68613"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FC45BA2B-8443-491C-B083-35CB439B2D75}" type="slidenum">
              <a:rPr lang="en-US" sz="1200">
                <a:solidFill>
                  <a:schemeClr val="bg1"/>
                </a:solidFill>
              </a:rPr>
              <a:pPr algn="r"/>
              <a:t>57</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Intervention</a:t>
            </a:r>
          </a:p>
        </p:txBody>
      </p:sp>
      <p:sp>
        <p:nvSpPr>
          <p:cNvPr id="65538" name="Content Placeholder 1"/>
          <p:cNvSpPr>
            <a:spLocks noGrp="1"/>
          </p:cNvSpPr>
          <p:nvPr>
            <p:ph idx="1"/>
          </p:nvPr>
        </p:nvSpPr>
        <p:spPr/>
        <p:txBody>
          <a:bodyPr>
            <a:normAutofit lnSpcReduction="10000"/>
          </a:bodyPr>
          <a:lstStyle/>
          <a:p>
            <a:pPr marL="365760" indent="-283464" eaLnBrk="1" fontAlgn="auto" hangingPunct="1">
              <a:spcAft>
                <a:spcPts val="0"/>
              </a:spcAft>
              <a:buFont typeface="Wingdings 2"/>
              <a:buNone/>
              <a:defRPr/>
            </a:pPr>
            <a:r>
              <a:rPr lang="en-US" b="1" dirty="0" smtClean="0">
                <a:ea typeface="ＭＳ Ｐゴシック" charset="-128"/>
              </a:rPr>
              <a:t>Goals:</a:t>
            </a:r>
          </a:p>
          <a:p>
            <a:pPr marL="365760" indent="-283464" eaLnBrk="1" fontAlgn="auto" hangingPunct="1">
              <a:spcAft>
                <a:spcPts val="0"/>
              </a:spcAft>
              <a:buFont typeface="Wingdings 2"/>
              <a:buChar char=""/>
              <a:defRPr/>
            </a:pPr>
            <a:r>
              <a:rPr lang="en-US" dirty="0" smtClean="0">
                <a:ea typeface="ＭＳ Ｐゴシック" charset="-128"/>
              </a:rPr>
              <a:t>Decrease in child abuse and neglect through a systemic </a:t>
            </a:r>
            <a:r>
              <a:rPr lang="en-US" dirty="0" smtClean="0">
                <a:solidFill>
                  <a:srgbClr val="B30838"/>
                </a:solidFill>
                <a:ea typeface="ＭＳ Ｐゴシック" charset="-128"/>
              </a:rPr>
              <a:t>paradigm</a:t>
            </a:r>
            <a:r>
              <a:rPr lang="en-US" dirty="0" smtClean="0">
                <a:ea typeface="ＭＳ Ｐゴシック" charset="-128"/>
              </a:rPr>
              <a:t> shift from focusing on risk to building PROTECTIVE FACTORS in families and communities</a:t>
            </a:r>
          </a:p>
          <a:p>
            <a:pPr marL="365760" indent="-283464" eaLnBrk="1" fontAlgn="auto" hangingPunct="1">
              <a:spcAft>
                <a:spcPts val="0"/>
              </a:spcAft>
              <a:buFont typeface="Wingdings 2"/>
              <a:buChar char=""/>
              <a:defRPr/>
            </a:pPr>
            <a:r>
              <a:rPr lang="en-US" dirty="0" smtClean="0">
                <a:ea typeface="ＭＳ Ｐゴシック" charset="-128"/>
              </a:rPr>
              <a:t>Move to a focus on identifying and understanding </a:t>
            </a:r>
            <a:r>
              <a:rPr lang="en-US" dirty="0" smtClean="0">
                <a:solidFill>
                  <a:srgbClr val="B30838"/>
                </a:solidFill>
                <a:ea typeface="ＭＳ Ｐゴシック" charset="-128"/>
              </a:rPr>
              <a:t>patterns</a:t>
            </a:r>
            <a:r>
              <a:rPr lang="en-US" dirty="0" smtClean="0">
                <a:ea typeface="ＭＳ Ｐゴシック" charset="-128"/>
              </a:rPr>
              <a:t> across the systems and the </a:t>
            </a:r>
            <a:r>
              <a:rPr lang="en-US" dirty="0" smtClean="0">
                <a:solidFill>
                  <a:srgbClr val="B30838"/>
                </a:solidFill>
                <a:ea typeface="ＭＳ Ｐゴシック" charset="-128"/>
              </a:rPr>
              <a:t>paradigms, structures, and conditions</a:t>
            </a:r>
            <a:r>
              <a:rPr lang="en-US" dirty="0" smtClean="0">
                <a:ea typeface="ＭＳ Ｐゴシック" charset="-128"/>
              </a:rPr>
              <a:t> that reinforce and/or support change in the patterns</a:t>
            </a: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69636"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5A43709F-0B01-460D-B6E2-FF46CCF8EA3D}" type="slidenum">
              <a:rPr lang="en-US" sz="1200">
                <a:solidFill>
                  <a:schemeClr val="bg1"/>
                </a:solidFill>
              </a:rPr>
              <a:pPr algn="r"/>
              <a:t>58</a:t>
            </a:fld>
            <a:endParaRPr lang="en-US" sz="1200">
              <a:solidFill>
                <a:schemeClr val="bg1"/>
              </a:solidFill>
            </a:endParaRPr>
          </a:p>
        </p:txBody>
      </p:sp>
      <p:sp>
        <p:nvSpPr>
          <p:cNvPr id="9" name="Slide Number Placeholder 8"/>
          <p:cNvSpPr>
            <a:spLocks noGrp="1"/>
          </p:cNvSpPr>
          <p:nvPr>
            <p:ph type="sldNum" sz="quarter" idx="12"/>
          </p:nvPr>
        </p:nvSpPr>
        <p:spPr/>
        <p:txBody>
          <a:bodyPr/>
          <a:lstStyle/>
          <a:p>
            <a:pPr>
              <a:defRPr/>
            </a:pPr>
            <a:fld id="{984CF94E-4DC4-4ADA-B825-CF2421B9D690}" type="slidenum">
              <a:rPr lang="en-US"/>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Intervention</a:t>
            </a:r>
          </a:p>
        </p:txBody>
      </p:sp>
      <p:sp>
        <p:nvSpPr>
          <p:cNvPr id="65538" name="Content Placeholder 1"/>
          <p:cNvSpPr>
            <a:spLocks noGrp="1"/>
          </p:cNvSpPr>
          <p:nvPr>
            <p:ph idx="1"/>
          </p:nvPr>
        </p:nvSpPr>
        <p:spPr/>
        <p:txBody>
          <a:bodyPr>
            <a:normAutofit fontScale="77500" lnSpcReduction="20000"/>
          </a:bodyPr>
          <a:lstStyle/>
          <a:p>
            <a:pPr marL="365760" indent="-283464" eaLnBrk="1" fontAlgn="auto" hangingPunct="1">
              <a:spcBef>
                <a:spcPts val="1800"/>
              </a:spcBef>
              <a:spcAft>
                <a:spcPts val="0"/>
              </a:spcAft>
              <a:buFont typeface="Wingdings 2"/>
              <a:buNone/>
              <a:defRPr/>
            </a:pPr>
            <a:r>
              <a:rPr lang="en-US" b="1" dirty="0" smtClean="0">
                <a:ea typeface="ＭＳ Ｐゴシック" charset="-128"/>
              </a:rPr>
              <a:t>Strategies:</a:t>
            </a:r>
          </a:p>
          <a:p>
            <a:pPr marL="365760" indent="-283464" eaLnBrk="1" fontAlgn="auto" hangingPunct="1">
              <a:spcBef>
                <a:spcPts val="1800"/>
              </a:spcBef>
              <a:spcAft>
                <a:spcPts val="0"/>
              </a:spcAft>
              <a:buFont typeface="Wingdings 2"/>
              <a:buChar char=""/>
              <a:defRPr/>
            </a:pPr>
            <a:r>
              <a:rPr lang="en-US" dirty="0" smtClean="0">
                <a:ea typeface="ＭＳ Ｐゴシック" charset="-128"/>
              </a:rPr>
              <a:t>Research project focused on creating and integrating new knowledge about  using Protective Factors in CAN prevention</a:t>
            </a:r>
          </a:p>
          <a:p>
            <a:pPr marL="365760" indent="-283464" eaLnBrk="1" fontAlgn="auto" hangingPunct="1">
              <a:spcBef>
                <a:spcPts val="1800"/>
              </a:spcBef>
              <a:spcAft>
                <a:spcPts val="0"/>
              </a:spcAft>
              <a:buFont typeface="Wingdings 2"/>
              <a:buChar char=""/>
              <a:defRPr/>
            </a:pPr>
            <a:r>
              <a:rPr lang="en-US" dirty="0" smtClean="0">
                <a:ea typeface="ＭＳ Ｐゴシック" charset="-128"/>
              </a:rPr>
              <a:t>Overall project focused on a systemic approach across multiple levels</a:t>
            </a:r>
          </a:p>
          <a:p>
            <a:pPr marL="365760" indent="-283464" eaLnBrk="1" fontAlgn="auto" hangingPunct="1">
              <a:spcBef>
                <a:spcPts val="1800"/>
              </a:spcBef>
              <a:spcAft>
                <a:spcPts val="0"/>
              </a:spcAft>
              <a:buFont typeface="Wingdings 2"/>
              <a:buChar char=""/>
              <a:defRPr/>
            </a:pPr>
            <a:r>
              <a:rPr lang="en-US" dirty="0" smtClean="0">
                <a:ea typeface="ＭＳ Ｐゴシック" charset="-128"/>
              </a:rPr>
              <a:t>Four research demonstration sites </a:t>
            </a:r>
          </a:p>
          <a:p>
            <a:pPr marL="640080" lvl="1" indent="-237744" eaLnBrk="1" fontAlgn="auto" hangingPunct="1">
              <a:spcBef>
                <a:spcPts val="1800"/>
              </a:spcBef>
              <a:spcAft>
                <a:spcPts val="0"/>
              </a:spcAft>
              <a:buFont typeface="Verdana"/>
              <a:buChar char="◦"/>
              <a:defRPr/>
            </a:pPr>
            <a:r>
              <a:rPr lang="en-US" dirty="0" smtClean="0">
                <a:ea typeface="ＭＳ Ｐゴシック" charset="-128"/>
              </a:rPr>
              <a:t>Different approaches to CAN prevention</a:t>
            </a:r>
          </a:p>
          <a:p>
            <a:pPr marL="640080" lvl="1" indent="-237744" eaLnBrk="1" fontAlgn="auto" hangingPunct="1">
              <a:spcBef>
                <a:spcPts val="1800"/>
              </a:spcBef>
              <a:spcAft>
                <a:spcPts val="0"/>
              </a:spcAft>
              <a:buFont typeface="Verdana"/>
              <a:buChar char="◦"/>
              <a:defRPr/>
            </a:pPr>
            <a:r>
              <a:rPr lang="en-US" dirty="0" smtClean="0">
                <a:ea typeface="ＭＳ Ｐゴシック" charset="-128"/>
              </a:rPr>
              <a:t>Different levels of systems involvement and integration</a:t>
            </a:r>
          </a:p>
          <a:p>
            <a:pPr marL="640080" lvl="1" indent="-237744" eaLnBrk="1" fontAlgn="auto" hangingPunct="1">
              <a:spcBef>
                <a:spcPts val="1800"/>
              </a:spcBef>
              <a:spcAft>
                <a:spcPts val="0"/>
              </a:spcAft>
              <a:buFont typeface="Verdana"/>
              <a:buChar char="◦"/>
              <a:defRPr/>
            </a:pPr>
            <a:r>
              <a:rPr lang="en-US" dirty="0" smtClean="0">
                <a:ea typeface="ＭＳ Ｐゴシック" charset="-128"/>
              </a:rPr>
              <a:t>Varying degrees of integrating protective factors into interventions</a:t>
            </a:r>
          </a:p>
          <a:p>
            <a:pPr marL="365760" indent="-283464" eaLnBrk="1" fontAlgn="auto" hangingPunct="1">
              <a:spcBef>
                <a:spcPts val="1800"/>
              </a:spcBef>
              <a:spcAft>
                <a:spcPts val="0"/>
              </a:spcAft>
              <a:buFont typeface="Wingdings 2"/>
              <a:buChar char=""/>
              <a:defRPr/>
            </a:pPr>
            <a:endParaRPr lang="en-US" dirty="0" smtClean="0">
              <a:ea typeface="ＭＳ Ｐゴシック" charset="-128"/>
            </a:endParaRPr>
          </a:p>
          <a:p>
            <a:pPr marL="365760" indent="-283464" eaLnBrk="1" fontAlgn="auto" hangingPunct="1">
              <a:spcBef>
                <a:spcPts val="1800"/>
              </a:spcBef>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7066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17A63D6C-21EA-47B3-9CF7-14C2039E4AC5}" type="slidenum">
              <a:rPr lang="en-US" sz="1200">
                <a:solidFill>
                  <a:schemeClr val="bg1"/>
                </a:solidFill>
              </a:rPr>
              <a:pPr algn="r"/>
              <a:t>59</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BB39B78D-2A39-4D61-A115-37FB0013E44F}" type="slidenum">
              <a:rPr lang="en-US"/>
              <a:pPr>
                <a:defRPr/>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sz="quarter"/>
          </p:nvPr>
        </p:nvSpPr>
        <p:spPr>
          <a:xfrm>
            <a:off x="1125538" y="2286000"/>
            <a:ext cx="7332662" cy="1143000"/>
          </a:xfrm>
        </p:spPr>
        <p:txBody>
          <a:bodyPr/>
          <a:lstStyle/>
          <a:p>
            <a:pPr eaLnBrk="1" fontAlgn="auto" hangingPunct="1">
              <a:spcAft>
                <a:spcPts val="0"/>
              </a:spcAft>
              <a:defRPr/>
            </a:pPr>
            <a:r>
              <a:rPr lang="en-US" dirty="0" smtClean="0">
                <a:solidFill>
                  <a:schemeClr val="tx2">
                    <a:satMod val="130000"/>
                  </a:schemeClr>
                </a:solidFill>
              </a:rPr>
              <a:t>Systems Concepts</a:t>
            </a:r>
          </a:p>
        </p:txBody>
      </p:sp>
      <p:sp>
        <p:nvSpPr>
          <p:cNvPr id="22531"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B93F747A-1D47-4DD9-915C-7DBF1F7279B6}"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a:t>
            </a:r>
            <a:br>
              <a:rPr lang="en-US" dirty="0" smtClean="0">
                <a:solidFill>
                  <a:schemeClr val="tx2">
                    <a:satMod val="130000"/>
                  </a:schemeClr>
                </a:solidFill>
              </a:rPr>
            </a:br>
            <a:r>
              <a:rPr lang="en-US" dirty="0" smtClean="0">
                <a:solidFill>
                  <a:schemeClr val="tx2">
                    <a:satMod val="130000"/>
                  </a:schemeClr>
                </a:solidFill>
              </a:rPr>
              <a:t>Protective Factors as Paradigm Shift</a:t>
            </a:r>
          </a:p>
        </p:txBody>
      </p:sp>
      <p:sp>
        <p:nvSpPr>
          <p:cNvPr id="65539" name="Rectangle 3"/>
          <p:cNvSpPr>
            <a:spLocks noGrp="1" noChangeArrowheads="1"/>
          </p:cNvSpPr>
          <p:nvPr>
            <p:ph idx="1"/>
          </p:nvPr>
        </p:nvSpPr>
        <p:spPr>
          <a:xfrm>
            <a:off x="1435100" y="1955800"/>
            <a:ext cx="7499350" cy="4292600"/>
          </a:xfrm>
        </p:spPr>
        <p:txBody>
          <a:bodyPr/>
          <a:lstStyle/>
          <a:p>
            <a:pPr eaLnBrk="1" hangingPunct="1"/>
            <a:r>
              <a:rPr lang="en-US" smtClean="0"/>
              <a:t>Parental resilience	</a:t>
            </a:r>
          </a:p>
          <a:p>
            <a:pPr eaLnBrk="1" hangingPunct="1"/>
            <a:r>
              <a:rPr lang="en-US" smtClean="0"/>
              <a:t>Social connections</a:t>
            </a:r>
          </a:p>
          <a:p>
            <a:pPr eaLnBrk="1" hangingPunct="1"/>
            <a:r>
              <a:rPr lang="en-US" smtClean="0"/>
              <a:t>Concrete support in time of need</a:t>
            </a:r>
          </a:p>
          <a:p>
            <a:pPr eaLnBrk="1" hangingPunct="1"/>
            <a:r>
              <a:rPr lang="en-US" smtClean="0"/>
              <a:t>Knowledge of parenting and child development</a:t>
            </a:r>
          </a:p>
          <a:p>
            <a:pPr eaLnBrk="1" hangingPunct="1"/>
            <a:r>
              <a:rPr lang="en-US" smtClean="0"/>
              <a:t>Social and emotional competence of child</a:t>
            </a:r>
          </a:p>
        </p:txBody>
      </p:sp>
      <p:sp>
        <p:nvSpPr>
          <p:cNvPr id="7168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F58396D3-4055-45BF-A30B-2F9604723C99}" type="slidenum">
              <a:rPr lang="en-US" sz="1200">
                <a:solidFill>
                  <a:schemeClr val="bg1"/>
                </a:solidFill>
              </a:rPr>
              <a:pPr algn="r"/>
              <a:t>60</a:t>
            </a:fld>
            <a:endParaRPr lang="en-US" sz="1200">
              <a:solidFill>
                <a:schemeClr val="bg1"/>
              </a:solidFill>
            </a:endParaRPr>
          </a:p>
        </p:txBody>
      </p:sp>
      <p:sp>
        <p:nvSpPr>
          <p:cNvPr id="8" name="Slide Number Placeholder 7"/>
          <p:cNvSpPr>
            <a:spLocks noGrp="1"/>
          </p:cNvSpPr>
          <p:nvPr>
            <p:ph type="sldNum" sz="quarter" idx="12"/>
          </p:nvPr>
        </p:nvSpPr>
        <p:spPr/>
        <p:txBody>
          <a:bodyPr/>
          <a:lstStyle/>
          <a:p>
            <a:pPr>
              <a:defRPr/>
            </a:pPr>
            <a:fld id="{D1C197C8-D609-4D9E-8FD1-5220A08DB110}" type="slidenum">
              <a:rPr lang="en-US"/>
              <a:pPr>
                <a:defRPr/>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Intervention</a:t>
            </a:r>
          </a:p>
        </p:txBody>
      </p:sp>
      <p:sp>
        <p:nvSpPr>
          <p:cNvPr id="65538" name="Content Placeholder 1"/>
          <p:cNvSpPr>
            <a:spLocks noGrp="1"/>
          </p:cNvSpPr>
          <p:nvPr>
            <p:ph idx="1"/>
          </p:nvPr>
        </p:nvSpPr>
        <p:spPr/>
        <p:txBody>
          <a:bodyPr>
            <a:normAutofit/>
          </a:bodyPr>
          <a:lstStyle/>
          <a:p>
            <a:pPr marL="365760" indent="-4763" eaLnBrk="1" fontAlgn="auto" hangingPunct="1">
              <a:spcBef>
                <a:spcPts val="1800"/>
              </a:spcBef>
              <a:spcAft>
                <a:spcPts val="0"/>
              </a:spcAft>
              <a:buFont typeface="Wingdings 2"/>
              <a:buNone/>
              <a:defRPr/>
            </a:pPr>
            <a:r>
              <a:rPr lang="en-US" dirty="0" smtClean="0">
                <a:ea typeface="ＭＳ Ｐゴシック" charset="-128"/>
              </a:rPr>
              <a:t>The </a:t>
            </a:r>
            <a:r>
              <a:rPr lang="en-US" b="1" dirty="0" smtClean="0">
                <a:ea typeface="ＭＳ Ｐゴシック" charset="-128"/>
              </a:rPr>
              <a:t>Theory of Change </a:t>
            </a:r>
            <a:r>
              <a:rPr lang="en-US" dirty="0" smtClean="0">
                <a:ea typeface="ＭＳ Ｐゴシック" charset="-128"/>
              </a:rPr>
              <a:t>identifies “Points of Influence” at multiple levels:</a:t>
            </a:r>
          </a:p>
          <a:p>
            <a:pPr marL="365760" indent="-283464" eaLnBrk="1" fontAlgn="auto" hangingPunct="1">
              <a:spcBef>
                <a:spcPts val="1800"/>
              </a:spcBef>
              <a:spcAft>
                <a:spcPts val="0"/>
              </a:spcAft>
              <a:buFont typeface="Wingdings 2"/>
              <a:buChar char=""/>
              <a:defRPr/>
            </a:pPr>
            <a:r>
              <a:rPr lang="en-US" sz="2600" dirty="0" smtClean="0">
                <a:ea typeface="ＭＳ Ｐゴシック" charset="-128"/>
              </a:rPr>
              <a:t>Caregiver-Child (individual level)</a:t>
            </a:r>
          </a:p>
          <a:p>
            <a:pPr marL="365760" indent="-283464" eaLnBrk="1" fontAlgn="auto" hangingPunct="1">
              <a:spcBef>
                <a:spcPts val="1800"/>
              </a:spcBef>
              <a:spcAft>
                <a:spcPts val="0"/>
              </a:spcAft>
              <a:buFont typeface="Wingdings 2"/>
              <a:buChar char=""/>
              <a:defRPr/>
            </a:pPr>
            <a:r>
              <a:rPr lang="en-US" sz="2600" dirty="0" smtClean="0">
                <a:ea typeface="ＭＳ Ｐゴシック" charset="-128"/>
              </a:rPr>
              <a:t>Social Support (relationship level)</a:t>
            </a:r>
          </a:p>
          <a:p>
            <a:pPr marL="365760" indent="-283464" eaLnBrk="1" fontAlgn="auto" hangingPunct="1">
              <a:spcBef>
                <a:spcPts val="1800"/>
              </a:spcBef>
              <a:spcAft>
                <a:spcPts val="0"/>
              </a:spcAft>
              <a:buFont typeface="Wingdings 2"/>
              <a:buChar char=""/>
              <a:defRPr/>
            </a:pPr>
            <a:r>
              <a:rPr lang="en-US" sz="2600" dirty="0" smtClean="0">
                <a:ea typeface="ＭＳ Ｐゴシック" charset="-128"/>
              </a:rPr>
              <a:t>Neighborhood (community level)</a:t>
            </a:r>
          </a:p>
          <a:p>
            <a:pPr marL="365760" indent="-283464" eaLnBrk="1" fontAlgn="auto" hangingPunct="1">
              <a:spcBef>
                <a:spcPts val="1800"/>
              </a:spcBef>
              <a:spcAft>
                <a:spcPts val="0"/>
              </a:spcAft>
              <a:buFont typeface="Wingdings 2"/>
              <a:buChar char=""/>
              <a:defRPr/>
            </a:pPr>
            <a:r>
              <a:rPr lang="en-US" sz="2600" dirty="0" smtClean="0">
                <a:ea typeface="ＭＳ Ｐゴシック" charset="-128"/>
              </a:rPr>
              <a:t>Organizational Programs (community level)</a:t>
            </a:r>
          </a:p>
          <a:p>
            <a:pPr marL="365760" indent="-283464" eaLnBrk="1" fontAlgn="auto" hangingPunct="1">
              <a:spcBef>
                <a:spcPts val="1800"/>
              </a:spcBef>
              <a:spcAft>
                <a:spcPts val="0"/>
              </a:spcAft>
              <a:buFont typeface="Wingdings 2"/>
              <a:buChar char=""/>
              <a:defRPr/>
            </a:pPr>
            <a:r>
              <a:rPr lang="en-US" sz="2600" dirty="0" smtClean="0">
                <a:ea typeface="ＭＳ Ｐゴシック" charset="-128"/>
              </a:rPr>
              <a:t>Policy and Social Norms (“systems” level)</a:t>
            </a:r>
          </a:p>
          <a:p>
            <a:pPr marL="640080" lvl="1" indent="-237744" eaLnBrk="1" fontAlgn="auto" hangingPunct="1">
              <a:spcBef>
                <a:spcPts val="1800"/>
              </a:spcBef>
              <a:spcAft>
                <a:spcPts val="0"/>
              </a:spcAft>
              <a:buFont typeface="Verdana"/>
              <a:buChar char="◦"/>
              <a:defRPr/>
            </a:pPr>
            <a:endParaRPr lang="en-US" dirty="0" smtClean="0">
              <a:ea typeface="ＭＳ Ｐゴシック" charset="-128"/>
            </a:endParaRPr>
          </a:p>
        </p:txBody>
      </p:sp>
      <p:sp>
        <p:nvSpPr>
          <p:cNvPr id="72708"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2E2CA2B5-FDE4-465C-8FE4-560D38FF22E3}" type="slidenum">
              <a:rPr lang="en-US" sz="1200">
                <a:solidFill>
                  <a:schemeClr val="bg1"/>
                </a:solidFill>
              </a:rPr>
              <a:pPr algn="r"/>
              <a:t>61</a:t>
            </a:fld>
            <a:endParaRPr lang="en-US" sz="1200">
              <a:solidFill>
                <a:schemeClr val="bg1"/>
              </a:solidFill>
            </a:endParaRPr>
          </a:p>
        </p:txBody>
      </p:sp>
      <p:sp>
        <p:nvSpPr>
          <p:cNvPr id="9" name="Slide Number Placeholder 8"/>
          <p:cNvSpPr>
            <a:spLocks noGrp="1"/>
          </p:cNvSpPr>
          <p:nvPr>
            <p:ph type="sldNum" sz="quarter" idx="12"/>
          </p:nvPr>
        </p:nvSpPr>
        <p:spPr/>
        <p:txBody>
          <a:bodyPr/>
          <a:lstStyle/>
          <a:p>
            <a:pPr>
              <a:defRPr/>
            </a:pPr>
            <a:fld id="{731F6346-794E-44D7-BC00-C79BF0E7AA7D}" type="slidenum">
              <a:rPr lang="en-US"/>
              <a:pPr>
                <a:defRPr/>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Intervention</a:t>
            </a:r>
          </a:p>
        </p:txBody>
      </p:sp>
      <p:sp>
        <p:nvSpPr>
          <p:cNvPr id="70659" name="Rectangle 3"/>
          <p:cNvSpPr>
            <a:spLocks noGrp="1" noChangeArrowheads="1"/>
          </p:cNvSpPr>
          <p:nvPr>
            <p:ph idx="1"/>
          </p:nvPr>
        </p:nvSpPr>
        <p:spPr/>
        <p:txBody>
          <a:bodyPr>
            <a:normAutofit/>
          </a:bodyPr>
          <a:lstStyle/>
          <a:p>
            <a:pPr marL="112713" indent="0" eaLnBrk="1" fontAlgn="auto" hangingPunct="1">
              <a:lnSpc>
                <a:spcPct val="90000"/>
              </a:lnSpc>
              <a:spcAft>
                <a:spcPts val="0"/>
              </a:spcAft>
              <a:buFont typeface="Wingdings" charset="2"/>
              <a:buNone/>
              <a:defRPr/>
            </a:pPr>
            <a:r>
              <a:rPr lang="en-US" dirty="0" smtClean="0">
                <a:ea typeface="ＭＳ Ｐゴシック" charset="-128"/>
              </a:rPr>
              <a:t>Points of Influence in the Theory of Change are subsystems that:</a:t>
            </a:r>
          </a:p>
          <a:p>
            <a:pPr marL="365760" indent="-283464" eaLnBrk="1" fontAlgn="auto" hangingPunct="1">
              <a:lnSpc>
                <a:spcPct val="90000"/>
              </a:lnSpc>
              <a:spcAft>
                <a:spcPts val="0"/>
              </a:spcAft>
              <a:buFont typeface="Wingdings 2"/>
              <a:buChar char=""/>
              <a:defRPr/>
            </a:pPr>
            <a:r>
              <a:rPr lang="en-US" dirty="0" smtClean="0">
                <a:ea typeface="ＭＳ Ｐゴシック" charset="-128"/>
              </a:rPr>
              <a:t>Have their own coherence</a:t>
            </a:r>
          </a:p>
          <a:p>
            <a:pPr marL="365760" indent="-283464" eaLnBrk="1" fontAlgn="auto" hangingPunct="1">
              <a:lnSpc>
                <a:spcPct val="90000"/>
              </a:lnSpc>
              <a:spcAft>
                <a:spcPts val="0"/>
              </a:spcAft>
              <a:buFont typeface="Wingdings 2"/>
              <a:buChar char=""/>
              <a:defRPr/>
            </a:pPr>
            <a:r>
              <a:rPr lang="en-US" dirty="0" smtClean="0">
                <a:ea typeface="ＭＳ Ｐゴシック" charset="-128"/>
              </a:rPr>
              <a:t>Interact with other subsystems</a:t>
            </a:r>
          </a:p>
          <a:p>
            <a:pPr marL="365760" indent="-283464" eaLnBrk="1" fontAlgn="auto" hangingPunct="1">
              <a:lnSpc>
                <a:spcPct val="90000"/>
              </a:lnSpc>
              <a:spcAft>
                <a:spcPts val="0"/>
              </a:spcAft>
              <a:buFont typeface="Wingdings 2"/>
              <a:buChar char=""/>
              <a:defRPr/>
            </a:pPr>
            <a:r>
              <a:rPr lang="en-US" dirty="0" smtClean="0">
                <a:ea typeface="ＭＳ Ｐゴシック" charset="-128"/>
              </a:rPr>
              <a:t>Change in different ways or rates</a:t>
            </a:r>
          </a:p>
          <a:p>
            <a:pPr marL="365760" indent="-283464" eaLnBrk="1" fontAlgn="auto" hangingPunct="1">
              <a:lnSpc>
                <a:spcPct val="90000"/>
              </a:lnSpc>
              <a:spcAft>
                <a:spcPts val="0"/>
              </a:spcAft>
              <a:buFont typeface="Wingdings 2"/>
              <a:buChar char=""/>
              <a:defRPr/>
            </a:pPr>
            <a:r>
              <a:rPr lang="en-US" dirty="0" smtClean="0">
                <a:ea typeface="ＭＳ Ｐゴシック" charset="-128"/>
              </a:rPr>
              <a:t>Past research shows system impact</a:t>
            </a:r>
          </a:p>
          <a:p>
            <a:pPr marL="37931725" lvl="1" indent="-37474525" eaLnBrk="1" fontAlgn="auto" hangingPunct="1">
              <a:lnSpc>
                <a:spcPct val="90000"/>
              </a:lnSpc>
              <a:spcAft>
                <a:spcPts val="0"/>
              </a:spcAft>
              <a:buFont typeface="Arial" charset="0"/>
              <a:buNone/>
              <a:defRPr/>
            </a:pPr>
            <a:endParaRPr lang="en-US" dirty="0" smtClean="0">
              <a:ea typeface="ＭＳ Ｐゴシック" charset="-128"/>
            </a:endParaRPr>
          </a:p>
          <a:p>
            <a:pPr marL="365760" indent="-283464" eaLnBrk="1" fontAlgn="auto" hangingPunct="1">
              <a:lnSpc>
                <a:spcPct val="90000"/>
              </a:lnSpc>
              <a:spcAft>
                <a:spcPts val="0"/>
              </a:spcAft>
              <a:buFont typeface="Wingdings" charset="2"/>
              <a:buNone/>
              <a:defRPr/>
            </a:pPr>
            <a:endParaRPr lang="en-US" sz="2800" dirty="0" smtClean="0">
              <a:ea typeface="ＭＳ Ｐゴシック" charset="-128"/>
            </a:endParaRPr>
          </a:p>
        </p:txBody>
      </p:sp>
      <p:sp>
        <p:nvSpPr>
          <p:cNvPr id="73732"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13B7CB09-E953-405E-8A4F-0B8CFACA1CC2}" type="slidenum">
              <a:rPr lang="en-US" sz="1200">
                <a:solidFill>
                  <a:schemeClr val="bg1"/>
                </a:solidFill>
              </a:rPr>
              <a:pPr algn="r"/>
              <a:t>62</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DB047355-DA33-4034-8EDA-052654135283}" type="slidenum">
              <a:rPr lang="en-US"/>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Intervention</a:t>
            </a:r>
          </a:p>
        </p:txBody>
      </p:sp>
      <p:sp>
        <p:nvSpPr>
          <p:cNvPr id="72707" name="Rectangle 3"/>
          <p:cNvSpPr>
            <a:spLocks noGrp="1" noChangeArrowheads="1"/>
          </p:cNvSpPr>
          <p:nvPr>
            <p:ph idx="1"/>
          </p:nvPr>
        </p:nvSpPr>
        <p:spPr/>
        <p:txBody>
          <a:bodyPr>
            <a:normAutofit lnSpcReduction="10000"/>
          </a:bodyPr>
          <a:lstStyle/>
          <a:p>
            <a:pPr marL="365760" indent="-283464" eaLnBrk="1" fontAlgn="auto" hangingPunct="1">
              <a:spcAft>
                <a:spcPts val="0"/>
              </a:spcAft>
              <a:buFont typeface="Wingdings 2"/>
              <a:buNone/>
              <a:defRPr/>
            </a:pPr>
            <a:r>
              <a:rPr lang="en-US" dirty="0" smtClean="0"/>
              <a:t>At each level, the TOC identifies: </a:t>
            </a:r>
          </a:p>
          <a:p>
            <a:pPr marL="365760" indent="-283464" eaLnBrk="1" fontAlgn="auto" hangingPunct="1">
              <a:spcAft>
                <a:spcPts val="0"/>
              </a:spcAft>
              <a:buFont typeface="Wingdings 2"/>
              <a:buChar char=""/>
              <a:defRPr/>
            </a:pPr>
            <a:r>
              <a:rPr lang="en-US" dirty="0" smtClean="0"/>
              <a:t>Baseline of fundamentals and system dynamics</a:t>
            </a:r>
          </a:p>
          <a:p>
            <a:pPr marL="365760" indent="-283464" eaLnBrk="1" fontAlgn="auto" hangingPunct="1">
              <a:spcAft>
                <a:spcPts val="0"/>
              </a:spcAft>
              <a:buFont typeface="Wingdings 2"/>
              <a:buChar char=""/>
              <a:defRPr/>
            </a:pPr>
            <a:r>
              <a:rPr lang="en-US" dirty="0" smtClean="0"/>
              <a:t>Testing applications of new fundamentals and system dynamics</a:t>
            </a:r>
          </a:p>
          <a:p>
            <a:pPr marL="365760" indent="-283464" eaLnBrk="1" fontAlgn="auto" hangingPunct="1">
              <a:spcAft>
                <a:spcPts val="0"/>
              </a:spcAft>
              <a:buFont typeface="Wingdings 2"/>
              <a:buChar char=""/>
              <a:defRPr/>
            </a:pPr>
            <a:r>
              <a:rPr lang="en-US" dirty="0" smtClean="0"/>
              <a:t>Tipping point to new fundamentals and system dynamics balance</a:t>
            </a:r>
          </a:p>
          <a:p>
            <a:pPr marL="365760" indent="-283464" eaLnBrk="1" fontAlgn="auto" hangingPunct="1">
              <a:spcAft>
                <a:spcPts val="0"/>
              </a:spcAft>
              <a:buFont typeface="Wingdings 2"/>
              <a:buChar char=""/>
              <a:defRPr/>
            </a:pPr>
            <a:r>
              <a:rPr lang="en-US" dirty="0" smtClean="0"/>
              <a:t>Sustaining an adaptive balance of new fundamentals and system dynamics in a shifting context</a:t>
            </a:r>
          </a:p>
        </p:txBody>
      </p:sp>
      <p:sp>
        <p:nvSpPr>
          <p:cNvPr id="74756"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A9DBE4B5-9D1B-4B3C-A118-143A8F6F9948}" type="slidenum">
              <a:rPr lang="en-US" sz="1200">
                <a:solidFill>
                  <a:schemeClr val="bg1"/>
                </a:solidFill>
              </a:rPr>
              <a:pPr algn="r"/>
              <a:t>63</a:t>
            </a:fld>
            <a:endParaRPr lang="en-US" sz="1200">
              <a:solidFill>
                <a:schemeClr val="bg1"/>
              </a:solidFill>
            </a:endParaRPr>
          </a:p>
        </p:txBody>
      </p:sp>
      <p:sp>
        <p:nvSpPr>
          <p:cNvPr id="9" name="Slide Number Placeholder 8"/>
          <p:cNvSpPr>
            <a:spLocks noGrp="1"/>
          </p:cNvSpPr>
          <p:nvPr>
            <p:ph type="sldNum" sz="quarter" idx="12"/>
          </p:nvPr>
        </p:nvSpPr>
        <p:spPr/>
        <p:txBody>
          <a:bodyPr/>
          <a:lstStyle/>
          <a:p>
            <a:pPr>
              <a:defRPr/>
            </a:pPr>
            <a:fld id="{E7260B84-63B6-4711-A36A-B3854E0C8DC7}" type="slidenum">
              <a:rPr lang="en-US"/>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181100" y="274638"/>
            <a:ext cx="7753350" cy="1143000"/>
          </a:xfrm>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Intervention</a:t>
            </a:r>
          </a:p>
        </p:txBody>
      </p:sp>
      <p:sp>
        <p:nvSpPr>
          <p:cNvPr id="67586" name="Content Placeholder 1"/>
          <p:cNvSpPr>
            <a:spLocks noGrp="1"/>
          </p:cNvSpPr>
          <p:nvPr>
            <p:ph idx="1"/>
          </p:nvPr>
        </p:nvSpPr>
        <p:spPr/>
        <p:txBody>
          <a:bodyPr>
            <a:normAutofit/>
          </a:bodyPr>
          <a:lstStyle/>
          <a:p>
            <a:pPr marL="365760" indent="-283464" eaLnBrk="1" fontAlgn="auto" hangingPunct="1">
              <a:spcAft>
                <a:spcPts val="0"/>
              </a:spcAft>
              <a:buFont typeface="Wingdings 2"/>
              <a:buChar char=""/>
              <a:defRPr/>
            </a:pPr>
            <a:endParaRPr lang="en-US" sz="1800" dirty="0" smtClean="0">
              <a:ea typeface="ＭＳ Ｐゴシック" charset="-128"/>
            </a:endParaRPr>
          </a:p>
          <a:p>
            <a:pPr marL="365760" indent="-4763" algn="ctr" eaLnBrk="1" fontAlgn="auto" hangingPunct="1">
              <a:spcAft>
                <a:spcPts val="0"/>
              </a:spcAft>
              <a:buFont typeface="Wingdings 2"/>
              <a:buNone/>
              <a:defRPr/>
            </a:pPr>
            <a:endParaRPr lang="en-US" dirty="0" smtClean="0">
              <a:ea typeface="ＭＳ Ｐゴシック" charset="-128"/>
            </a:endParaRPr>
          </a:p>
          <a:p>
            <a:pPr marL="365760" indent="-4763" eaLnBrk="1" fontAlgn="auto" hangingPunct="1">
              <a:spcAft>
                <a:spcPts val="0"/>
              </a:spcAft>
              <a:buFont typeface="Wingdings 2"/>
              <a:buNone/>
              <a:defRPr/>
            </a:pPr>
            <a:r>
              <a:rPr lang="en-US" dirty="0" smtClean="0">
                <a:ea typeface="ＭＳ Ｐゴシック" charset="-128"/>
              </a:rPr>
              <a:t>A tool for understanding the  paradigms/structures/conditions that influence events and behaviors </a:t>
            </a: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7578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27D314E2-E914-495E-B3A7-27A20BDA7653}" type="slidenum">
              <a:rPr lang="en-US" sz="1200">
                <a:solidFill>
                  <a:schemeClr val="bg1"/>
                </a:solidFill>
              </a:rPr>
              <a:pPr algn="r"/>
              <a:t>64</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9F14914B-81B1-4022-A081-BE80E999E67E}" type="slidenum">
              <a:rPr lang="en-US"/>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6802" name="Picture 3" descr="QI.10.gr.PhsChng.AEA.11-1.pdf"/>
          <p:cNvPicPr>
            <a:picLocks noChangeAspect="1"/>
          </p:cNvPicPr>
          <p:nvPr/>
        </p:nvPicPr>
        <p:blipFill>
          <a:blip r:embed="rId3" cstate="print"/>
          <a:srcRect/>
          <a:stretch>
            <a:fillRect/>
          </a:stretch>
        </p:blipFill>
        <p:spPr bwMode="auto">
          <a:xfrm>
            <a:off x="220663" y="619125"/>
            <a:ext cx="8707437" cy="6026150"/>
          </a:xfrm>
          <a:prstGeom prst="rect">
            <a:avLst/>
          </a:prstGeom>
          <a:noFill/>
          <a:ln w="9525">
            <a:noFill/>
            <a:miter lim="800000"/>
            <a:headEnd/>
            <a:tailEnd/>
          </a:ln>
        </p:spPr>
      </p:pic>
      <p:sp>
        <p:nvSpPr>
          <p:cNvPr id="76803" name="TextBox 4"/>
          <p:cNvSpPr txBox="1">
            <a:spLocks noChangeArrowheads="1"/>
          </p:cNvSpPr>
          <p:nvPr/>
        </p:nvSpPr>
        <p:spPr bwMode="auto">
          <a:xfrm>
            <a:off x="207963" y="217488"/>
            <a:ext cx="9144000" cy="368300"/>
          </a:xfrm>
          <a:prstGeom prst="rect">
            <a:avLst/>
          </a:prstGeom>
          <a:noFill/>
          <a:ln w="9525">
            <a:noFill/>
            <a:miter lim="800000"/>
            <a:headEnd/>
            <a:tailEnd/>
          </a:ln>
        </p:spPr>
        <p:txBody>
          <a:bodyPr>
            <a:spAutoFit/>
          </a:bodyPr>
          <a:lstStyle/>
          <a:p>
            <a:r>
              <a:rPr lang="en-US" sz="1800" b="1">
                <a:solidFill>
                  <a:srgbClr val="75367A"/>
                </a:solidFill>
                <a:latin typeface="Trebuchet MS" pitchFamily="34" charset="0"/>
              </a:rPr>
              <a:t>Theory of Change in Paradigms, Structures, and Conditions of Complex Systems</a:t>
            </a:r>
          </a:p>
        </p:txBody>
      </p:sp>
      <p:sp>
        <p:nvSpPr>
          <p:cNvPr id="76804" name="TextBox 5"/>
          <p:cNvSpPr txBox="1">
            <a:spLocks noChangeArrowheads="1"/>
          </p:cNvSpPr>
          <p:nvPr/>
        </p:nvSpPr>
        <p:spPr bwMode="auto">
          <a:xfrm>
            <a:off x="207963" y="665163"/>
            <a:ext cx="9144000" cy="523875"/>
          </a:xfrm>
          <a:prstGeom prst="rect">
            <a:avLst/>
          </a:prstGeom>
          <a:noFill/>
          <a:ln w="9525">
            <a:noFill/>
            <a:miter lim="800000"/>
            <a:headEnd/>
            <a:tailEnd/>
          </a:ln>
        </p:spPr>
        <p:txBody>
          <a:bodyPr>
            <a:spAutoFit/>
          </a:bodyPr>
          <a:lstStyle/>
          <a:p>
            <a:r>
              <a:rPr lang="en-US" sz="1400" b="1">
                <a:solidFill>
                  <a:srgbClr val="75367A"/>
                </a:solidFill>
                <a:latin typeface="Trebuchet MS" pitchFamily="34" charset="0"/>
              </a:rPr>
              <a:t>Example from Cross-Site Evaluation of Quality Improvement</a:t>
            </a:r>
            <a:br>
              <a:rPr lang="en-US" sz="1400" b="1">
                <a:solidFill>
                  <a:srgbClr val="75367A"/>
                </a:solidFill>
                <a:latin typeface="Trebuchet MS" pitchFamily="34" charset="0"/>
              </a:rPr>
            </a:br>
            <a:r>
              <a:rPr lang="en-US" sz="1400" b="1">
                <a:solidFill>
                  <a:srgbClr val="75367A"/>
                </a:solidFill>
                <a:latin typeface="Trebuchet MS" pitchFamily="34" charset="0"/>
              </a:rPr>
              <a:t>Center on Early Childhood</a:t>
            </a:r>
          </a:p>
        </p:txBody>
      </p:sp>
      <p:sp>
        <p:nvSpPr>
          <p:cNvPr id="5" name="Rectangle 4"/>
          <p:cNvSpPr/>
          <p:nvPr/>
        </p:nvSpPr>
        <p:spPr>
          <a:xfrm>
            <a:off x="617516" y="6567055"/>
            <a:ext cx="8526483" cy="276999"/>
          </a:xfrm>
          <a:prstGeom prst="rect">
            <a:avLst/>
          </a:prstGeom>
        </p:spPr>
        <p:txBody>
          <a:bodyPr wrap="square">
            <a:spAutoFit/>
          </a:bodyPr>
          <a:lstStyle/>
          <a:p>
            <a:pPr>
              <a:defRPr/>
            </a:pPr>
            <a:r>
              <a:rPr lang="en-US" sz="1200" dirty="0" err="1" smtClean="0">
                <a:latin typeface="+mn-lt"/>
              </a:rPr>
              <a:t>M.Hargreaves</a:t>
            </a:r>
            <a:r>
              <a:rPr lang="en-US" sz="1200" dirty="0" smtClean="0">
                <a:latin typeface="+mn-lt"/>
              </a:rPr>
              <a:t>, </a:t>
            </a:r>
            <a:r>
              <a:rPr lang="en-US" sz="1200" dirty="0" smtClean="0">
                <a:latin typeface="+mn-lt"/>
                <a:hlinkClick r:id="rId4"/>
              </a:rPr>
              <a:t>mhargreaves@mathematica-mpr.com</a:t>
            </a:r>
            <a:r>
              <a:rPr lang="en-US" sz="1200" dirty="0" smtClean="0">
                <a:latin typeface="+mn-lt"/>
              </a:rPr>
              <a:t>; </a:t>
            </a:r>
            <a:r>
              <a:rPr lang="en-US" sz="1200" dirty="0" err="1" smtClean="0">
                <a:latin typeface="+mn-lt"/>
              </a:rPr>
              <a:t>M.Moore</a:t>
            </a:r>
            <a:r>
              <a:rPr lang="en-US" sz="1200" dirty="0" smtClean="0">
                <a:latin typeface="+mn-lt"/>
              </a:rPr>
              <a:t>, </a:t>
            </a:r>
            <a:r>
              <a:rPr lang="en-US" sz="1200" dirty="0" smtClean="0">
                <a:latin typeface="+mn-lt"/>
                <a:hlinkClick r:id="rId5"/>
              </a:rPr>
              <a:t>marah@i2i-institute.com</a:t>
            </a:r>
            <a:r>
              <a:rPr lang="en-US" sz="1200" dirty="0" smtClean="0">
                <a:latin typeface="+mn-lt"/>
              </a:rPr>
              <a:t>; </a:t>
            </a:r>
            <a:r>
              <a:rPr lang="en-US" sz="1200" dirty="0" err="1" smtClean="0">
                <a:latin typeface="+mn-lt"/>
              </a:rPr>
              <a:t>P.Parsons</a:t>
            </a:r>
            <a:r>
              <a:rPr lang="en-US" sz="1200" dirty="0" smtClean="0">
                <a:latin typeface="+mn-lt"/>
              </a:rPr>
              <a:t>, </a:t>
            </a:r>
            <a:r>
              <a:rPr lang="en-US" sz="1200" dirty="0" smtClean="0">
                <a:latin typeface="+mn-lt"/>
                <a:hlinkClick r:id="rId6"/>
              </a:rPr>
              <a:t>bparsons@insites.com</a:t>
            </a:r>
            <a:r>
              <a:rPr lang="en-US" sz="1200" dirty="0" smtClean="0">
                <a:latin typeface="+mn-lt"/>
              </a:rPr>
              <a:t>            </a:t>
            </a:r>
            <a:fld id="{7DF6C9B9-AACA-4410-921D-72FFD073E605}" type="slidenum">
              <a:rPr lang="en-US" sz="1200" smtClean="0">
                <a:latin typeface="+mn-lt"/>
              </a:rPr>
              <a:pPr>
                <a:defRPr/>
              </a:pPr>
              <a:t>65</a:t>
            </a:fld>
            <a:endParaRPr lang="en-US" sz="1200" dirty="0">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100" y="0"/>
            <a:ext cx="7499350" cy="1143000"/>
          </a:xfrm>
        </p:spPr>
        <p:txBody>
          <a:bodyPr/>
          <a:lstStyle/>
          <a:p>
            <a:pPr eaLnBrk="1" fontAlgn="auto" hangingPunct="1">
              <a:spcAft>
                <a:spcPts val="0"/>
              </a:spcAft>
              <a:defRPr/>
            </a:pPr>
            <a:r>
              <a:rPr lang="en-US" dirty="0" smtClean="0">
                <a:solidFill>
                  <a:schemeClr val="tx2">
                    <a:satMod val="130000"/>
                  </a:schemeClr>
                </a:solidFill>
              </a:rPr>
              <a:t>Group Activity (20 minutes)</a:t>
            </a:r>
            <a:endParaRPr lang="en-US" dirty="0">
              <a:solidFill>
                <a:schemeClr val="tx2">
                  <a:satMod val="130000"/>
                </a:schemeClr>
              </a:solidFill>
            </a:endParaRPr>
          </a:p>
        </p:txBody>
      </p:sp>
      <p:sp>
        <p:nvSpPr>
          <p:cNvPr id="77827" name="Content Placeholder 1"/>
          <p:cNvSpPr>
            <a:spLocks noGrp="1"/>
          </p:cNvSpPr>
          <p:nvPr>
            <p:ph idx="1"/>
          </p:nvPr>
        </p:nvSpPr>
        <p:spPr>
          <a:xfrm>
            <a:off x="1055688" y="1447800"/>
            <a:ext cx="8088312" cy="4800600"/>
          </a:xfrm>
        </p:spPr>
        <p:txBody>
          <a:bodyPr/>
          <a:lstStyle/>
          <a:p>
            <a:pPr eaLnBrk="1" hangingPunct="1"/>
            <a:r>
              <a:rPr lang="en-US" smtClean="0"/>
              <a:t>Use the example you worked on this  morning</a:t>
            </a:r>
          </a:p>
          <a:p>
            <a:pPr eaLnBrk="1" hangingPunct="1"/>
            <a:r>
              <a:rPr lang="en-US" smtClean="0"/>
              <a:t>Identify the systemic points of influence (paradigms/structures/conditions)</a:t>
            </a:r>
          </a:p>
          <a:p>
            <a:pPr eaLnBrk="1" hangingPunct="1"/>
            <a:r>
              <a:rPr lang="en-US" smtClean="0"/>
              <a:t>Identify what the “sustained adaptive balance” would look like for these points of influence </a:t>
            </a:r>
          </a:p>
          <a:p>
            <a:pPr eaLnBrk="1" hangingPunct="1"/>
            <a:endParaRPr lang="en-US" smtClean="0"/>
          </a:p>
        </p:txBody>
      </p:sp>
      <p:sp>
        <p:nvSpPr>
          <p:cNvPr id="9" name="Slide Number Placeholder 8"/>
          <p:cNvSpPr>
            <a:spLocks noGrp="1"/>
          </p:cNvSpPr>
          <p:nvPr>
            <p:ph type="sldNum" sz="quarter" idx="12"/>
          </p:nvPr>
        </p:nvSpPr>
        <p:spPr/>
        <p:txBody>
          <a:bodyPr/>
          <a:lstStyle/>
          <a:p>
            <a:pPr>
              <a:defRPr/>
            </a:pPr>
            <a:fld id="{4368571C-DBB2-42F8-BD19-E2D0D38DC5E8}"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a:xfrm>
            <a:off x="1098550" y="260350"/>
            <a:ext cx="7497763" cy="1143000"/>
          </a:xfrm>
        </p:spPr>
        <p:txBody>
          <a:bodyPr/>
          <a:lstStyle/>
          <a:p>
            <a:pPr algn="ctr" eaLnBrk="1" fontAlgn="auto" hangingPunct="1">
              <a:spcAft>
                <a:spcPts val="0"/>
              </a:spcAft>
              <a:defRPr/>
            </a:pPr>
            <a:r>
              <a:rPr lang="en-US" dirty="0" smtClean="0">
                <a:solidFill>
                  <a:schemeClr val="tx2">
                    <a:satMod val="130000"/>
                  </a:schemeClr>
                </a:solidFill>
              </a:rPr>
              <a:t>Four Phases of Evaluation</a:t>
            </a:r>
          </a:p>
        </p:txBody>
      </p:sp>
      <p:sp>
        <p:nvSpPr>
          <p:cNvPr id="78851"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D301B3A6-F0B3-435B-B0C6-51EAC8A5CC8B}" type="slidenum">
              <a:rPr lang="en-US" sz="1200">
                <a:solidFill>
                  <a:schemeClr val="bg1"/>
                </a:solidFill>
              </a:rPr>
              <a:pPr algn="r"/>
              <a:t>67</a:t>
            </a:fld>
            <a:endParaRPr lang="en-US" sz="1200">
              <a:solidFill>
                <a:schemeClr val="bg1"/>
              </a:solidFill>
            </a:endParaRPr>
          </a:p>
        </p:txBody>
      </p:sp>
      <p:grpSp>
        <p:nvGrpSpPr>
          <p:cNvPr id="78852" name="Group 50"/>
          <p:cNvGrpSpPr>
            <a:grpSpLocks/>
          </p:cNvGrpSpPr>
          <p:nvPr/>
        </p:nvGrpSpPr>
        <p:grpSpPr bwMode="auto">
          <a:xfrm>
            <a:off x="2574925" y="1646238"/>
            <a:ext cx="3938588" cy="4192587"/>
            <a:chOff x="6345" y="6068"/>
            <a:chExt cx="4943" cy="5625"/>
          </a:xfrm>
        </p:grpSpPr>
        <p:sp>
          <p:nvSpPr>
            <p:cNvPr id="78854" name="Text Box 83"/>
            <p:cNvSpPr txBox="1">
              <a:spLocks noChangeArrowheads="1"/>
            </p:cNvSpPr>
            <p:nvPr/>
          </p:nvSpPr>
          <p:spPr bwMode="auto">
            <a:xfrm>
              <a:off x="6589" y="10973"/>
              <a:ext cx="4383" cy="720"/>
            </a:xfrm>
            <a:prstGeom prst="rect">
              <a:avLst/>
            </a:prstGeom>
            <a:noFill/>
            <a:ln w="9525">
              <a:noFill/>
              <a:miter lim="800000"/>
              <a:headEnd/>
              <a:tailEnd/>
            </a:ln>
          </p:spPr>
          <p:txBody>
            <a:bodyPr tIns="91440" bIns="91440"/>
            <a:lstStyle/>
            <a:p>
              <a:pPr algn="ctr" eaLnBrk="0" hangingPunct="0"/>
              <a:r>
                <a:rPr lang="en-US" sz="1000" b="1" i="1"/>
                <a:t>Figure 1. Phases of Evaluation</a:t>
              </a:r>
              <a:endParaRPr lang="en-US" sz="1100"/>
            </a:p>
            <a:p>
              <a:pPr eaLnBrk="0" hangingPunct="0"/>
              <a:endParaRPr lang="en-US"/>
            </a:p>
          </p:txBody>
        </p:sp>
        <p:grpSp>
          <p:nvGrpSpPr>
            <p:cNvPr id="78855" name="Group 51"/>
            <p:cNvGrpSpPr>
              <a:grpSpLocks/>
            </p:cNvGrpSpPr>
            <p:nvPr/>
          </p:nvGrpSpPr>
          <p:grpSpPr bwMode="auto">
            <a:xfrm>
              <a:off x="6345" y="6068"/>
              <a:ext cx="4943" cy="5070"/>
              <a:chOff x="6345" y="6068"/>
              <a:chExt cx="4943" cy="5070"/>
            </a:xfrm>
          </p:grpSpPr>
          <p:grpSp>
            <p:nvGrpSpPr>
              <p:cNvPr id="78856" name="Group 80"/>
              <p:cNvGrpSpPr>
                <a:grpSpLocks/>
              </p:cNvGrpSpPr>
              <p:nvPr/>
            </p:nvGrpSpPr>
            <p:grpSpPr bwMode="auto">
              <a:xfrm>
                <a:off x="6345" y="7382"/>
                <a:ext cx="4943" cy="2550"/>
                <a:chOff x="3861" y="7927"/>
                <a:chExt cx="5400" cy="2697"/>
              </a:xfrm>
            </p:grpSpPr>
            <p:sp>
              <p:nvSpPr>
                <p:cNvPr id="78885" name="Oval 82"/>
                <p:cNvSpPr>
                  <a:spLocks noChangeArrowheads="1"/>
                </p:cNvSpPr>
                <p:nvPr/>
              </p:nvSpPr>
              <p:spPr bwMode="auto">
                <a:xfrm rot="-5400000">
                  <a:off x="4077" y="7730"/>
                  <a:ext cx="2678" cy="3110"/>
                </a:xfrm>
                <a:prstGeom prst="ellipse">
                  <a:avLst/>
                </a:prstGeom>
                <a:solidFill>
                  <a:srgbClr val="993300">
                    <a:alpha val="63921"/>
                  </a:srgbClr>
                </a:solidFill>
                <a:ln w="19050">
                  <a:solidFill>
                    <a:srgbClr val="993300"/>
                  </a:solidFill>
                  <a:round/>
                  <a:headEnd/>
                  <a:tailEnd/>
                </a:ln>
              </p:spPr>
              <p:txBody>
                <a:bodyPr vert="eaVert" lIns="45720" rIns="45720"/>
                <a:lstStyle/>
                <a:p>
                  <a:pPr eaLnBrk="0" hangingPunct="0"/>
                  <a:endParaRPr lang="en-US"/>
                </a:p>
              </p:txBody>
            </p:sp>
            <p:sp>
              <p:nvSpPr>
                <p:cNvPr id="78886" name="Oval 81"/>
                <p:cNvSpPr>
                  <a:spLocks noChangeArrowheads="1"/>
                </p:cNvSpPr>
                <p:nvPr/>
              </p:nvSpPr>
              <p:spPr bwMode="auto">
                <a:xfrm rot="5400000">
                  <a:off x="6367" y="7711"/>
                  <a:ext cx="2678" cy="3110"/>
                </a:xfrm>
                <a:prstGeom prst="ellipse">
                  <a:avLst/>
                </a:prstGeom>
                <a:solidFill>
                  <a:srgbClr val="FF9900">
                    <a:alpha val="63921"/>
                  </a:srgbClr>
                </a:solidFill>
                <a:ln w="19050">
                  <a:solidFill>
                    <a:srgbClr val="FF9900"/>
                  </a:solidFill>
                  <a:round/>
                  <a:headEnd/>
                  <a:tailEnd/>
                </a:ln>
              </p:spPr>
              <p:txBody>
                <a:bodyPr rot="10800000" vert="eaVert" lIns="45720" rIns="45720"/>
                <a:lstStyle/>
                <a:p>
                  <a:pPr eaLnBrk="0" hangingPunct="0"/>
                  <a:endParaRPr lang="en-US"/>
                </a:p>
              </p:txBody>
            </p:sp>
          </p:grpSp>
          <p:sp>
            <p:nvSpPr>
              <p:cNvPr id="78857" name="Oval 79"/>
              <p:cNvSpPr>
                <a:spLocks noChangeArrowheads="1"/>
              </p:cNvSpPr>
              <p:nvPr/>
            </p:nvSpPr>
            <p:spPr bwMode="auto">
              <a:xfrm>
                <a:off x="7565" y="8296"/>
                <a:ext cx="2597" cy="2789"/>
              </a:xfrm>
              <a:prstGeom prst="ellipse">
                <a:avLst/>
              </a:prstGeom>
              <a:solidFill>
                <a:srgbClr val="99CC00">
                  <a:alpha val="63921"/>
                </a:srgbClr>
              </a:solidFill>
              <a:ln w="19050">
                <a:solidFill>
                  <a:srgbClr val="99CC00"/>
                </a:solidFill>
                <a:round/>
                <a:headEnd/>
                <a:tailEnd/>
              </a:ln>
            </p:spPr>
            <p:txBody>
              <a:bodyPr lIns="45720" rIns="45720"/>
              <a:lstStyle/>
              <a:p>
                <a:pPr eaLnBrk="0" hangingPunct="0"/>
                <a:endParaRPr lang="en-US"/>
              </a:p>
            </p:txBody>
          </p:sp>
          <p:sp>
            <p:nvSpPr>
              <p:cNvPr id="78858" name="Oval 78"/>
              <p:cNvSpPr>
                <a:spLocks noChangeArrowheads="1"/>
              </p:cNvSpPr>
              <p:nvPr/>
            </p:nvSpPr>
            <p:spPr bwMode="auto">
              <a:xfrm>
                <a:off x="7586" y="6068"/>
                <a:ext cx="2596" cy="2789"/>
              </a:xfrm>
              <a:prstGeom prst="ellipse">
                <a:avLst/>
              </a:prstGeom>
              <a:solidFill>
                <a:srgbClr val="808000">
                  <a:alpha val="63921"/>
                </a:srgbClr>
              </a:solidFill>
              <a:ln w="19050">
                <a:solidFill>
                  <a:srgbClr val="808000"/>
                </a:solidFill>
                <a:round/>
                <a:headEnd/>
                <a:tailEnd/>
              </a:ln>
            </p:spPr>
            <p:txBody>
              <a:bodyPr lIns="45720" rIns="45720"/>
              <a:lstStyle/>
              <a:p>
                <a:pPr eaLnBrk="0" hangingPunct="0"/>
                <a:endParaRPr lang="en-US"/>
              </a:p>
            </p:txBody>
          </p:sp>
          <p:sp>
            <p:nvSpPr>
              <p:cNvPr id="78859" name="Text Box 77"/>
              <p:cNvSpPr txBox="1">
                <a:spLocks noChangeArrowheads="1"/>
              </p:cNvSpPr>
              <p:nvPr/>
            </p:nvSpPr>
            <p:spPr bwMode="auto">
              <a:xfrm>
                <a:off x="9815" y="8331"/>
                <a:ext cx="1389" cy="812"/>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Collect </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Data</a:t>
                </a:r>
                <a:endParaRPr lang="en-US" sz="1200" b="1" i="1" u="sng">
                  <a:latin typeface="Times New Roman" pitchFamily="18" charset="0"/>
                  <a:cs typeface="Times New Roman" pitchFamily="18" charset="0"/>
                </a:endParaRPr>
              </a:p>
              <a:p>
                <a:pPr eaLnBrk="0" hangingPunct="0"/>
                <a:endParaRPr lang="en-US"/>
              </a:p>
            </p:txBody>
          </p:sp>
          <p:sp>
            <p:nvSpPr>
              <p:cNvPr id="78860" name="Text Box 76"/>
              <p:cNvSpPr txBox="1">
                <a:spLocks noChangeArrowheads="1"/>
              </p:cNvSpPr>
              <p:nvPr/>
            </p:nvSpPr>
            <p:spPr bwMode="auto">
              <a:xfrm>
                <a:off x="7775" y="9785"/>
                <a:ext cx="2187" cy="1047"/>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Make</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Meaning from </a:t>
                </a:r>
                <a:r>
                  <a:rPr lang="en-US" sz="1200" b="1" u="sng">
                    <a:latin typeface="Times New Roman" pitchFamily="18" charset="0"/>
                    <a:cs typeface="Times New Roman" pitchFamily="18" charset="0"/>
                  </a:rPr>
                  <a:t/>
                </a:r>
                <a:br>
                  <a:rPr lang="en-US" sz="1200" b="1" u="sng">
                    <a:latin typeface="Times New Roman" pitchFamily="18" charset="0"/>
                    <a:cs typeface="Times New Roman" pitchFamily="18" charset="0"/>
                  </a:rPr>
                </a:br>
                <a:r>
                  <a:rPr lang="en-US" sz="1200" b="1">
                    <a:latin typeface="Times New Roman" pitchFamily="18" charset="0"/>
                    <a:cs typeface="Times New Roman" pitchFamily="18" charset="0"/>
                  </a:rPr>
                  <a:t>Data</a:t>
                </a:r>
                <a:endParaRPr lang="en-US" sz="1200" b="1" i="1" u="sng">
                  <a:latin typeface="Times New Roman" pitchFamily="18" charset="0"/>
                  <a:cs typeface="Times New Roman" pitchFamily="18" charset="0"/>
                </a:endParaRPr>
              </a:p>
              <a:p>
                <a:pPr eaLnBrk="0" hangingPunct="0"/>
                <a:endParaRPr lang="en-US"/>
              </a:p>
            </p:txBody>
          </p:sp>
          <p:sp>
            <p:nvSpPr>
              <p:cNvPr id="78861" name="Text Box 75"/>
              <p:cNvSpPr txBox="1">
                <a:spLocks noChangeArrowheads="1"/>
              </p:cNvSpPr>
              <p:nvPr/>
            </p:nvSpPr>
            <p:spPr bwMode="auto">
              <a:xfrm>
                <a:off x="7787" y="6525"/>
                <a:ext cx="2160" cy="956"/>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Design </a:t>
                </a:r>
                <a:br>
                  <a:rPr lang="en-US" sz="1200" b="1">
                    <a:latin typeface="Times New Roman" pitchFamily="18" charset="0"/>
                    <a:cs typeface="Times New Roman" pitchFamily="18" charset="0"/>
                  </a:rPr>
                </a:br>
                <a:r>
                  <a:rPr lang="en-US" sz="1200" b="1">
                    <a:latin typeface="Times New Roman" pitchFamily="18" charset="0"/>
                    <a:cs typeface="Times New Roman" pitchFamily="18" charset="0"/>
                  </a:rPr>
                  <a:t>Evaluation</a:t>
                </a:r>
                <a:endParaRPr lang="en-US" sz="1200" b="1" i="1" u="sng">
                  <a:latin typeface="Times New Roman" pitchFamily="18" charset="0"/>
                  <a:cs typeface="Times New Roman" pitchFamily="18" charset="0"/>
                </a:endParaRPr>
              </a:p>
              <a:p>
                <a:pPr eaLnBrk="0" hangingPunct="0"/>
                <a:endParaRPr lang="en-US"/>
              </a:p>
            </p:txBody>
          </p:sp>
          <p:sp>
            <p:nvSpPr>
              <p:cNvPr id="78862" name="Text Box 74"/>
              <p:cNvSpPr txBox="1">
                <a:spLocks noChangeArrowheads="1"/>
              </p:cNvSpPr>
              <p:nvPr/>
            </p:nvSpPr>
            <p:spPr bwMode="auto">
              <a:xfrm>
                <a:off x="6428" y="8277"/>
                <a:ext cx="1390" cy="973"/>
              </a:xfrm>
              <a:prstGeom prst="rect">
                <a:avLst/>
              </a:prstGeom>
              <a:noFill/>
              <a:ln w="9525">
                <a:noFill/>
                <a:miter lim="800000"/>
                <a:headEnd/>
                <a:tailEnd/>
              </a:ln>
            </p:spPr>
            <p:txBody>
              <a:bodyPr/>
              <a:lstStyle/>
              <a:p>
                <a:pPr algn="ctr" eaLnBrk="0" hangingPunct="0"/>
                <a:r>
                  <a:rPr lang="en-US" sz="1200" b="1">
                    <a:latin typeface="Times New Roman" pitchFamily="18" charset="0"/>
                    <a:cs typeface="Times New Roman" pitchFamily="18" charset="0"/>
                  </a:rPr>
                  <a:t>Shape Practice</a:t>
                </a:r>
                <a:endParaRPr lang="en-US" sz="1200" b="1" i="1" u="sng">
                  <a:latin typeface="Times New Roman" pitchFamily="18" charset="0"/>
                  <a:cs typeface="Times New Roman" pitchFamily="18" charset="0"/>
                </a:endParaRPr>
              </a:p>
              <a:p>
                <a:pPr eaLnBrk="0" hangingPunct="0"/>
                <a:endParaRPr lang="en-US"/>
              </a:p>
            </p:txBody>
          </p:sp>
          <p:sp>
            <p:nvSpPr>
              <p:cNvPr id="78863" name="Freeform 73"/>
              <p:cNvSpPr>
                <a:spLocks/>
              </p:cNvSpPr>
              <p:nvPr/>
            </p:nvSpPr>
            <p:spPr bwMode="auto">
              <a:xfrm rot="261928">
                <a:off x="9767" y="6356"/>
                <a:ext cx="1511" cy="1467"/>
              </a:xfrm>
              <a:custGeom>
                <a:avLst/>
                <a:gdLst>
                  <a:gd name="T0" fmla="*/ 0 w 1880"/>
                  <a:gd name="T1" fmla="*/ 0 h 1820"/>
                  <a:gd name="T2" fmla="*/ 119 w 1880"/>
                  <a:gd name="T3" fmla="*/ 39 h 1820"/>
                  <a:gd name="T4" fmla="*/ 231 w 1880"/>
                  <a:gd name="T5" fmla="*/ 99 h 1820"/>
                  <a:gd name="T6" fmla="*/ 324 w 1880"/>
                  <a:gd name="T7" fmla="*/ 176 h 1820"/>
                  <a:gd name="T8" fmla="*/ 410 w 1880"/>
                  <a:gd name="T9" fmla="*/ 280 h 1820"/>
                  <a:gd name="T10" fmla="*/ 475 w 1880"/>
                  <a:gd name="T11" fmla="*/ 395 h 1820"/>
                  <a:gd name="T12" fmla="*/ 506 w 1880"/>
                  <a:gd name="T13" fmla="*/ 499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78864" name="Freeform 72"/>
              <p:cNvSpPr>
                <a:spLocks/>
              </p:cNvSpPr>
              <p:nvPr/>
            </p:nvSpPr>
            <p:spPr bwMode="auto">
              <a:xfrm rot="5766175">
                <a:off x="9440" y="9553"/>
                <a:ext cx="1757" cy="1414"/>
              </a:xfrm>
              <a:custGeom>
                <a:avLst/>
                <a:gdLst>
                  <a:gd name="T0" fmla="*/ 0 w 1880"/>
                  <a:gd name="T1" fmla="*/ 0 h 1820"/>
                  <a:gd name="T2" fmla="*/ 293 w 1880"/>
                  <a:gd name="T3" fmla="*/ 31 h 1820"/>
                  <a:gd name="T4" fmla="*/ 573 w 1880"/>
                  <a:gd name="T5" fmla="*/ 79 h 1820"/>
                  <a:gd name="T6" fmla="*/ 799 w 1880"/>
                  <a:gd name="T7" fmla="*/ 141 h 1820"/>
                  <a:gd name="T8" fmla="*/ 1013 w 1880"/>
                  <a:gd name="T9" fmla="*/ 224 h 1820"/>
                  <a:gd name="T10" fmla="*/ 1172 w 1880"/>
                  <a:gd name="T11" fmla="*/ 316 h 1820"/>
                  <a:gd name="T12" fmla="*/ 1253 w 1880"/>
                  <a:gd name="T13" fmla="*/ 400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78865" name="Freeform 71"/>
              <p:cNvSpPr>
                <a:spLocks/>
              </p:cNvSpPr>
              <p:nvPr/>
            </p:nvSpPr>
            <p:spPr bwMode="auto">
              <a:xfrm rot="107770" flipH="1" flipV="1">
                <a:off x="6424" y="9537"/>
                <a:ext cx="1646" cy="1406"/>
              </a:xfrm>
              <a:custGeom>
                <a:avLst/>
                <a:gdLst>
                  <a:gd name="T0" fmla="*/ 0 w 1880"/>
                  <a:gd name="T1" fmla="*/ 0 h 1820"/>
                  <a:gd name="T2" fmla="*/ 198 w 1880"/>
                  <a:gd name="T3" fmla="*/ 29 h 1820"/>
                  <a:gd name="T4" fmla="*/ 387 w 1880"/>
                  <a:gd name="T5" fmla="*/ 76 h 1820"/>
                  <a:gd name="T6" fmla="*/ 540 w 1880"/>
                  <a:gd name="T7" fmla="*/ 136 h 1820"/>
                  <a:gd name="T8" fmla="*/ 685 w 1880"/>
                  <a:gd name="T9" fmla="*/ 216 h 1820"/>
                  <a:gd name="T10" fmla="*/ 792 w 1880"/>
                  <a:gd name="T11" fmla="*/ 306 h 1820"/>
                  <a:gd name="T12" fmla="*/ 847 w 1880"/>
                  <a:gd name="T13" fmla="*/ 387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sp>
            <p:nvSpPr>
              <p:cNvPr id="78866" name="Freeform 70"/>
              <p:cNvSpPr>
                <a:spLocks/>
              </p:cNvSpPr>
              <p:nvPr/>
            </p:nvSpPr>
            <p:spPr bwMode="auto">
              <a:xfrm rot="5635513" flipH="1" flipV="1">
                <a:off x="6452" y="6443"/>
                <a:ext cx="1553" cy="1248"/>
              </a:xfrm>
              <a:custGeom>
                <a:avLst/>
                <a:gdLst>
                  <a:gd name="T0" fmla="*/ 0 w 1880"/>
                  <a:gd name="T1" fmla="*/ 0 h 1820"/>
                  <a:gd name="T2" fmla="*/ 140 w 1880"/>
                  <a:gd name="T3" fmla="*/ 14 h 1820"/>
                  <a:gd name="T4" fmla="*/ 273 w 1880"/>
                  <a:gd name="T5" fmla="*/ 38 h 1820"/>
                  <a:gd name="T6" fmla="*/ 382 w 1880"/>
                  <a:gd name="T7" fmla="*/ 67 h 1820"/>
                  <a:gd name="T8" fmla="*/ 483 w 1880"/>
                  <a:gd name="T9" fmla="*/ 106 h 1820"/>
                  <a:gd name="T10" fmla="*/ 559 w 1880"/>
                  <a:gd name="T11" fmla="*/ 149 h 1820"/>
                  <a:gd name="T12" fmla="*/ 598 w 1880"/>
                  <a:gd name="T13" fmla="*/ 189 h 1820"/>
                  <a:gd name="T14" fmla="*/ 0 60000 65536"/>
                  <a:gd name="T15" fmla="*/ 0 60000 65536"/>
                  <a:gd name="T16" fmla="*/ 0 60000 65536"/>
                  <a:gd name="T17" fmla="*/ 0 60000 65536"/>
                  <a:gd name="T18" fmla="*/ 0 60000 65536"/>
                  <a:gd name="T19" fmla="*/ 0 60000 65536"/>
                  <a:gd name="T20" fmla="*/ 0 60000 65536"/>
                  <a:gd name="T21" fmla="*/ 0 w 1880"/>
                  <a:gd name="T22" fmla="*/ 0 h 1820"/>
                  <a:gd name="T23" fmla="*/ 1880 w 1880"/>
                  <a:gd name="T24" fmla="*/ 1820 h 1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0" h="1820">
                    <a:moveTo>
                      <a:pt x="0" y="0"/>
                    </a:moveTo>
                    <a:cubicBezTo>
                      <a:pt x="73" y="27"/>
                      <a:pt x="297" y="80"/>
                      <a:pt x="440" y="140"/>
                    </a:cubicBezTo>
                    <a:cubicBezTo>
                      <a:pt x="583" y="200"/>
                      <a:pt x="733" y="277"/>
                      <a:pt x="860" y="360"/>
                    </a:cubicBezTo>
                    <a:cubicBezTo>
                      <a:pt x="987" y="443"/>
                      <a:pt x="1090" y="530"/>
                      <a:pt x="1200" y="640"/>
                    </a:cubicBezTo>
                    <a:cubicBezTo>
                      <a:pt x="1310" y="750"/>
                      <a:pt x="1427" y="887"/>
                      <a:pt x="1520" y="1020"/>
                    </a:cubicBezTo>
                    <a:cubicBezTo>
                      <a:pt x="1613" y="1153"/>
                      <a:pt x="1700" y="1307"/>
                      <a:pt x="1760" y="1440"/>
                    </a:cubicBezTo>
                    <a:cubicBezTo>
                      <a:pt x="1820" y="1573"/>
                      <a:pt x="1855" y="1741"/>
                      <a:pt x="1880" y="1820"/>
                    </a:cubicBezTo>
                  </a:path>
                </a:pathLst>
              </a:custGeom>
              <a:noFill/>
              <a:ln w="28575">
                <a:solidFill>
                  <a:srgbClr val="732700"/>
                </a:solidFill>
                <a:round/>
                <a:headEnd/>
                <a:tailEnd type="triangle" w="med" len="med"/>
              </a:ln>
            </p:spPr>
            <p:txBody>
              <a:bodyPr/>
              <a:lstStyle/>
              <a:p>
                <a:endParaRPr lang="en-US"/>
              </a:p>
            </p:txBody>
          </p:sp>
          <p:grpSp>
            <p:nvGrpSpPr>
              <p:cNvPr id="78867" name="Group 67"/>
              <p:cNvGrpSpPr>
                <a:grpSpLocks/>
              </p:cNvGrpSpPr>
              <p:nvPr/>
            </p:nvGrpSpPr>
            <p:grpSpPr bwMode="auto">
              <a:xfrm>
                <a:off x="9147" y="8322"/>
                <a:ext cx="542" cy="702"/>
                <a:chOff x="6911" y="8954"/>
                <a:chExt cx="592" cy="783"/>
              </a:xfrm>
            </p:grpSpPr>
            <p:sp>
              <p:nvSpPr>
                <p:cNvPr id="78883" name="Freeform 69"/>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78884" name="Freeform 68"/>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78868" name="Group 64"/>
              <p:cNvGrpSpPr>
                <a:grpSpLocks/>
              </p:cNvGrpSpPr>
              <p:nvPr/>
            </p:nvGrpSpPr>
            <p:grpSpPr bwMode="auto">
              <a:xfrm flipH="1">
                <a:off x="7975" y="8313"/>
                <a:ext cx="514" cy="702"/>
                <a:chOff x="6911" y="8954"/>
                <a:chExt cx="592" cy="783"/>
              </a:xfrm>
            </p:grpSpPr>
            <p:sp>
              <p:nvSpPr>
                <p:cNvPr id="78881" name="Freeform 66"/>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78882" name="Freeform 65"/>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78869" name="Group 61"/>
              <p:cNvGrpSpPr>
                <a:grpSpLocks/>
              </p:cNvGrpSpPr>
              <p:nvPr/>
            </p:nvGrpSpPr>
            <p:grpSpPr bwMode="auto">
              <a:xfrm rot="5400000">
                <a:off x="8532" y="8930"/>
                <a:ext cx="542" cy="669"/>
                <a:chOff x="6911" y="8954"/>
                <a:chExt cx="592" cy="783"/>
              </a:xfrm>
            </p:grpSpPr>
            <p:sp>
              <p:nvSpPr>
                <p:cNvPr id="78879" name="Freeform 63"/>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78880" name="Freeform 62"/>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78870" name="Group 58"/>
              <p:cNvGrpSpPr>
                <a:grpSpLocks/>
              </p:cNvGrpSpPr>
              <p:nvPr/>
            </p:nvGrpSpPr>
            <p:grpSpPr bwMode="auto">
              <a:xfrm rot="5400000" flipH="1">
                <a:off x="8560" y="7717"/>
                <a:ext cx="522" cy="670"/>
                <a:chOff x="6911" y="8954"/>
                <a:chExt cx="592" cy="783"/>
              </a:xfrm>
            </p:grpSpPr>
            <p:sp>
              <p:nvSpPr>
                <p:cNvPr id="78877" name="Freeform 60"/>
                <p:cNvSpPr>
                  <a:spLocks/>
                </p:cNvSpPr>
                <p:nvPr/>
              </p:nvSpPr>
              <p:spPr bwMode="auto">
                <a:xfrm>
                  <a:off x="6911" y="934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sp>
              <p:nvSpPr>
                <p:cNvPr id="78878" name="Freeform 59"/>
                <p:cNvSpPr>
                  <a:spLocks/>
                </p:cNvSpPr>
                <p:nvPr/>
              </p:nvSpPr>
              <p:spPr bwMode="auto">
                <a:xfrm flipV="1">
                  <a:off x="6911" y="8954"/>
                  <a:ext cx="592" cy="393"/>
                </a:xfrm>
                <a:custGeom>
                  <a:avLst/>
                  <a:gdLst>
                    <a:gd name="T0" fmla="*/ 0 w 592"/>
                    <a:gd name="T1" fmla="*/ 393 h 393"/>
                    <a:gd name="T2" fmla="*/ 162 w 592"/>
                    <a:gd name="T3" fmla="*/ 340 h 393"/>
                    <a:gd name="T4" fmla="*/ 299 w 592"/>
                    <a:gd name="T5" fmla="*/ 256 h 393"/>
                    <a:gd name="T6" fmla="*/ 404 w 592"/>
                    <a:gd name="T7" fmla="*/ 181 h 393"/>
                    <a:gd name="T8" fmla="*/ 489 w 592"/>
                    <a:gd name="T9" fmla="*/ 96 h 393"/>
                    <a:gd name="T10" fmla="*/ 592 w 592"/>
                    <a:gd name="T11" fmla="*/ 0 h 393"/>
                    <a:gd name="T12" fmla="*/ 0 60000 65536"/>
                    <a:gd name="T13" fmla="*/ 0 60000 65536"/>
                    <a:gd name="T14" fmla="*/ 0 60000 65536"/>
                    <a:gd name="T15" fmla="*/ 0 60000 65536"/>
                    <a:gd name="T16" fmla="*/ 0 60000 65536"/>
                    <a:gd name="T17" fmla="*/ 0 60000 65536"/>
                    <a:gd name="T18" fmla="*/ 0 w 592"/>
                    <a:gd name="T19" fmla="*/ 0 h 393"/>
                    <a:gd name="T20" fmla="*/ 592 w 592"/>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92" h="393">
                      <a:moveTo>
                        <a:pt x="0" y="393"/>
                      </a:moveTo>
                      <a:cubicBezTo>
                        <a:pt x="27" y="384"/>
                        <a:pt x="112" y="363"/>
                        <a:pt x="162" y="340"/>
                      </a:cubicBezTo>
                      <a:cubicBezTo>
                        <a:pt x="212" y="317"/>
                        <a:pt x="259" y="282"/>
                        <a:pt x="299" y="256"/>
                      </a:cubicBezTo>
                      <a:cubicBezTo>
                        <a:pt x="339" y="230"/>
                        <a:pt x="372" y="208"/>
                        <a:pt x="404" y="181"/>
                      </a:cubicBezTo>
                      <a:cubicBezTo>
                        <a:pt x="436" y="154"/>
                        <a:pt x="458" y="126"/>
                        <a:pt x="489" y="96"/>
                      </a:cubicBezTo>
                      <a:cubicBezTo>
                        <a:pt x="520" y="66"/>
                        <a:pt x="571" y="20"/>
                        <a:pt x="592" y="0"/>
                      </a:cubicBezTo>
                    </a:path>
                  </a:pathLst>
                </a:custGeom>
                <a:noFill/>
                <a:ln w="9525">
                  <a:solidFill>
                    <a:srgbClr val="732700"/>
                  </a:solidFill>
                  <a:prstDash val="dash"/>
                  <a:round/>
                  <a:headEnd/>
                  <a:tailEnd/>
                </a:ln>
              </p:spPr>
              <p:txBody>
                <a:bodyPr/>
                <a:lstStyle/>
                <a:p>
                  <a:endParaRPr lang="en-US"/>
                </a:p>
              </p:txBody>
            </p:sp>
          </p:grpSp>
          <p:grpSp>
            <p:nvGrpSpPr>
              <p:cNvPr id="78871" name="Group 55"/>
              <p:cNvGrpSpPr>
                <a:grpSpLocks/>
              </p:cNvGrpSpPr>
              <p:nvPr/>
            </p:nvGrpSpPr>
            <p:grpSpPr bwMode="auto">
              <a:xfrm>
                <a:off x="8241" y="8089"/>
                <a:ext cx="1153" cy="1130"/>
                <a:chOff x="5921" y="8694"/>
                <a:chExt cx="1260" cy="1260"/>
              </a:xfrm>
            </p:grpSpPr>
            <p:sp>
              <p:nvSpPr>
                <p:cNvPr id="78875" name="Line 57"/>
                <p:cNvSpPr>
                  <a:spLocks noChangeShapeType="1"/>
                </p:cNvSpPr>
                <p:nvPr/>
              </p:nvSpPr>
              <p:spPr bwMode="auto">
                <a:xfrm>
                  <a:off x="5921" y="9344"/>
                  <a:ext cx="1260" cy="0"/>
                </a:xfrm>
                <a:prstGeom prst="line">
                  <a:avLst/>
                </a:prstGeom>
                <a:noFill/>
                <a:ln w="9525">
                  <a:solidFill>
                    <a:srgbClr val="732700"/>
                  </a:solidFill>
                  <a:round/>
                  <a:headEnd type="arrow" w="med" len="med"/>
                  <a:tailEnd type="arrow" w="med" len="med"/>
                </a:ln>
              </p:spPr>
              <p:txBody>
                <a:bodyPr/>
                <a:lstStyle/>
                <a:p>
                  <a:endParaRPr lang="en-US"/>
                </a:p>
              </p:txBody>
            </p:sp>
            <p:sp>
              <p:nvSpPr>
                <p:cNvPr id="78876" name="Line 56"/>
                <p:cNvSpPr>
                  <a:spLocks noChangeShapeType="1"/>
                </p:cNvSpPr>
                <p:nvPr/>
              </p:nvSpPr>
              <p:spPr bwMode="auto">
                <a:xfrm rot="-5400000">
                  <a:off x="5921" y="9324"/>
                  <a:ext cx="1260" cy="0"/>
                </a:xfrm>
                <a:prstGeom prst="line">
                  <a:avLst/>
                </a:prstGeom>
                <a:noFill/>
                <a:ln w="9525">
                  <a:solidFill>
                    <a:srgbClr val="732700"/>
                  </a:solidFill>
                  <a:round/>
                  <a:headEnd type="arrow" w="med" len="med"/>
                  <a:tailEnd type="arrow" w="med" len="med"/>
                </a:ln>
              </p:spPr>
              <p:txBody>
                <a:bodyPr/>
                <a:lstStyle/>
                <a:p>
                  <a:endParaRPr lang="en-US"/>
                </a:p>
              </p:txBody>
            </p:sp>
          </p:grpSp>
          <p:grpSp>
            <p:nvGrpSpPr>
              <p:cNvPr id="78872" name="Group 52"/>
              <p:cNvGrpSpPr>
                <a:grpSpLocks noChangeAspect="1"/>
              </p:cNvGrpSpPr>
              <p:nvPr/>
            </p:nvGrpSpPr>
            <p:grpSpPr bwMode="auto">
              <a:xfrm rot="-7961519">
                <a:off x="8494" y="8348"/>
                <a:ext cx="620" cy="632"/>
                <a:chOff x="5921" y="8694"/>
                <a:chExt cx="1260" cy="1260"/>
              </a:xfrm>
            </p:grpSpPr>
            <p:sp>
              <p:nvSpPr>
                <p:cNvPr id="78873" name="Line 54"/>
                <p:cNvSpPr>
                  <a:spLocks noChangeShapeType="1"/>
                </p:cNvSpPr>
                <p:nvPr/>
              </p:nvSpPr>
              <p:spPr bwMode="auto">
                <a:xfrm>
                  <a:off x="5921" y="9344"/>
                  <a:ext cx="1260" cy="0"/>
                </a:xfrm>
                <a:prstGeom prst="line">
                  <a:avLst/>
                </a:prstGeom>
                <a:noFill/>
                <a:ln w="9525">
                  <a:solidFill>
                    <a:srgbClr val="732700"/>
                  </a:solidFill>
                  <a:round/>
                  <a:headEnd type="arrow" w="med" len="med"/>
                  <a:tailEnd type="arrow" w="med" len="med"/>
                </a:ln>
              </p:spPr>
              <p:txBody>
                <a:bodyPr/>
                <a:lstStyle/>
                <a:p>
                  <a:endParaRPr lang="en-US"/>
                </a:p>
              </p:txBody>
            </p:sp>
            <p:sp>
              <p:nvSpPr>
                <p:cNvPr id="78874" name="Line 53"/>
                <p:cNvSpPr>
                  <a:spLocks noChangeShapeType="1"/>
                </p:cNvSpPr>
                <p:nvPr/>
              </p:nvSpPr>
              <p:spPr bwMode="auto">
                <a:xfrm rot="-5400000">
                  <a:off x="5921" y="9324"/>
                  <a:ext cx="1260" cy="0"/>
                </a:xfrm>
                <a:prstGeom prst="line">
                  <a:avLst/>
                </a:prstGeom>
                <a:noFill/>
                <a:ln w="9525">
                  <a:solidFill>
                    <a:srgbClr val="732700"/>
                  </a:solidFill>
                  <a:round/>
                  <a:headEnd type="arrow" w="med" len="med"/>
                  <a:tailEnd type="arrow" w="med" len="med"/>
                </a:ln>
              </p:spPr>
              <p:txBody>
                <a:bodyPr/>
                <a:lstStyle/>
                <a:p>
                  <a:endParaRPr lang="en-US"/>
                </a:p>
              </p:txBody>
            </p:sp>
          </p:grpSp>
        </p:grpSp>
      </p:grpSp>
      <p:sp>
        <p:nvSpPr>
          <p:cNvPr id="40" name="Slide Number Placeholder 39"/>
          <p:cNvSpPr>
            <a:spLocks noGrp="1"/>
          </p:cNvSpPr>
          <p:nvPr>
            <p:ph type="sldNum" sz="quarter" idx="12"/>
          </p:nvPr>
        </p:nvSpPr>
        <p:spPr/>
        <p:txBody>
          <a:bodyPr/>
          <a:lstStyle/>
          <a:p>
            <a:pPr>
              <a:defRPr/>
            </a:pPr>
            <a:fld id="{C3C951D4-76B7-4089-AC1A-325E59216997}"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sz="quarter"/>
          </p:nvPr>
        </p:nvSpPr>
        <p:spPr>
          <a:xfrm>
            <a:off x="1209675" y="2286000"/>
            <a:ext cx="7248525" cy="1143000"/>
          </a:xfrm>
        </p:spPr>
        <p:txBody>
          <a:bodyPr/>
          <a:lstStyle/>
          <a:p>
            <a:pPr algn="ctr" eaLnBrk="1" fontAlgn="auto" hangingPunct="1">
              <a:spcAft>
                <a:spcPts val="0"/>
              </a:spcAft>
              <a:defRPr/>
            </a:pPr>
            <a:r>
              <a:rPr lang="en-US" dirty="0" smtClean="0">
                <a:solidFill>
                  <a:schemeClr val="tx2">
                    <a:satMod val="130000"/>
                  </a:schemeClr>
                </a:solidFill>
              </a:rPr>
              <a:t>Evaluation Design</a:t>
            </a:r>
          </a:p>
        </p:txBody>
      </p:sp>
      <p:sp>
        <p:nvSpPr>
          <p:cNvPr id="79875" name="Slide Number Placeholder 8"/>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14C1274A-ACEB-46D4-95DD-AC24186B4CF8}" type="slidenum">
              <a:rPr lang="en-US"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Evaluation Design</a:t>
            </a:r>
          </a:p>
        </p:txBody>
      </p:sp>
      <p:sp>
        <p:nvSpPr>
          <p:cNvPr id="67586" name="Content Placeholder 1"/>
          <p:cNvSpPr>
            <a:spLocks noGrp="1"/>
          </p:cNvSpPr>
          <p:nvPr>
            <p:ph idx="1"/>
          </p:nvPr>
        </p:nvSpPr>
        <p:spPr/>
        <p:txBody>
          <a:bodyPr>
            <a:normAutofit lnSpcReduction="10000"/>
          </a:bodyPr>
          <a:lstStyle/>
          <a:p>
            <a:pPr marL="365760" indent="-283464" eaLnBrk="1" fontAlgn="auto" hangingPunct="1">
              <a:spcAft>
                <a:spcPts val="0"/>
              </a:spcAft>
              <a:buFont typeface="Wingdings 2"/>
              <a:buNone/>
              <a:defRPr/>
            </a:pPr>
            <a:r>
              <a:rPr lang="en-US" dirty="0" smtClean="0">
                <a:ea typeface="ＭＳ Ｐゴシック" charset="-128"/>
              </a:rPr>
              <a:t>Two levels of Evaluation:</a:t>
            </a:r>
          </a:p>
          <a:p>
            <a:pPr marL="365760" indent="-283464" eaLnBrk="1" fontAlgn="auto" hangingPunct="1">
              <a:spcAft>
                <a:spcPts val="0"/>
              </a:spcAft>
              <a:buFont typeface="Wingdings 2"/>
              <a:buChar char=""/>
              <a:defRPr/>
            </a:pPr>
            <a:r>
              <a:rPr lang="en-US" dirty="0" smtClean="0">
                <a:ea typeface="ＭＳ Ｐゴシック" charset="-128"/>
              </a:rPr>
              <a:t>Individual Research Demonstration Sites</a:t>
            </a:r>
          </a:p>
          <a:p>
            <a:pPr marL="365760" indent="-283464" eaLnBrk="1" fontAlgn="auto" hangingPunct="1">
              <a:spcAft>
                <a:spcPts val="0"/>
              </a:spcAft>
              <a:buFont typeface="Wingdings 2"/>
              <a:buChar char=""/>
              <a:defRPr/>
            </a:pPr>
            <a:r>
              <a:rPr lang="en-US" dirty="0" smtClean="0">
                <a:ea typeface="ＭＳ Ｐゴシック" charset="-128"/>
              </a:rPr>
              <a:t>Cross-Site</a:t>
            </a: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2"/>
              <a:buNone/>
              <a:defRPr/>
            </a:pPr>
            <a:r>
              <a:rPr lang="en-US" dirty="0" smtClean="0">
                <a:ea typeface="ＭＳ Ｐゴシック" charset="-128"/>
              </a:rPr>
              <a:t>These levels are separate but interrelated:</a:t>
            </a:r>
          </a:p>
          <a:p>
            <a:pPr marL="365760" indent="-4763" eaLnBrk="1" fontAlgn="auto" hangingPunct="1">
              <a:spcAft>
                <a:spcPts val="0"/>
              </a:spcAft>
              <a:buFont typeface="Wingdings 2"/>
              <a:buChar char=""/>
              <a:defRPr/>
            </a:pPr>
            <a:r>
              <a:rPr lang="en-US" dirty="0" smtClean="0">
                <a:ea typeface="ＭＳ Ｐゴシック" charset="-128"/>
              </a:rPr>
              <a:t> Both shared and separate methods</a:t>
            </a:r>
          </a:p>
          <a:p>
            <a:pPr marL="688975" indent="-295275" eaLnBrk="1" fontAlgn="auto" hangingPunct="1">
              <a:spcAft>
                <a:spcPts val="0"/>
              </a:spcAft>
              <a:buFont typeface="Wingdings 2"/>
              <a:buChar char=""/>
              <a:defRPr/>
            </a:pPr>
            <a:r>
              <a:rPr lang="en-US" dirty="0" smtClean="0">
                <a:ea typeface="ＭＳ Ｐゴシック" charset="-128"/>
              </a:rPr>
              <a:t>Results from each expected to inform the other</a:t>
            </a:r>
          </a:p>
          <a:p>
            <a:pPr marL="365760" indent="-4763" eaLnBrk="1" fontAlgn="auto" hangingPunct="1">
              <a:spcAft>
                <a:spcPts val="0"/>
              </a:spcAft>
              <a:buFont typeface="Wingdings 2"/>
              <a:buChar char=""/>
              <a:defRPr/>
            </a:pPr>
            <a:r>
              <a:rPr lang="en-US" dirty="0" smtClean="0">
                <a:ea typeface="ＭＳ Ｐゴシック" charset="-128"/>
              </a:rPr>
              <a:t> Ongoing communication</a:t>
            </a: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8090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C97FEB3A-B566-4FD0-BB95-749746B99FAD}" type="slidenum">
              <a:rPr lang="en-US" sz="1200">
                <a:solidFill>
                  <a:schemeClr val="bg1"/>
                </a:solidFill>
              </a:rPr>
              <a:pPr algn="r"/>
              <a:t>69</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EB587DD6-0509-4849-9578-14B1BE6F970B}" type="slidenum">
              <a:rPr lang="en-US"/>
              <a:pPr>
                <a:defRPr/>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7586">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67586">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67586">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Many System Definitions </a:t>
            </a:r>
          </a:p>
        </p:txBody>
      </p:sp>
      <p:sp>
        <p:nvSpPr>
          <p:cNvPr id="23555" name="Content Placeholder 1"/>
          <p:cNvSpPr>
            <a:spLocks noGrp="1"/>
          </p:cNvSpPr>
          <p:nvPr>
            <p:ph idx="1"/>
          </p:nvPr>
        </p:nvSpPr>
        <p:spPr/>
        <p:txBody>
          <a:bodyPr/>
          <a:lstStyle/>
          <a:p>
            <a:pPr eaLnBrk="1" hangingPunct="1"/>
            <a:r>
              <a:rPr lang="en-US" dirty="0" smtClean="0"/>
              <a:t>A configuration of interacting, interdependent parts that are connected through a web of relationships, forming a whole that is more than the sum of its parts (Holland 1998) </a:t>
            </a:r>
          </a:p>
          <a:p>
            <a:pPr eaLnBrk="1" hangingPunct="1"/>
            <a:r>
              <a:rPr lang="en-US" dirty="0" smtClean="0"/>
              <a:t>Systems are overlapping, nested, and networked; they have subsystems and operate within broader systems (von </a:t>
            </a:r>
            <a:r>
              <a:rPr lang="en-US" dirty="0" err="1" smtClean="0"/>
              <a:t>Bertalanffy</a:t>
            </a:r>
            <a:r>
              <a:rPr lang="en-US" dirty="0" smtClean="0"/>
              <a:t> 1955; </a:t>
            </a:r>
            <a:r>
              <a:rPr lang="en-US" dirty="0" err="1" smtClean="0"/>
              <a:t>Barabasi</a:t>
            </a:r>
            <a:r>
              <a:rPr lang="en-US" dirty="0" smtClean="0"/>
              <a:t> 2002)</a:t>
            </a:r>
          </a:p>
          <a:p>
            <a:pPr lvl="1"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4340" name="Slide Number Placeholder 3"/>
          <p:cNvSpPr>
            <a:spLocks noGrp="1"/>
          </p:cNvSpPr>
          <p:nvPr>
            <p:ph type="sldNum" sz="quarter" idx="12"/>
          </p:nvPr>
        </p:nvSpPr>
        <p:spPr/>
        <p:txBody>
          <a:bodyPr/>
          <a:lstStyle/>
          <a:p>
            <a:pPr>
              <a:defRPr/>
            </a:pPr>
            <a:fld id="{96BE0DDD-BCC8-4EC5-87FB-29381AEE4846}" type="slidenum">
              <a:rPr lang="en-US"/>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“Insider-Outsider” Evaluation:  A Creative Tension</a:t>
            </a:r>
            <a:endParaRPr lang="en-US" dirty="0">
              <a:solidFill>
                <a:schemeClr val="tx2">
                  <a:satMod val="130000"/>
                </a:schemeClr>
              </a:solidFill>
            </a:endParaRPr>
          </a:p>
        </p:txBody>
      </p:sp>
      <p:sp>
        <p:nvSpPr>
          <p:cNvPr id="3" name="Content Placeholder 2"/>
          <p:cNvSpPr>
            <a:spLocks noGrp="1"/>
          </p:cNvSpPr>
          <p:nvPr>
            <p:ph idx="1"/>
          </p:nvPr>
        </p:nvSpPr>
        <p:spPr>
          <a:xfrm>
            <a:off x="1435100" y="1955800"/>
            <a:ext cx="7499350" cy="4292600"/>
          </a:xfrm>
        </p:spPr>
        <p:txBody>
          <a:bodyPr>
            <a:normAutofit fontScale="92500" lnSpcReduction="10000"/>
          </a:bodyPr>
          <a:lstStyle/>
          <a:p>
            <a:pPr marL="365760" indent="-283464" eaLnBrk="1" fontAlgn="auto" hangingPunct="1">
              <a:spcAft>
                <a:spcPts val="0"/>
              </a:spcAft>
              <a:buFont typeface="Wingdings 2"/>
              <a:buChar char=""/>
              <a:defRPr/>
            </a:pPr>
            <a:r>
              <a:rPr lang="en-US" dirty="0" smtClean="0"/>
              <a:t>The extent to which evaluation process and evaluation results explicitly contribute to an intervention varies widely (e.g., action research vs. “pure” research) </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t>For the </a:t>
            </a:r>
            <a:r>
              <a:rPr lang="en-US" dirty="0" err="1" smtClean="0"/>
              <a:t>QIC</a:t>
            </a:r>
            <a:r>
              <a:rPr lang="en-US" dirty="0" smtClean="0"/>
              <a:t>-EC, this is a tension </a:t>
            </a:r>
          </a:p>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t>In complex systems tensions do not always need to be resolved!</a:t>
            </a:r>
          </a:p>
          <a:p>
            <a:pPr marL="365760" indent="-283464" eaLnBrk="1" fontAlgn="auto" hangingPunct="1">
              <a:spcAft>
                <a:spcPts val="0"/>
              </a:spcAft>
              <a:buFont typeface="Wingdings 2"/>
              <a:buChar char=""/>
              <a:defRPr/>
            </a:pPr>
            <a:endParaRPr lang="en-US" dirty="0"/>
          </a:p>
        </p:txBody>
      </p:sp>
      <p:sp>
        <p:nvSpPr>
          <p:cNvPr id="9" name="Slide Number Placeholder 8"/>
          <p:cNvSpPr>
            <a:spLocks noGrp="1"/>
          </p:cNvSpPr>
          <p:nvPr>
            <p:ph type="sldNum" sz="quarter" idx="12"/>
          </p:nvPr>
        </p:nvSpPr>
        <p:spPr/>
        <p:txBody>
          <a:bodyPr/>
          <a:lstStyle/>
          <a:p>
            <a:pPr>
              <a:defRPr/>
            </a:pPr>
            <a:fld id="{50ED81CE-F6D1-42B4-9E5C-1E7036CA4F29}" type="slidenum">
              <a:rPr lang="en-US"/>
              <a:pPr>
                <a:defRPr/>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111250" y="274638"/>
            <a:ext cx="8032750" cy="1143000"/>
          </a:xfrm>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 </a:t>
            </a:r>
            <a:br>
              <a:rPr lang="en-US" dirty="0" smtClean="0">
                <a:solidFill>
                  <a:schemeClr val="tx2">
                    <a:satMod val="130000"/>
                  </a:schemeClr>
                </a:solidFill>
              </a:rPr>
            </a:br>
            <a:endParaRPr lang="en-US" dirty="0" smtClean="0">
              <a:solidFill>
                <a:schemeClr val="tx2">
                  <a:satMod val="130000"/>
                </a:schemeClr>
              </a:solidFill>
            </a:endParaRPr>
          </a:p>
        </p:txBody>
      </p:sp>
      <p:sp>
        <p:nvSpPr>
          <p:cNvPr id="67586" name="Content Placeholder 1"/>
          <p:cNvSpPr>
            <a:spLocks noGrp="1"/>
          </p:cNvSpPr>
          <p:nvPr>
            <p:ph idx="1"/>
          </p:nvPr>
        </p:nvSpPr>
        <p:spPr>
          <a:xfrm>
            <a:off x="1435100" y="1238250"/>
            <a:ext cx="7499350" cy="5232400"/>
          </a:xfrm>
        </p:spPr>
        <p:txBody>
          <a:bodyPr>
            <a:normAutofit fontScale="92500" lnSpcReduction="20000"/>
          </a:bodyPr>
          <a:lstStyle/>
          <a:p>
            <a:pPr marL="4763" indent="-4763" eaLnBrk="1" fontAlgn="auto" hangingPunct="1">
              <a:spcAft>
                <a:spcPts val="0"/>
              </a:spcAft>
              <a:buFont typeface="Wingdings 2"/>
              <a:buNone/>
              <a:defRPr/>
            </a:pPr>
            <a:r>
              <a:rPr lang="en-US" dirty="0" smtClean="0">
                <a:ea typeface="ＭＳ Ｐゴシック" charset="-128"/>
              </a:rPr>
              <a:t>Purpose: </a:t>
            </a:r>
          </a:p>
          <a:p>
            <a:pPr marL="4763" indent="-4763" eaLnBrk="1" fontAlgn="auto" hangingPunct="1">
              <a:spcAft>
                <a:spcPts val="0"/>
              </a:spcAft>
              <a:buFont typeface="Wingdings 2"/>
              <a:buNone/>
              <a:defRPr/>
            </a:pPr>
            <a:r>
              <a:rPr lang="en-US" dirty="0" smtClean="0">
                <a:ea typeface="ＭＳ Ｐゴシック" charset="-128"/>
              </a:rPr>
              <a:t>Increase understanding of the movement toward and results of a paradigm shift  in CAN prevention  </a:t>
            </a:r>
          </a:p>
          <a:p>
            <a:pPr marL="365760" indent="-283464" eaLnBrk="1" fontAlgn="auto" hangingPunct="1">
              <a:spcAft>
                <a:spcPts val="0"/>
              </a:spcAft>
              <a:buFont typeface="Wingdings 2"/>
              <a:buChar char=""/>
              <a:defRPr/>
            </a:pPr>
            <a:r>
              <a:rPr lang="en-US" dirty="0" smtClean="0">
                <a:ea typeface="ＭＳ Ｐゴシック" charset="-128"/>
              </a:rPr>
              <a:t>Identify interrelationships between “points of influence” in development and implementation of CAN prevention interventions</a:t>
            </a:r>
          </a:p>
          <a:p>
            <a:pPr marL="365760" indent="-283464" eaLnBrk="1" fontAlgn="auto" hangingPunct="1">
              <a:spcAft>
                <a:spcPts val="0"/>
              </a:spcAft>
              <a:buFont typeface="Wingdings 2"/>
              <a:buChar char=""/>
              <a:defRPr/>
            </a:pPr>
            <a:r>
              <a:rPr lang="en-US" dirty="0" smtClean="0">
                <a:ea typeface="ＭＳ Ｐゴシック" charset="-128"/>
              </a:rPr>
              <a:t>Identify how protective factors are built with families and within communities and programs</a:t>
            </a:r>
          </a:p>
          <a:p>
            <a:pPr marL="365760" indent="-283464" eaLnBrk="1" fontAlgn="auto" hangingPunct="1">
              <a:spcAft>
                <a:spcPts val="0"/>
              </a:spcAft>
              <a:buFont typeface="Wingdings 2"/>
              <a:buChar char=""/>
              <a:defRPr/>
            </a:pPr>
            <a:r>
              <a:rPr lang="en-US" dirty="0" smtClean="0">
                <a:ea typeface="ＭＳ Ｐゴシック" charset="-128"/>
              </a:rPr>
              <a:t>Identify the role of protective factors in CAN prevention</a:t>
            </a:r>
          </a:p>
          <a:p>
            <a:pPr marL="365760" indent="-283464" eaLnBrk="1" fontAlgn="auto" hangingPunct="1">
              <a:spcAft>
                <a:spcPts val="0"/>
              </a:spcAft>
              <a:buFont typeface="Wingdings 2"/>
              <a:buNone/>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82948"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7F7D3A25-E6F4-43D4-9B02-561464E55137}" type="slidenum">
              <a:rPr lang="en-US" sz="1200">
                <a:solidFill>
                  <a:schemeClr val="bg1"/>
                </a:solidFill>
              </a:rPr>
              <a:pPr algn="r"/>
              <a:t>71</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66D09D0F-2847-4D19-9979-E4EDF7368B63}" type="slidenum">
              <a:rPr lang="en-US"/>
              <a:pPr>
                <a:defRPr/>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998538" y="274638"/>
            <a:ext cx="7962900" cy="1143000"/>
          </a:xfrm>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 </a:t>
            </a:r>
          </a:p>
        </p:txBody>
      </p:sp>
      <p:sp>
        <p:nvSpPr>
          <p:cNvPr id="77827" name="Content Placeholder 1"/>
          <p:cNvSpPr>
            <a:spLocks noGrp="1"/>
          </p:cNvSpPr>
          <p:nvPr>
            <p:ph idx="1"/>
          </p:nvPr>
        </p:nvSpPr>
        <p:spPr/>
        <p:txBody>
          <a:bodyPr/>
          <a:lstStyle/>
          <a:p>
            <a:pPr eaLnBrk="1" hangingPunct="1">
              <a:buFont typeface="Wingdings 2" pitchFamily="18" charset="2"/>
              <a:buNone/>
            </a:pPr>
            <a:r>
              <a:rPr lang="en-US" dirty="0" smtClean="0">
                <a:ea typeface="ＭＳ Ｐゴシック" charset="-128"/>
              </a:rPr>
              <a:t>Users: </a:t>
            </a:r>
          </a:p>
          <a:p>
            <a:pPr eaLnBrk="1" hangingPunct="1"/>
            <a:r>
              <a:rPr lang="en-US" dirty="0" err="1" smtClean="0">
                <a:ea typeface="ＭＳ Ｐゴシック" charset="-128"/>
              </a:rPr>
              <a:t>QIC</a:t>
            </a:r>
            <a:r>
              <a:rPr lang="en-US" dirty="0" smtClean="0">
                <a:ea typeface="ＭＳ Ｐゴシック" charset="-128"/>
              </a:rPr>
              <a:t>-EC Leadership Team</a:t>
            </a:r>
          </a:p>
          <a:p>
            <a:pPr eaLnBrk="1" hangingPunct="1"/>
            <a:r>
              <a:rPr lang="en-US" dirty="0" err="1" smtClean="0">
                <a:ea typeface="ＭＳ Ｐゴシック" charset="-128"/>
              </a:rPr>
              <a:t>QIC</a:t>
            </a:r>
            <a:r>
              <a:rPr lang="en-US" dirty="0" smtClean="0">
                <a:ea typeface="ＭＳ Ｐゴシック" charset="-128"/>
              </a:rPr>
              <a:t>-EC Learning Network</a:t>
            </a:r>
          </a:p>
          <a:p>
            <a:pPr eaLnBrk="1" hangingPunct="1"/>
            <a:r>
              <a:rPr lang="en-US" dirty="0" smtClean="0">
                <a:ea typeface="ＭＳ Ｐゴシック" charset="-128"/>
              </a:rPr>
              <a:t>Four research demonstration projects</a:t>
            </a:r>
          </a:p>
          <a:p>
            <a:pPr eaLnBrk="1" hangingPunct="1"/>
            <a:r>
              <a:rPr lang="en-US" dirty="0" smtClean="0">
                <a:ea typeface="ＭＳ Ｐゴシック" charset="-128"/>
              </a:rPr>
              <a:t>The “field” </a:t>
            </a:r>
          </a:p>
          <a:p>
            <a:pPr eaLnBrk="1" hangingPunct="1"/>
            <a:endParaRPr lang="en-US" dirty="0" smtClean="0">
              <a:ea typeface="ＭＳ Ｐゴシック" charset="-128"/>
            </a:endParaRPr>
          </a:p>
          <a:p>
            <a:pPr eaLnBrk="1" hangingPunct="1"/>
            <a:endParaRPr lang="en-US" sz="1800" dirty="0" smtClean="0">
              <a:ea typeface="ＭＳ Ｐゴシック" charset="-128"/>
            </a:endParaRPr>
          </a:p>
          <a:p>
            <a:pPr eaLnBrk="1" hangingPunct="1"/>
            <a:endParaRPr lang="en-US" dirty="0" smtClean="0">
              <a:ea typeface="ＭＳ Ｐゴシック" charset="-128"/>
            </a:endParaRPr>
          </a:p>
          <a:p>
            <a:pPr eaLnBrk="1" hangingPunct="1">
              <a:buFont typeface="Wingdings" pitchFamily="2" charset="2"/>
              <a:buNone/>
            </a:pPr>
            <a:endParaRPr lang="en-US" dirty="0" smtClean="0">
              <a:ea typeface="ＭＳ Ｐゴシック" charset="-128"/>
            </a:endParaRPr>
          </a:p>
        </p:txBody>
      </p:sp>
      <p:sp>
        <p:nvSpPr>
          <p:cNvPr id="83972"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3150E7D8-112D-41A0-A2B6-817C13EFCE8E}" type="slidenum">
              <a:rPr lang="en-US" sz="1200">
                <a:solidFill>
                  <a:schemeClr val="bg1"/>
                </a:solidFill>
              </a:rPr>
              <a:pPr algn="r"/>
              <a:t>72</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0F16BEBC-4469-46E6-BFC4-89B821B9B96F}" type="slidenum">
              <a:rPr lang="en-US"/>
              <a:pPr>
                <a:defRPr/>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096963" y="0"/>
            <a:ext cx="7837487" cy="1143000"/>
          </a:xfrm>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a:t>
            </a:r>
          </a:p>
        </p:txBody>
      </p:sp>
      <p:sp>
        <p:nvSpPr>
          <p:cNvPr id="67586" name="Content Placeholder 1"/>
          <p:cNvSpPr>
            <a:spLocks noGrp="1"/>
          </p:cNvSpPr>
          <p:nvPr>
            <p:ph idx="1"/>
          </p:nvPr>
        </p:nvSpPr>
        <p:spPr>
          <a:xfrm>
            <a:off x="1435100" y="1168400"/>
            <a:ext cx="7499350" cy="5035550"/>
          </a:xfrm>
        </p:spPr>
        <p:txBody>
          <a:bodyPr>
            <a:normAutofit fontScale="92500" lnSpcReduction="20000"/>
          </a:bodyPr>
          <a:lstStyle/>
          <a:p>
            <a:pPr marL="365760" indent="-283464" eaLnBrk="1" fontAlgn="auto" hangingPunct="1">
              <a:spcAft>
                <a:spcPts val="0"/>
              </a:spcAft>
              <a:buFont typeface="Wingdings 2"/>
              <a:buNone/>
              <a:defRPr/>
            </a:pPr>
            <a:r>
              <a:rPr lang="en-US" dirty="0" smtClean="0">
                <a:ea typeface="ＭＳ Ｐゴシック" charset="-128"/>
              </a:rPr>
              <a:t>Overall Approach:</a:t>
            </a:r>
          </a:p>
          <a:p>
            <a:pPr marL="365760" indent="-283464" eaLnBrk="1" fontAlgn="auto" hangingPunct="1">
              <a:spcAft>
                <a:spcPts val="0"/>
              </a:spcAft>
              <a:buFont typeface="Wingdings 2"/>
              <a:buChar char=""/>
              <a:defRPr/>
            </a:pPr>
            <a:r>
              <a:rPr lang="en-US" dirty="0" smtClean="0">
                <a:ea typeface="ＭＳ Ｐゴシック" charset="-128"/>
              </a:rPr>
              <a:t>Use a systemic TOC to design the evaluation</a:t>
            </a:r>
          </a:p>
          <a:p>
            <a:pPr marL="365760" indent="-283464" eaLnBrk="1" fontAlgn="auto" hangingPunct="1">
              <a:spcAft>
                <a:spcPts val="0"/>
              </a:spcAft>
              <a:buFont typeface="Wingdings 2"/>
              <a:buChar char=""/>
              <a:defRPr/>
            </a:pPr>
            <a:r>
              <a:rPr lang="en-US" dirty="0" smtClean="0">
                <a:ea typeface="ＭＳ Ｐゴシック" charset="-128"/>
              </a:rPr>
              <a:t>Move from simply evaluating the efficacy/effectiveness of interventions in changing </a:t>
            </a:r>
            <a:r>
              <a:rPr lang="en-US" dirty="0" smtClean="0">
                <a:solidFill>
                  <a:srgbClr val="B30838"/>
                </a:solidFill>
                <a:ea typeface="ＭＳ Ｐゴシック" charset="-128"/>
              </a:rPr>
              <a:t>events and behaviors </a:t>
            </a:r>
            <a:r>
              <a:rPr lang="en-US" dirty="0" smtClean="0">
                <a:ea typeface="ＭＳ Ｐゴシック" charset="-128"/>
              </a:rPr>
              <a:t>to evaluating:</a:t>
            </a:r>
          </a:p>
          <a:p>
            <a:pPr marL="640080" lvl="1" indent="-237744" eaLnBrk="1" fontAlgn="auto" hangingPunct="1">
              <a:spcAft>
                <a:spcPts val="0"/>
              </a:spcAft>
              <a:buFont typeface="Verdana"/>
              <a:buChar char="◦"/>
              <a:defRPr/>
            </a:pPr>
            <a:r>
              <a:rPr lang="en-US" sz="3200" dirty="0" smtClean="0">
                <a:ea typeface="ＭＳ Ｐゴシック" charset="-128"/>
              </a:rPr>
              <a:t>The effect of systemic </a:t>
            </a:r>
            <a:r>
              <a:rPr lang="en-US" sz="3200" dirty="0" smtClean="0">
                <a:solidFill>
                  <a:srgbClr val="B30838"/>
                </a:solidFill>
                <a:ea typeface="ＭＳ Ｐゴシック" charset="-128"/>
              </a:rPr>
              <a:t>patterns</a:t>
            </a:r>
            <a:r>
              <a:rPr lang="en-US" sz="3200" dirty="0" smtClean="0">
                <a:ea typeface="ＭＳ Ｐゴシック" charset="-128"/>
              </a:rPr>
              <a:t> and </a:t>
            </a:r>
            <a:r>
              <a:rPr lang="en-US" sz="3200" dirty="0" smtClean="0">
                <a:solidFill>
                  <a:srgbClr val="B30838"/>
                </a:solidFill>
                <a:ea typeface="ＭＳ Ｐゴシック" charset="-128"/>
              </a:rPr>
              <a:t>underlying</a:t>
            </a:r>
            <a:r>
              <a:rPr lang="en-US" sz="3200" dirty="0" smtClean="0">
                <a:solidFill>
                  <a:srgbClr val="FFFF00"/>
                </a:solidFill>
                <a:ea typeface="ＭＳ Ｐゴシック" charset="-128"/>
              </a:rPr>
              <a:t> </a:t>
            </a:r>
            <a:r>
              <a:rPr lang="en-US" sz="3200" dirty="0" smtClean="0">
                <a:solidFill>
                  <a:srgbClr val="B30838"/>
                </a:solidFill>
                <a:ea typeface="ＭＳ Ｐゴシック" charset="-128"/>
              </a:rPr>
              <a:t>structures</a:t>
            </a:r>
            <a:r>
              <a:rPr lang="en-US" sz="3200" dirty="0" smtClean="0">
                <a:ea typeface="ＭＳ Ｐゴシック" charset="-128"/>
              </a:rPr>
              <a:t> on CAN</a:t>
            </a:r>
          </a:p>
          <a:p>
            <a:pPr marL="640080" lvl="1" indent="-237744" eaLnBrk="1" fontAlgn="auto" hangingPunct="1">
              <a:spcAft>
                <a:spcPts val="0"/>
              </a:spcAft>
              <a:buFont typeface="Verdana"/>
              <a:buChar char="◦"/>
              <a:defRPr/>
            </a:pPr>
            <a:r>
              <a:rPr lang="en-US" sz="3200" dirty="0" smtClean="0">
                <a:ea typeface="ＭＳ Ｐゴシック" charset="-128"/>
              </a:rPr>
              <a:t>Effectiveness of efforts to change systemic </a:t>
            </a:r>
            <a:r>
              <a:rPr lang="en-US" sz="3200" dirty="0" smtClean="0">
                <a:solidFill>
                  <a:srgbClr val="B30838"/>
                </a:solidFill>
                <a:ea typeface="ＭＳ Ｐゴシック" charset="-128"/>
              </a:rPr>
              <a:t>patterns</a:t>
            </a:r>
            <a:r>
              <a:rPr lang="en-US" sz="3200" dirty="0" smtClean="0">
                <a:ea typeface="ＭＳ Ｐゴシック" charset="-128"/>
              </a:rPr>
              <a:t> and </a:t>
            </a:r>
            <a:r>
              <a:rPr lang="en-US" sz="3200" dirty="0" smtClean="0">
                <a:solidFill>
                  <a:srgbClr val="B30838"/>
                </a:solidFill>
                <a:ea typeface="ＭＳ Ｐゴシック" charset="-128"/>
              </a:rPr>
              <a:t>underlying structures </a:t>
            </a:r>
          </a:p>
          <a:p>
            <a:pPr marL="365760" indent="-283464" eaLnBrk="1" fontAlgn="auto" hangingPunct="1">
              <a:spcAft>
                <a:spcPts val="0"/>
              </a:spcAft>
              <a:buFont typeface="Wingdings 2"/>
              <a:buChar char=""/>
              <a:defRPr/>
            </a:pPr>
            <a:r>
              <a:rPr lang="en-US" dirty="0" smtClean="0">
                <a:ea typeface="ＭＳ Ｐゴシック" charset="-128"/>
              </a:rPr>
              <a:t>Test specific models at individual sites and then layer additional evaluation methods on top of that for Cross-Site</a:t>
            </a: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84996"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E6181CFF-A92E-49B5-A28E-FACA6CEFCB69}" type="slidenum">
              <a:rPr lang="en-US" sz="1200">
                <a:solidFill>
                  <a:schemeClr val="bg1"/>
                </a:solidFill>
              </a:rPr>
              <a:pPr algn="r"/>
              <a:t>73</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F1E99C1C-6B81-4122-AA17-667CE9DA3A90}" type="slidenum">
              <a:rPr lang="en-US"/>
              <a:pPr>
                <a:defRPr/>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082675" y="274638"/>
            <a:ext cx="7851775" cy="1143000"/>
          </a:xfrm>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a:t>
            </a:r>
          </a:p>
        </p:txBody>
      </p:sp>
      <p:sp>
        <p:nvSpPr>
          <p:cNvPr id="79875" name="Content Placeholder 1"/>
          <p:cNvSpPr>
            <a:spLocks noGrp="1"/>
          </p:cNvSpPr>
          <p:nvPr>
            <p:ph idx="1"/>
          </p:nvPr>
        </p:nvSpPr>
        <p:spPr/>
        <p:txBody>
          <a:bodyPr/>
          <a:lstStyle/>
          <a:p>
            <a:pPr eaLnBrk="1" hangingPunct="1">
              <a:buFont typeface="Wingdings 2" pitchFamily="18" charset="2"/>
              <a:buNone/>
            </a:pPr>
            <a:r>
              <a:rPr lang="en-US" dirty="0" smtClean="0">
                <a:ea typeface="ＭＳ Ｐゴシック" charset="-128"/>
              </a:rPr>
              <a:t>Methods:</a:t>
            </a:r>
          </a:p>
          <a:p>
            <a:pPr eaLnBrk="1" hangingPunct="1"/>
            <a:r>
              <a:rPr lang="en-US" dirty="0" smtClean="0">
                <a:ea typeface="ＭＳ Ｐゴシック" charset="-128"/>
              </a:rPr>
              <a:t>Randomized Controlled Trial (</a:t>
            </a:r>
            <a:r>
              <a:rPr lang="en-US" dirty="0" err="1" smtClean="0">
                <a:ea typeface="ＭＳ Ｐゴシック" charset="-128"/>
              </a:rPr>
              <a:t>RCT</a:t>
            </a:r>
            <a:r>
              <a:rPr lang="en-US" dirty="0" smtClean="0">
                <a:ea typeface="ＭＳ Ｐゴシック" charset="-128"/>
              </a:rPr>
              <a:t>) and Quasi-Experimental (QE) (at project level)</a:t>
            </a:r>
          </a:p>
          <a:p>
            <a:pPr eaLnBrk="1" hangingPunct="1"/>
            <a:r>
              <a:rPr lang="en-US" dirty="0" smtClean="0">
                <a:ea typeface="ＭＳ Ｐゴシック" charset="-128"/>
              </a:rPr>
              <a:t>Cross-site incorporates data from project-level </a:t>
            </a:r>
            <a:r>
              <a:rPr lang="en-US" dirty="0" err="1" smtClean="0">
                <a:ea typeface="ＭＳ Ｐゴシック" charset="-128"/>
              </a:rPr>
              <a:t>RCTs</a:t>
            </a:r>
            <a:r>
              <a:rPr lang="en-US" dirty="0" smtClean="0">
                <a:ea typeface="ＭＳ Ｐゴシック" charset="-128"/>
              </a:rPr>
              <a:t>/Q-E</a:t>
            </a:r>
          </a:p>
          <a:p>
            <a:pPr eaLnBrk="1" hangingPunct="1"/>
            <a:r>
              <a:rPr lang="en-US" dirty="0" smtClean="0">
                <a:ea typeface="ＭＳ Ｐゴシック" charset="-128"/>
              </a:rPr>
              <a:t>Structural Equation Modeling to integrate data from multiple levels</a:t>
            </a:r>
          </a:p>
          <a:p>
            <a:pPr eaLnBrk="1" hangingPunct="1"/>
            <a:endParaRPr lang="en-US" sz="1800" dirty="0" smtClean="0">
              <a:ea typeface="ＭＳ Ｐゴシック" charset="-128"/>
            </a:endParaRPr>
          </a:p>
          <a:p>
            <a:pPr eaLnBrk="1" hangingPunct="1"/>
            <a:endParaRPr lang="en-US" dirty="0" smtClean="0">
              <a:ea typeface="ＭＳ Ｐゴシック" charset="-128"/>
            </a:endParaRPr>
          </a:p>
          <a:p>
            <a:pPr eaLnBrk="1" hangingPunct="1">
              <a:buFont typeface="Wingdings" pitchFamily="2" charset="2"/>
              <a:buNone/>
            </a:pPr>
            <a:endParaRPr lang="en-US" dirty="0" smtClean="0">
              <a:ea typeface="ＭＳ Ｐゴシック" charset="-128"/>
            </a:endParaRPr>
          </a:p>
        </p:txBody>
      </p:sp>
      <p:sp>
        <p:nvSpPr>
          <p:cNvPr id="8602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CCD0BF3D-01FE-41D3-ACD1-F9506E8E2914}" type="slidenum">
              <a:rPr lang="en-US" sz="1200">
                <a:solidFill>
                  <a:schemeClr val="bg1"/>
                </a:solidFill>
              </a:rPr>
              <a:pPr algn="r"/>
              <a:t>74</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36198AB9-853D-4071-849F-DA8D15EE55F5}" type="slidenum">
              <a:rPr lang="en-US"/>
              <a:pPr>
                <a:defRPr/>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096963" y="274638"/>
            <a:ext cx="7837487" cy="1143000"/>
          </a:xfrm>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a:t>
            </a:r>
          </a:p>
        </p:txBody>
      </p:sp>
      <p:sp>
        <p:nvSpPr>
          <p:cNvPr id="67586" name="Content Placeholder 1"/>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None/>
              <a:defRPr/>
            </a:pPr>
            <a:r>
              <a:rPr lang="en-US" dirty="0" smtClean="0">
                <a:ea typeface="ＭＳ Ｐゴシック" charset="-128"/>
              </a:rPr>
              <a:t>Methods (cont.):</a:t>
            </a:r>
          </a:p>
          <a:p>
            <a:pPr marL="365760" indent="-283464" eaLnBrk="1" fontAlgn="auto" hangingPunct="1">
              <a:spcAft>
                <a:spcPts val="0"/>
              </a:spcAft>
              <a:buFont typeface="Wingdings 2"/>
              <a:buChar char=""/>
              <a:defRPr/>
            </a:pPr>
            <a:r>
              <a:rPr lang="en-US" dirty="0" smtClean="0">
                <a:ea typeface="ＭＳ Ｐゴシック" charset="-128"/>
              </a:rPr>
              <a:t>Mixed methods—both in tandem and in parallel</a:t>
            </a:r>
          </a:p>
          <a:p>
            <a:pPr marL="640080" lvl="1" indent="-237744" eaLnBrk="1" fontAlgn="auto" hangingPunct="1">
              <a:spcAft>
                <a:spcPts val="0"/>
              </a:spcAft>
              <a:buFont typeface="Verdana"/>
              <a:buChar char="◦"/>
              <a:defRPr/>
            </a:pPr>
            <a:r>
              <a:rPr lang="en-US" dirty="0" smtClean="0">
                <a:ea typeface="ＭＳ Ｐゴシック" charset="-128"/>
              </a:rPr>
              <a:t>Various quantitative measures for caregiver/child-level outcomes</a:t>
            </a:r>
          </a:p>
          <a:p>
            <a:pPr marL="640080" lvl="1" indent="-237744" eaLnBrk="1" fontAlgn="auto" hangingPunct="1">
              <a:spcAft>
                <a:spcPts val="0"/>
              </a:spcAft>
              <a:buFont typeface="Verdana"/>
              <a:buChar char="◦"/>
              <a:defRPr/>
            </a:pPr>
            <a:r>
              <a:rPr lang="en-US" dirty="0" smtClean="0">
                <a:ea typeface="ＭＳ Ｐゴシック" charset="-128"/>
              </a:rPr>
              <a:t>Quantitative and qualitative measures at other levels </a:t>
            </a:r>
          </a:p>
          <a:p>
            <a:pPr marL="640080" lvl="1" indent="-237744" eaLnBrk="1" fontAlgn="auto" hangingPunct="1">
              <a:spcAft>
                <a:spcPts val="0"/>
              </a:spcAft>
              <a:buFont typeface="Verdana"/>
              <a:buChar char="◦"/>
              <a:defRPr/>
            </a:pPr>
            <a:r>
              <a:rPr lang="en-US" dirty="0" smtClean="0">
                <a:ea typeface="ＭＳ Ｐゴシック" charset="-128"/>
              </a:rPr>
              <a:t>Qualitative  exploration of intervention implementation leading to quantitative measures </a:t>
            </a:r>
          </a:p>
          <a:p>
            <a:pPr marL="640080" lvl="1" indent="-237744" eaLnBrk="1" fontAlgn="auto" hangingPunct="1">
              <a:spcAft>
                <a:spcPts val="0"/>
              </a:spcAft>
              <a:buFont typeface="Verdana"/>
              <a:buChar char="◦"/>
              <a:defRPr/>
            </a:pPr>
            <a:r>
              <a:rPr lang="en-US" dirty="0" smtClean="0">
                <a:ea typeface="ＭＳ Ｐゴシック" charset="-128"/>
              </a:rPr>
              <a:t>Social Network Mapping to understand relationships at the caregiver/child level, the community level, and the program level</a:t>
            </a:r>
          </a:p>
          <a:p>
            <a:pPr marL="365760" indent="-283464" eaLnBrk="1" fontAlgn="auto" hangingPunct="1">
              <a:spcAft>
                <a:spcPts val="0"/>
              </a:spcAft>
              <a:buFont typeface="Wingdings 2"/>
              <a:buChar char=""/>
              <a:defRPr/>
            </a:pPr>
            <a:endParaRPr lang="en-US" sz="1800" dirty="0" smtClean="0">
              <a:ea typeface="ＭＳ Ｐゴシック" charset="-128"/>
            </a:endParaRP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8704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5509D2BF-B8D8-4CD4-AEA4-1C959CB9E0EA}" type="slidenum">
              <a:rPr lang="en-US" sz="1200">
                <a:solidFill>
                  <a:schemeClr val="bg1"/>
                </a:solidFill>
              </a:rPr>
              <a:pPr algn="r"/>
              <a:t>75</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A043D056-9783-4F07-9B96-F00EE2151730}" type="slidenum">
              <a:rPr lang="en-US"/>
              <a:pPr>
                <a:defRPr/>
              </a:pPr>
              <a:t>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068388" y="274638"/>
            <a:ext cx="7866062" cy="1143000"/>
          </a:xfrm>
        </p:spPr>
        <p:txBody>
          <a:bodyPr>
            <a:normAutofit fontScale="90000"/>
          </a:bodyPr>
          <a:lstStyle/>
          <a:p>
            <a:pPr algn="ct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a:t>
            </a:r>
          </a:p>
        </p:txBody>
      </p:sp>
      <p:sp>
        <p:nvSpPr>
          <p:cNvPr id="67586" name="Content Placeholder 1"/>
          <p:cNvSpPr>
            <a:spLocks noGrp="1"/>
          </p:cNvSpPr>
          <p:nvPr>
            <p:ph idx="1"/>
          </p:nvPr>
        </p:nvSpPr>
        <p:spPr/>
        <p:txBody>
          <a:bodyPr>
            <a:normAutofit/>
          </a:bodyPr>
          <a:lstStyle/>
          <a:p>
            <a:pPr marL="365760" indent="-283464" eaLnBrk="1" fontAlgn="auto" hangingPunct="1">
              <a:spcAft>
                <a:spcPts val="0"/>
              </a:spcAft>
              <a:buFont typeface="Wingdings 2"/>
              <a:buChar char=""/>
              <a:defRPr/>
            </a:pPr>
            <a:endParaRPr lang="en-US" sz="1800" dirty="0" smtClean="0">
              <a:ea typeface="ＭＳ Ｐゴシック" charset="-128"/>
            </a:endParaRPr>
          </a:p>
          <a:p>
            <a:pPr marL="365760" indent="-4763" algn="ctr" eaLnBrk="1" fontAlgn="auto" hangingPunct="1">
              <a:spcAft>
                <a:spcPts val="0"/>
              </a:spcAft>
              <a:buFont typeface="Wingdings 2"/>
              <a:buNone/>
              <a:defRPr/>
            </a:pPr>
            <a:endParaRPr lang="en-US" dirty="0" smtClean="0">
              <a:ea typeface="ＭＳ Ｐゴシック" charset="-128"/>
            </a:endParaRPr>
          </a:p>
          <a:p>
            <a:pPr marL="365760" indent="-4763" eaLnBrk="1" fontAlgn="auto" hangingPunct="1">
              <a:spcAft>
                <a:spcPts val="0"/>
              </a:spcAft>
              <a:buFont typeface="Wingdings 2" pitchFamily="18" charset="2"/>
              <a:buNone/>
              <a:defRPr/>
            </a:pPr>
            <a:r>
              <a:rPr lang="en-US" dirty="0" smtClean="0">
                <a:ea typeface="ＭＳ Ｐゴシック" charset="-128"/>
              </a:rPr>
              <a:t>Using the </a:t>
            </a:r>
            <a:r>
              <a:rPr lang="en-US" i="1" dirty="0" smtClean="0"/>
              <a:t>Theory of Change in Paradigms, Structures, and Conditions of Complex Systems </a:t>
            </a:r>
            <a:r>
              <a:rPr lang="en-US" dirty="0" smtClean="0">
                <a:ea typeface="ＭＳ Ｐゴシック" charset="-128"/>
              </a:rPr>
              <a:t>tool to identify systems outcomes for points of influence  </a:t>
            </a:r>
          </a:p>
          <a:p>
            <a:pPr marL="365760" indent="-283464" eaLnBrk="1" fontAlgn="auto" hangingPunct="1">
              <a:spcAft>
                <a:spcPts val="0"/>
              </a:spcAft>
              <a:buFont typeface="Wingdings" charset="2"/>
              <a:buNone/>
              <a:defRPr/>
            </a:pPr>
            <a:endParaRPr lang="en-US" dirty="0" smtClean="0">
              <a:ea typeface="ＭＳ Ｐゴシック" charset="-128"/>
            </a:endParaRPr>
          </a:p>
        </p:txBody>
      </p:sp>
      <p:sp>
        <p:nvSpPr>
          <p:cNvPr id="88068"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138623CF-BD46-4609-B70E-BA8D713BD731}" type="slidenum">
              <a:rPr lang="en-US" sz="1200">
                <a:solidFill>
                  <a:schemeClr val="bg1"/>
                </a:solidFill>
              </a:rPr>
              <a:pPr algn="r"/>
              <a:t>76</a:t>
            </a:fld>
            <a:endParaRPr lang="en-US" sz="1200">
              <a:solidFill>
                <a:schemeClr val="bg1"/>
              </a:solidFill>
            </a:endParaRPr>
          </a:p>
        </p:txBody>
      </p:sp>
      <p:sp>
        <p:nvSpPr>
          <p:cNvPr id="7" name="Slide Number Placeholder 6"/>
          <p:cNvSpPr>
            <a:spLocks noGrp="1"/>
          </p:cNvSpPr>
          <p:nvPr>
            <p:ph type="sldNum" sz="quarter" idx="12"/>
          </p:nvPr>
        </p:nvSpPr>
        <p:spPr/>
        <p:txBody>
          <a:bodyPr/>
          <a:lstStyle/>
          <a:p>
            <a:pPr>
              <a:defRPr/>
            </a:pPr>
            <a:fld id="{B07BF3E5-2F7B-45EB-AD7A-F9E29447842B}"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6802" name="Picture 3" descr="QI.10.gr.PhsChng.AEA.11-1.pdf"/>
          <p:cNvPicPr>
            <a:picLocks noChangeAspect="1"/>
          </p:cNvPicPr>
          <p:nvPr/>
        </p:nvPicPr>
        <p:blipFill>
          <a:blip r:embed="rId3" cstate="print"/>
          <a:srcRect/>
          <a:stretch>
            <a:fillRect/>
          </a:stretch>
        </p:blipFill>
        <p:spPr bwMode="auto">
          <a:xfrm>
            <a:off x="220663" y="619125"/>
            <a:ext cx="8707437" cy="6026150"/>
          </a:xfrm>
          <a:prstGeom prst="rect">
            <a:avLst/>
          </a:prstGeom>
          <a:noFill/>
          <a:ln w="9525">
            <a:noFill/>
            <a:miter lim="800000"/>
            <a:headEnd/>
            <a:tailEnd/>
          </a:ln>
        </p:spPr>
      </p:pic>
      <p:sp>
        <p:nvSpPr>
          <p:cNvPr id="76803" name="TextBox 4"/>
          <p:cNvSpPr txBox="1">
            <a:spLocks noChangeArrowheads="1"/>
          </p:cNvSpPr>
          <p:nvPr/>
        </p:nvSpPr>
        <p:spPr bwMode="auto">
          <a:xfrm>
            <a:off x="207963" y="217488"/>
            <a:ext cx="9144000" cy="368300"/>
          </a:xfrm>
          <a:prstGeom prst="rect">
            <a:avLst/>
          </a:prstGeom>
          <a:noFill/>
          <a:ln w="9525">
            <a:noFill/>
            <a:miter lim="800000"/>
            <a:headEnd/>
            <a:tailEnd/>
          </a:ln>
        </p:spPr>
        <p:txBody>
          <a:bodyPr>
            <a:spAutoFit/>
          </a:bodyPr>
          <a:lstStyle/>
          <a:p>
            <a:r>
              <a:rPr lang="en-US" sz="1800" b="1">
                <a:solidFill>
                  <a:srgbClr val="75367A"/>
                </a:solidFill>
                <a:latin typeface="Trebuchet MS" pitchFamily="34" charset="0"/>
              </a:rPr>
              <a:t>Theory of Change in Paradigms, Structures, and Conditions of Complex Systems</a:t>
            </a:r>
          </a:p>
        </p:txBody>
      </p:sp>
      <p:sp>
        <p:nvSpPr>
          <p:cNvPr id="76804" name="TextBox 5"/>
          <p:cNvSpPr txBox="1">
            <a:spLocks noChangeArrowheads="1"/>
          </p:cNvSpPr>
          <p:nvPr/>
        </p:nvSpPr>
        <p:spPr bwMode="auto">
          <a:xfrm>
            <a:off x="207963" y="665163"/>
            <a:ext cx="9144000" cy="523875"/>
          </a:xfrm>
          <a:prstGeom prst="rect">
            <a:avLst/>
          </a:prstGeom>
          <a:noFill/>
          <a:ln w="9525">
            <a:noFill/>
            <a:miter lim="800000"/>
            <a:headEnd/>
            <a:tailEnd/>
          </a:ln>
        </p:spPr>
        <p:txBody>
          <a:bodyPr>
            <a:spAutoFit/>
          </a:bodyPr>
          <a:lstStyle/>
          <a:p>
            <a:r>
              <a:rPr lang="en-US" sz="1400" b="1">
                <a:solidFill>
                  <a:srgbClr val="75367A"/>
                </a:solidFill>
                <a:latin typeface="Trebuchet MS" pitchFamily="34" charset="0"/>
              </a:rPr>
              <a:t>Example from Cross-Site Evaluation of Quality Improvement</a:t>
            </a:r>
            <a:br>
              <a:rPr lang="en-US" sz="1400" b="1">
                <a:solidFill>
                  <a:srgbClr val="75367A"/>
                </a:solidFill>
                <a:latin typeface="Trebuchet MS" pitchFamily="34" charset="0"/>
              </a:rPr>
            </a:br>
            <a:r>
              <a:rPr lang="en-US" sz="1400" b="1">
                <a:solidFill>
                  <a:srgbClr val="75367A"/>
                </a:solidFill>
                <a:latin typeface="Trebuchet MS" pitchFamily="34" charset="0"/>
              </a:rPr>
              <a:t>Center on Early Childhood</a:t>
            </a:r>
          </a:p>
        </p:txBody>
      </p:sp>
      <p:sp>
        <p:nvSpPr>
          <p:cNvPr id="5" name="Rectangle 4"/>
          <p:cNvSpPr/>
          <p:nvPr/>
        </p:nvSpPr>
        <p:spPr>
          <a:xfrm>
            <a:off x="617516" y="6567055"/>
            <a:ext cx="8526483" cy="276999"/>
          </a:xfrm>
          <a:prstGeom prst="rect">
            <a:avLst/>
          </a:prstGeom>
        </p:spPr>
        <p:txBody>
          <a:bodyPr wrap="square">
            <a:spAutoFit/>
          </a:bodyPr>
          <a:lstStyle/>
          <a:p>
            <a:pPr>
              <a:defRPr/>
            </a:pPr>
            <a:r>
              <a:rPr lang="en-US" sz="1200" dirty="0" err="1" smtClean="0">
                <a:latin typeface="+mn-lt"/>
              </a:rPr>
              <a:t>M.Hargreaves</a:t>
            </a:r>
            <a:r>
              <a:rPr lang="en-US" sz="1200" dirty="0" smtClean="0">
                <a:latin typeface="+mn-lt"/>
              </a:rPr>
              <a:t>, </a:t>
            </a:r>
            <a:r>
              <a:rPr lang="en-US" sz="1200" dirty="0" smtClean="0">
                <a:latin typeface="+mn-lt"/>
                <a:hlinkClick r:id="rId4"/>
              </a:rPr>
              <a:t>mhargreaves@mathematica-mpr.com</a:t>
            </a:r>
            <a:r>
              <a:rPr lang="en-US" sz="1200" dirty="0" smtClean="0">
                <a:latin typeface="+mn-lt"/>
              </a:rPr>
              <a:t>; </a:t>
            </a:r>
            <a:r>
              <a:rPr lang="en-US" sz="1200" dirty="0" err="1" smtClean="0">
                <a:latin typeface="+mn-lt"/>
              </a:rPr>
              <a:t>M.Moore</a:t>
            </a:r>
            <a:r>
              <a:rPr lang="en-US" sz="1200" dirty="0" smtClean="0">
                <a:latin typeface="+mn-lt"/>
              </a:rPr>
              <a:t>, </a:t>
            </a:r>
            <a:r>
              <a:rPr lang="en-US" sz="1200" dirty="0" smtClean="0">
                <a:latin typeface="+mn-lt"/>
                <a:hlinkClick r:id="rId5"/>
              </a:rPr>
              <a:t>marah@i2i-institute.com</a:t>
            </a:r>
            <a:r>
              <a:rPr lang="en-US" sz="1200" dirty="0" smtClean="0">
                <a:latin typeface="+mn-lt"/>
              </a:rPr>
              <a:t>; </a:t>
            </a:r>
            <a:r>
              <a:rPr lang="en-US" sz="1200" dirty="0" err="1" smtClean="0">
                <a:latin typeface="+mn-lt"/>
              </a:rPr>
              <a:t>P.Parsons</a:t>
            </a:r>
            <a:r>
              <a:rPr lang="en-US" sz="1200" dirty="0" smtClean="0">
                <a:latin typeface="+mn-lt"/>
              </a:rPr>
              <a:t>, </a:t>
            </a:r>
            <a:r>
              <a:rPr lang="en-US" sz="1200" dirty="0" smtClean="0">
                <a:latin typeface="+mn-lt"/>
                <a:hlinkClick r:id="rId6"/>
              </a:rPr>
              <a:t>bparsons@insites.com</a:t>
            </a:r>
            <a:r>
              <a:rPr lang="en-US" sz="1200" dirty="0" smtClean="0">
                <a:latin typeface="+mn-lt"/>
              </a:rPr>
              <a:t>            </a:t>
            </a:r>
            <a:fld id="{7DF6C9B9-AACA-4410-921D-72FFD073E605}" type="slidenum">
              <a:rPr lang="en-US" sz="1200" smtClean="0">
                <a:latin typeface="+mn-lt"/>
              </a:rPr>
              <a:pPr>
                <a:defRPr/>
              </a:pPr>
              <a:t>77</a:t>
            </a:fld>
            <a:endParaRPr lang="en-US" sz="1200" dirty="0">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74638"/>
            <a:ext cx="7837487" cy="1143000"/>
          </a:xfrm>
        </p:spPr>
        <p:txBody>
          <a:bodyPr>
            <a:normAutofit fontScale="90000"/>
          </a:bodyPr>
          <a:lstStyle/>
          <a:p>
            <a:pPr>
              <a:defRPr/>
            </a:pPr>
            <a:r>
              <a:rPr lang="en-US" dirty="0" err="1" smtClean="0">
                <a:solidFill>
                  <a:schemeClr val="tx2">
                    <a:satMod val="130000"/>
                  </a:schemeClr>
                </a:solidFill>
              </a:rPr>
              <a:t>QIC</a:t>
            </a:r>
            <a:r>
              <a:rPr lang="en-US" dirty="0" smtClean="0">
                <a:solidFill>
                  <a:schemeClr val="tx2">
                    <a:satMod val="130000"/>
                  </a:schemeClr>
                </a:solidFill>
              </a:rPr>
              <a:t>-EC: Cross-Site Evaluation Design</a:t>
            </a:r>
            <a:endParaRPr lang="en-US" dirty="0"/>
          </a:p>
        </p:txBody>
      </p:sp>
      <p:sp>
        <p:nvSpPr>
          <p:cNvPr id="3" name="Content Placeholder 2"/>
          <p:cNvSpPr>
            <a:spLocks noGrp="1"/>
          </p:cNvSpPr>
          <p:nvPr>
            <p:ph idx="1"/>
          </p:nvPr>
        </p:nvSpPr>
        <p:spPr>
          <a:xfrm>
            <a:off x="1195388" y="1447800"/>
            <a:ext cx="7739062" cy="4800600"/>
          </a:xfrm>
        </p:spPr>
        <p:txBody>
          <a:bodyPr/>
          <a:lstStyle/>
          <a:p>
            <a:pPr marL="55563" indent="28575">
              <a:buFont typeface="Wingdings 2" pitchFamily="18" charset="2"/>
              <a:buNone/>
              <a:defRPr/>
            </a:pPr>
            <a:endParaRPr lang="en-US" dirty="0" smtClean="0"/>
          </a:p>
          <a:p>
            <a:pPr marL="55563" indent="28575">
              <a:buFont typeface="Wingdings 2" pitchFamily="18" charset="2"/>
              <a:buNone/>
              <a:defRPr/>
            </a:pPr>
            <a:endParaRPr lang="en-US" dirty="0" smtClean="0"/>
          </a:p>
          <a:p>
            <a:pPr marL="55563" indent="28575" algn="ctr">
              <a:buFont typeface="Wingdings 2" pitchFamily="18" charset="2"/>
              <a:buNone/>
              <a:defRPr/>
            </a:pPr>
            <a:r>
              <a:rPr lang="en-US" sz="3600" dirty="0" smtClean="0"/>
              <a:t>“Sustained adaptive balance” for the </a:t>
            </a:r>
            <a:r>
              <a:rPr lang="en-US" sz="3600" dirty="0" err="1" smtClean="0"/>
              <a:t>QIC</a:t>
            </a:r>
            <a:r>
              <a:rPr lang="en-US" sz="3600" dirty="0" smtClean="0"/>
              <a:t>-EC points of influence</a:t>
            </a:r>
          </a:p>
          <a:p>
            <a:pPr>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3D99FEC9-D52C-4F95-BC23-62837F1B6B5B}"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100" y="0"/>
            <a:ext cx="7499350" cy="1143000"/>
          </a:xfrm>
        </p:spPr>
        <p:txBody>
          <a:bodyPr/>
          <a:lstStyle/>
          <a:p>
            <a:pPr eaLnBrk="1" fontAlgn="auto" hangingPunct="1">
              <a:spcAft>
                <a:spcPts val="0"/>
              </a:spcAft>
              <a:defRPr/>
            </a:pPr>
            <a:r>
              <a:rPr lang="en-US" dirty="0" smtClean="0">
                <a:solidFill>
                  <a:schemeClr val="tx2">
                    <a:satMod val="130000"/>
                  </a:schemeClr>
                </a:solidFill>
              </a:rPr>
              <a:t>Group Activity (15 minutes)</a:t>
            </a:r>
            <a:endParaRPr lang="en-US" dirty="0">
              <a:solidFill>
                <a:schemeClr val="tx2">
                  <a:satMod val="130000"/>
                </a:schemeClr>
              </a:solidFill>
            </a:endParaRPr>
          </a:p>
        </p:txBody>
      </p:sp>
      <p:sp>
        <p:nvSpPr>
          <p:cNvPr id="91139" name="Content Placeholder 1"/>
          <p:cNvSpPr>
            <a:spLocks noGrp="1"/>
          </p:cNvSpPr>
          <p:nvPr>
            <p:ph idx="1"/>
          </p:nvPr>
        </p:nvSpPr>
        <p:spPr>
          <a:xfrm>
            <a:off x="1055688" y="1447800"/>
            <a:ext cx="8088312" cy="4800600"/>
          </a:xfrm>
        </p:spPr>
        <p:txBody>
          <a:bodyPr/>
          <a:lstStyle/>
          <a:p>
            <a:pPr eaLnBrk="1" hangingPunct="1"/>
            <a:r>
              <a:rPr lang="en-US" sz="3600" smtClean="0"/>
              <a:t>Use the same example</a:t>
            </a:r>
          </a:p>
          <a:p>
            <a:pPr eaLnBrk="1" hangingPunct="1">
              <a:buFont typeface="Wingdings 2" pitchFamily="18" charset="2"/>
              <a:buNone/>
            </a:pPr>
            <a:endParaRPr lang="en-US" sz="3600" smtClean="0"/>
          </a:p>
          <a:p>
            <a:pPr eaLnBrk="1" hangingPunct="1"/>
            <a:r>
              <a:rPr lang="en-US" sz="3600" smtClean="0"/>
              <a:t>Identify what the “sustained adaptive balance” would look like for the points of influence </a:t>
            </a:r>
          </a:p>
          <a:p>
            <a:pPr eaLnBrk="1" hangingPunct="1"/>
            <a:endParaRPr lang="en-US" smtClean="0"/>
          </a:p>
        </p:txBody>
      </p:sp>
      <p:sp>
        <p:nvSpPr>
          <p:cNvPr id="9" name="Slide Number Placeholder 8"/>
          <p:cNvSpPr>
            <a:spLocks noGrp="1"/>
          </p:cNvSpPr>
          <p:nvPr>
            <p:ph type="sldNum" sz="quarter" idx="12"/>
          </p:nvPr>
        </p:nvSpPr>
        <p:spPr/>
        <p:txBody>
          <a:bodyPr/>
          <a:lstStyle/>
          <a:p>
            <a:pPr>
              <a:defRPr/>
            </a:pPr>
            <a:fld id="{61BA35CD-6ACD-467A-AECE-72C2CFD87DE7}" type="slidenum">
              <a:rPr lang="en-US"/>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Systems Thinking</a:t>
            </a:r>
          </a:p>
        </p:txBody>
      </p:sp>
      <p:sp>
        <p:nvSpPr>
          <p:cNvPr id="24579" name="Content Placeholder 1"/>
          <p:cNvSpPr>
            <a:spLocks noGrp="1"/>
          </p:cNvSpPr>
          <p:nvPr>
            <p:ph idx="1"/>
          </p:nvPr>
        </p:nvSpPr>
        <p:spPr>
          <a:xfrm>
            <a:off x="1435100" y="1785938"/>
            <a:ext cx="7499350" cy="3814762"/>
          </a:xfrm>
        </p:spPr>
        <p:txBody>
          <a:bodyPr/>
          <a:lstStyle/>
          <a:p>
            <a:pPr eaLnBrk="1" hangingPunct="1">
              <a:buFont typeface="Wingdings 2" pitchFamily="18" charset="2"/>
              <a:buNone/>
            </a:pPr>
            <a:r>
              <a:rPr lang="en-US" smtClean="0"/>
              <a:t>	A way of seeing and understanding a situation that emphasizes both the parts and the relationships among the parts rather than the parts in isolation </a:t>
            </a:r>
          </a:p>
          <a:p>
            <a:pPr eaLnBrk="1" hangingPunct="1"/>
            <a:endParaRPr lang="en-US" smtClean="0"/>
          </a:p>
        </p:txBody>
      </p:sp>
      <p:sp>
        <p:nvSpPr>
          <p:cNvPr id="24580"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ECAB1638-BD41-419A-AB10-ABEC1D61E725}" type="slidenum">
              <a:rPr lang="en-US" sz="1200">
                <a:solidFill>
                  <a:schemeClr val="bg1"/>
                </a:solidFill>
              </a:rPr>
              <a:pPr algn="r"/>
              <a:t>8</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xfrm>
            <a:off x="1111250" y="274638"/>
            <a:ext cx="7823200" cy="1143000"/>
          </a:xfrm>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Cross-Site Evaluation Design </a:t>
            </a:r>
          </a:p>
        </p:txBody>
      </p:sp>
      <p:sp>
        <p:nvSpPr>
          <p:cNvPr id="92163" name="Content Placeholder 1"/>
          <p:cNvSpPr>
            <a:spLocks noGrp="1"/>
          </p:cNvSpPr>
          <p:nvPr>
            <p:ph idx="1"/>
          </p:nvPr>
        </p:nvSpPr>
        <p:spPr/>
        <p:txBody>
          <a:bodyPr/>
          <a:lstStyle/>
          <a:p>
            <a:pPr eaLnBrk="1" hangingPunct="1"/>
            <a:endParaRPr lang="en-US" smtClean="0"/>
          </a:p>
          <a:p>
            <a:pPr eaLnBrk="1" hangingPunct="1"/>
            <a:endParaRPr lang="en-US" smtClean="0"/>
          </a:p>
          <a:p>
            <a:pPr eaLnBrk="1" hangingPunct="1">
              <a:buFont typeface="Wingdings 2" pitchFamily="18" charset="2"/>
              <a:buNone/>
            </a:pPr>
            <a:r>
              <a:rPr lang="en-US" smtClean="0"/>
              <a:t>	A tool for understanding the patterns in how paradigms/structures/conditions influence events and behaviors  </a:t>
            </a:r>
          </a:p>
          <a:p>
            <a:pPr eaLnBrk="1" hangingPunct="1"/>
            <a:endParaRPr lang="en-US" smtClean="0"/>
          </a:p>
          <a:p>
            <a:pPr eaLnBrk="1" hangingPunct="1"/>
            <a:endParaRPr lang="en-US" smtClean="0"/>
          </a:p>
        </p:txBody>
      </p:sp>
      <p:sp>
        <p:nvSpPr>
          <p:cNvPr id="9216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2083089B-A63B-473F-A301-401619EBE453}" type="slidenum">
              <a:rPr lang="en-US" sz="1200">
                <a:solidFill>
                  <a:schemeClr val="bg1"/>
                </a:solidFill>
              </a:rPr>
              <a:pPr algn="r"/>
              <a:t>80</a:t>
            </a:fld>
            <a:endParaRPr lang="en-US" sz="1200">
              <a:solidFill>
                <a:schemeClr val="bg1"/>
              </a:solidFill>
            </a:endParaRPr>
          </a:p>
        </p:txBody>
      </p:sp>
      <p:sp>
        <p:nvSpPr>
          <p:cNvPr id="9" name="Slide Number Placeholder 8"/>
          <p:cNvSpPr>
            <a:spLocks noGrp="1"/>
          </p:cNvSpPr>
          <p:nvPr>
            <p:ph type="sldNum" sz="quarter" idx="12"/>
          </p:nvPr>
        </p:nvSpPr>
        <p:spPr/>
        <p:txBody>
          <a:bodyPr/>
          <a:lstStyle/>
          <a:p>
            <a:pPr>
              <a:defRPr/>
            </a:pPr>
            <a:fld id="{796CEA6B-12FD-4F6A-9C88-4B390014B27F}" type="slidenum">
              <a:rPr lang="en-US"/>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spect="1" noChangeArrowheads="1"/>
          </p:cNvPicPr>
          <p:nvPr/>
        </p:nvPicPr>
        <p:blipFill>
          <a:blip r:embed="rId3" cstate="print"/>
          <a:srcRect/>
          <a:stretch>
            <a:fillRect/>
          </a:stretch>
        </p:blipFill>
        <p:spPr bwMode="auto">
          <a:xfrm>
            <a:off x="2289175" y="1485900"/>
            <a:ext cx="5943600" cy="4672013"/>
          </a:xfrm>
          <a:prstGeom prst="rect">
            <a:avLst/>
          </a:prstGeom>
          <a:noFill/>
          <a:ln w="9525">
            <a:noFill/>
            <a:miter lim="800000"/>
            <a:headEnd/>
            <a:tailEnd/>
          </a:ln>
        </p:spPr>
      </p:pic>
      <p:sp>
        <p:nvSpPr>
          <p:cNvPr id="3" name="Title 1"/>
          <p:cNvSpPr txBox="1">
            <a:spLocks/>
          </p:cNvSpPr>
          <p:nvPr/>
        </p:nvSpPr>
        <p:spPr>
          <a:xfrm>
            <a:off x="533400" y="609600"/>
            <a:ext cx="8077200" cy="1143000"/>
          </a:xfrm>
          <a:prstGeom prst="rect">
            <a:avLst/>
          </a:prstGeom>
        </p:spPr>
        <p:txBody>
          <a:bodyPr/>
          <a:lstStyle/>
          <a:p>
            <a:pPr algn="ctr" eaLnBrk="0" hangingPunct="0">
              <a:defRPr/>
            </a:pPr>
            <a:r>
              <a:rPr lang="en-US" sz="5000" b="1" dirty="0">
                <a:solidFill>
                  <a:schemeClr val="bg1"/>
                </a:solidFill>
                <a:latin typeface="+mj-lt"/>
                <a:ea typeface="+mj-ea"/>
                <a:cs typeface="+mj-cs"/>
              </a:rPr>
              <a:t>The 7 C’s Framework</a:t>
            </a:r>
          </a:p>
        </p:txBody>
      </p:sp>
      <p:sp>
        <p:nvSpPr>
          <p:cNvPr id="7" name="Rectangle 6"/>
          <p:cNvSpPr/>
          <p:nvPr/>
        </p:nvSpPr>
        <p:spPr>
          <a:xfrm>
            <a:off x="4459288" y="3024188"/>
            <a:ext cx="1308100" cy="47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022725" y="2476500"/>
            <a:ext cx="2124075" cy="14763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i="1" dirty="0">
                <a:solidFill>
                  <a:srgbClr val="002060"/>
                </a:solidFill>
              </a:rPr>
              <a:t>Understanding Patterns</a:t>
            </a:r>
          </a:p>
        </p:txBody>
      </p:sp>
      <p:sp>
        <p:nvSpPr>
          <p:cNvPr id="12" name="Title 11"/>
          <p:cNvSpPr>
            <a:spLocks noGrp="1"/>
          </p:cNvSpPr>
          <p:nvPr>
            <p:ph type="title"/>
          </p:nvPr>
        </p:nvSpPr>
        <p:spPr>
          <a:xfrm>
            <a:off x="1420813" y="203200"/>
            <a:ext cx="7499350" cy="1143000"/>
          </a:xfrm>
        </p:spPr>
        <p:txBody>
          <a:bodyPr/>
          <a:lstStyle/>
          <a:p>
            <a:pPr algn="ctr" eaLnBrk="1" fontAlgn="auto" hangingPunct="1">
              <a:spcAft>
                <a:spcPts val="0"/>
              </a:spcAft>
              <a:defRPr/>
            </a:pPr>
            <a:r>
              <a:rPr lang="en-US" dirty="0" smtClean="0">
                <a:solidFill>
                  <a:schemeClr val="tx2">
                    <a:satMod val="130000"/>
                  </a:schemeClr>
                </a:solidFill>
              </a:rPr>
              <a:t>7 Cs Framework</a:t>
            </a:r>
            <a:endParaRPr lang="en-US" dirty="0">
              <a:solidFill>
                <a:schemeClr val="tx2">
                  <a:satMod val="130000"/>
                </a:schemeClr>
              </a:solidFill>
            </a:endParaRPr>
          </a:p>
        </p:txBody>
      </p:sp>
      <p:sp>
        <p:nvSpPr>
          <p:cNvPr id="14" name="Slide Number Placeholder 13"/>
          <p:cNvSpPr>
            <a:spLocks noGrp="1"/>
          </p:cNvSpPr>
          <p:nvPr>
            <p:ph type="sldNum" sz="quarter" idx="12"/>
          </p:nvPr>
        </p:nvSpPr>
        <p:spPr/>
        <p:txBody>
          <a:bodyPr/>
          <a:lstStyle/>
          <a:p>
            <a:pPr>
              <a:defRPr/>
            </a:pPr>
            <a:fld id="{E3A0FD84-FA0D-4CD2-83BE-CE7120394FB7}" type="slidenum">
              <a:rPr lang="en-US"/>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ctrTitle"/>
          </p:nvPr>
        </p:nvSpPr>
        <p:spPr>
          <a:xfrm>
            <a:off x="1431925" y="360363"/>
            <a:ext cx="7407275" cy="1471612"/>
          </a:xfrm>
        </p:spPr>
        <p:txBody>
          <a:bodyPr/>
          <a:lstStyle/>
          <a:p>
            <a:pPr eaLnBrk="1" fontAlgn="auto" hangingPunct="1">
              <a:spcAft>
                <a:spcPts val="0"/>
              </a:spcAft>
              <a:defRPr/>
            </a:pPr>
            <a:r>
              <a:rPr lang="en-US" sz="3600" dirty="0" err="1" smtClean="0">
                <a:solidFill>
                  <a:schemeClr val="tx2">
                    <a:satMod val="130000"/>
                  </a:schemeClr>
                </a:solidFill>
              </a:rPr>
              <a:t>QIC</a:t>
            </a:r>
            <a:r>
              <a:rPr lang="en-US" sz="3600" dirty="0" smtClean="0">
                <a:solidFill>
                  <a:schemeClr val="tx2">
                    <a:satMod val="130000"/>
                  </a:schemeClr>
                </a:solidFill>
              </a:rPr>
              <a:t>-EC: Cross-Site Evaluation Design</a:t>
            </a:r>
          </a:p>
        </p:txBody>
      </p:sp>
      <p:sp>
        <p:nvSpPr>
          <p:cNvPr id="67586" name="Content Placeholder 1"/>
          <p:cNvSpPr>
            <a:spLocks noGrp="1"/>
          </p:cNvSpPr>
          <p:nvPr>
            <p:ph type="subTitle" idx="1"/>
          </p:nvPr>
        </p:nvSpPr>
        <p:spPr>
          <a:xfrm>
            <a:off x="1431925" y="1849438"/>
            <a:ext cx="7407275" cy="1752600"/>
          </a:xfrm>
        </p:spPr>
        <p:txBody>
          <a:bodyPr>
            <a:normAutofit/>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sz="3200" dirty="0" smtClean="0"/>
              <a:t>Paradigm Shift as a Social Movement </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p:txBody>
      </p:sp>
      <p:sp>
        <p:nvSpPr>
          <p:cNvPr id="94212"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5C55A5C7-10BD-466D-9B97-6183EA0F7B95}" type="slidenum">
              <a:rPr lang="en-US" sz="1200">
                <a:solidFill>
                  <a:schemeClr val="bg1"/>
                </a:solidFill>
              </a:rPr>
              <a:pPr algn="r"/>
              <a:t>82</a:t>
            </a:fld>
            <a:endParaRPr lang="en-US" sz="1200">
              <a:solidFill>
                <a:schemeClr val="bg1"/>
              </a:solidFill>
            </a:endParaRPr>
          </a:p>
        </p:txBody>
      </p:sp>
      <p:sp>
        <p:nvSpPr>
          <p:cNvPr id="12" name="Slide Number Placeholder 11"/>
          <p:cNvSpPr>
            <a:spLocks noGrp="1"/>
          </p:cNvSpPr>
          <p:nvPr>
            <p:ph type="sldNum" sz="quarter" idx="12"/>
          </p:nvPr>
        </p:nvSpPr>
        <p:spPr/>
        <p:txBody>
          <a:bodyPr/>
          <a:lstStyle/>
          <a:p>
            <a:pPr>
              <a:defRPr/>
            </a:pPr>
            <a:fld id="{F6071D21-66BE-4E8C-A22B-DD4BF2BDFC62}" type="slidenum">
              <a:rPr lang="en-US"/>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pPr>
              <a:defRPr/>
            </a:pPr>
            <a:fld id="{7D05B6DD-E389-4495-94A6-39048DF08A05}" type="slidenum">
              <a:rPr lang="en-US"/>
              <a:pPr>
                <a:defRPr/>
              </a:pPr>
              <a:t>83</a:t>
            </a:fld>
            <a:endParaRPr lang="en-US"/>
          </a:p>
        </p:txBody>
      </p:sp>
      <p:sp>
        <p:nvSpPr>
          <p:cNvPr id="5" name="Rectangle 4"/>
          <p:cNvSpPr/>
          <p:nvPr/>
        </p:nvSpPr>
        <p:spPr>
          <a:xfrm>
            <a:off x="605641" y="6437737"/>
            <a:ext cx="7790214" cy="276999"/>
          </a:xfrm>
          <a:prstGeom prst="rect">
            <a:avLst/>
          </a:prstGeom>
        </p:spPr>
        <p:txBody>
          <a:bodyPr wrap="square">
            <a:spAutoFit/>
          </a:bodyPr>
          <a:lstStyle/>
          <a:p>
            <a:pPr>
              <a:defRPr/>
            </a:pPr>
            <a:r>
              <a:rPr lang="en-US" sz="1200" dirty="0" err="1" smtClean="0">
                <a:latin typeface="+mn-lt"/>
              </a:rPr>
              <a:t>M.Hargreaves</a:t>
            </a:r>
            <a:r>
              <a:rPr lang="en-US" sz="1200" dirty="0" smtClean="0">
                <a:latin typeface="+mn-lt"/>
              </a:rPr>
              <a:t>, </a:t>
            </a:r>
            <a:r>
              <a:rPr lang="en-US" sz="1200" dirty="0" smtClean="0">
                <a:latin typeface="+mn-lt"/>
                <a:hlinkClick r:id="rId7"/>
              </a:rPr>
              <a:t>mhargreaves@mathematica-mpr.com</a:t>
            </a:r>
            <a:r>
              <a:rPr lang="en-US" sz="1200" dirty="0" smtClean="0">
                <a:latin typeface="+mn-lt"/>
              </a:rPr>
              <a:t>; </a:t>
            </a:r>
            <a:r>
              <a:rPr lang="en-US" sz="1200" dirty="0" err="1" smtClean="0">
                <a:latin typeface="+mn-lt"/>
              </a:rPr>
              <a:t>M.Moore</a:t>
            </a:r>
            <a:r>
              <a:rPr lang="en-US" sz="1200" dirty="0" smtClean="0">
                <a:latin typeface="+mn-lt"/>
              </a:rPr>
              <a:t>, </a:t>
            </a:r>
            <a:r>
              <a:rPr lang="en-US" sz="1200" dirty="0" smtClean="0">
                <a:latin typeface="+mn-lt"/>
                <a:hlinkClick r:id="rId8"/>
              </a:rPr>
              <a:t>marah@i2i-institute.com</a:t>
            </a:r>
            <a:r>
              <a:rPr lang="en-US" sz="1200" dirty="0" smtClean="0">
                <a:latin typeface="+mn-lt"/>
              </a:rPr>
              <a:t>; </a:t>
            </a:r>
            <a:r>
              <a:rPr lang="en-US" sz="1200" dirty="0" err="1" smtClean="0">
                <a:latin typeface="+mn-lt"/>
              </a:rPr>
              <a:t>P.Parsons</a:t>
            </a:r>
            <a:r>
              <a:rPr lang="en-US" sz="1200" dirty="0" smtClean="0">
                <a:latin typeface="+mn-lt"/>
              </a:rPr>
              <a:t>, </a:t>
            </a:r>
            <a:r>
              <a:rPr lang="en-US" sz="1200" dirty="0" smtClean="0">
                <a:latin typeface="+mn-lt"/>
                <a:hlinkClick r:id="rId9"/>
              </a:rPr>
              <a:t>bparsons@insites.com</a:t>
            </a:r>
            <a:endParaRPr lang="en-US" sz="1200" dirty="0">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a:t>
            </a:r>
            <a:br>
              <a:rPr lang="en-US" dirty="0" smtClean="0">
                <a:solidFill>
                  <a:schemeClr val="tx2">
                    <a:satMod val="130000"/>
                  </a:schemeClr>
                </a:solidFill>
              </a:rPr>
            </a:br>
            <a:r>
              <a:rPr lang="en-US" sz="4000" dirty="0" smtClean="0">
                <a:solidFill>
                  <a:schemeClr val="tx2">
                    <a:satMod val="130000"/>
                  </a:schemeClr>
                </a:solidFill>
              </a:rPr>
              <a:t>Paradigm Shift and Social Movements</a:t>
            </a:r>
            <a:endParaRPr lang="en-US" sz="4000" dirty="0">
              <a:solidFill>
                <a:schemeClr val="tx2">
                  <a:satMod val="130000"/>
                </a:schemeClr>
              </a:solidFill>
            </a:endParaRPr>
          </a:p>
        </p:txBody>
      </p:sp>
      <p:sp>
        <p:nvSpPr>
          <p:cNvPr id="2" name="Content Placeholder 1"/>
          <p:cNvSpPr>
            <a:spLocks noGrp="1"/>
          </p:cNvSpPr>
          <p:nvPr>
            <p:ph idx="1"/>
          </p:nvPr>
        </p:nvSpPr>
        <p:spPr>
          <a:xfrm>
            <a:off x="1435100" y="1857375"/>
            <a:ext cx="7499350" cy="4391025"/>
          </a:xfrm>
        </p:spPr>
        <p:txBody>
          <a:bodyPr>
            <a:normAutofit fontScale="92500" lnSpcReduction="10000"/>
          </a:bodyPr>
          <a:lstStyle/>
          <a:p>
            <a:pPr marL="365760" indent="-283464" eaLnBrk="1" fontAlgn="auto" hangingPunct="1">
              <a:spcAft>
                <a:spcPts val="0"/>
              </a:spcAft>
              <a:buFont typeface="Wingdings 2"/>
              <a:buNone/>
              <a:defRPr/>
            </a:pPr>
            <a:r>
              <a:rPr lang="en-US" dirty="0" smtClean="0"/>
              <a:t>Feeding the Social Movement:</a:t>
            </a:r>
          </a:p>
          <a:p>
            <a:pPr marL="365760" indent="-283464" eaLnBrk="1" fontAlgn="auto" hangingPunct="1">
              <a:spcAft>
                <a:spcPts val="0"/>
              </a:spcAft>
              <a:buFont typeface="Wingdings 2"/>
              <a:buChar char=""/>
              <a:defRPr/>
            </a:pPr>
            <a:r>
              <a:rPr lang="en-US" dirty="0" smtClean="0"/>
              <a:t>At individual Sites </a:t>
            </a:r>
          </a:p>
          <a:p>
            <a:pPr marL="640080" lvl="1" indent="-237744" eaLnBrk="1" fontAlgn="auto" hangingPunct="1">
              <a:spcAft>
                <a:spcPts val="0"/>
              </a:spcAft>
              <a:buFont typeface="Verdana"/>
              <a:buChar char="◦"/>
              <a:defRPr/>
            </a:pPr>
            <a:r>
              <a:rPr lang="en-US" dirty="0" smtClean="0"/>
              <a:t>Collaborations</a:t>
            </a:r>
          </a:p>
          <a:p>
            <a:pPr marL="640080" lvl="1" indent="-237744" eaLnBrk="1" fontAlgn="auto" hangingPunct="1">
              <a:spcAft>
                <a:spcPts val="0"/>
              </a:spcAft>
              <a:buFont typeface="Verdana"/>
              <a:buChar char="◦"/>
              <a:defRPr/>
            </a:pPr>
            <a:r>
              <a:rPr lang="en-US" dirty="0" smtClean="0"/>
              <a:t>Sharing of process and outcomes</a:t>
            </a:r>
          </a:p>
          <a:p>
            <a:pPr marL="640080" lvl="1" indent="-237744" eaLnBrk="1" fontAlgn="auto" hangingPunct="1">
              <a:spcAft>
                <a:spcPts val="0"/>
              </a:spcAft>
              <a:buFont typeface="Verdana"/>
              <a:buChar char="◦"/>
              <a:defRPr/>
            </a:pPr>
            <a:r>
              <a:rPr lang="en-US" dirty="0" smtClean="0"/>
              <a:t>Learning through research and evaluation</a:t>
            </a:r>
          </a:p>
          <a:p>
            <a:pPr marL="365760" indent="-283464" eaLnBrk="1" fontAlgn="auto" hangingPunct="1">
              <a:spcAft>
                <a:spcPts val="0"/>
              </a:spcAft>
              <a:buFont typeface="Wingdings 2"/>
              <a:buChar char=""/>
              <a:defRPr/>
            </a:pPr>
            <a:r>
              <a:rPr lang="en-US" dirty="0" smtClean="0"/>
              <a:t>Across the “field”</a:t>
            </a:r>
          </a:p>
          <a:p>
            <a:pPr marL="640080" lvl="1" indent="-237744" eaLnBrk="1" fontAlgn="auto" hangingPunct="1">
              <a:spcAft>
                <a:spcPts val="0"/>
              </a:spcAft>
              <a:buFont typeface="Verdana"/>
              <a:buChar char="◦"/>
              <a:defRPr/>
            </a:pPr>
            <a:r>
              <a:rPr lang="en-US" dirty="0" smtClean="0"/>
              <a:t>New knowledge dissemination through </a:t>
            </a:r>
            <a:r>
              <a:rPr lang="en-US" dirty="0" err="1" smtClean="0"/>
              <a:t>QIC</a:t>
            </a:r>
            <a:r>
              <a:rPr lang="en-US" dirty="0" smtClean="0"/>
              <a:t>-EC</a:t>
            </a:r>
          </a:p>
          <a:p>
            <a:pPr marL="640080" lvl="1" indent="-237744" eaLnBrk="1" fontAlgn="auto" hangingPunct="1">
              <a:spcAft>
                <a:spcPts val="0"/>
              </a:spcAft>
              <a:buFont typeface="Verdana"/>
              <a:buChar char="◦"/>
              <a:defRPr/>
            </a:pPr>
            <a:r>
              <a:rPr lang="en-US" dirty="0" smtClean="0"/>
              <a:t>Broad dissemination of results</a:t>
            </a:r>
          </a:p>
          <a:p>
            <a:pPr marL="640080" lvl="1" indent="-237744" eaLnBrk="1" fontAlgn="auto" hangingPunct="1">
              <a:spcAft>
                <a:spcPts val="0"/>
              </a:spcAft>
              <a:buFont typeface="Verdana"/>
              <a:buChar char="◦"/>
              <a:defRPr/>
            </a:pPr>
            <a:r>
              <a:rPr lang="en-US" dirty="0" smtClean="0"/>
              <a:t>Informal dissemination</a:t>
            </a:r>
            <a:endParaRPr lang="en-US" dirty="0"/>
          </a:p>
        </p:txBody>
      </p:sp>
      <p:sp>
        <p:nvSpPr>
          <p:cNvPr id="12" name="Slide Number Placeholder 11"/>
          <p:cNvSpPr>
            <a:spLocks noGrp="1"/>
          </p:cNvSpPr>
          <p:nvPr>
            <p:ph type="sldNum" sz="quarter" idx="12"/>
          </p:nvPr>
        </p:nvSpPr>
        <p:spPr/>
        <p:txBody>
          <a:bodyPr/>
          <a:lstStyle/>
          <a:p>
            <a:pPr>
              <a:defRPr/>
            </a:pPr>
            <a:fld id="{D50E39C4-DA3C-43FC-A469-CBE21BA0B5A0}" type="slidenum">
              <a:rPr lang="en-US"/>
              <a:pPr>
                <a:defRPr/>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Group Activity (30 minutes)</a:t>
            </a:r>
            <a:endParaRPr lang="en-US" dirty="0">
              <a:solidFill>
                <a:schemeClr val="tx2">
                  <a:satMod val="130000"/>
                </a:schemeClr>
              </a:solidFill>
            </a:endParaRPr>
          </a:p>
        </p:txBody>
      </p:sp>
      <p:sp>
        <p:nvSpPr>
          <p:cNvPr id="97283" name="Content Placeholder 1"/>
          <p:cNvSpPr>
            <a:spLocks noGrp="1"/>
          </p:cNvSpPr>
          <p:nvPr>
            <p:ph idx="1"/>
          </p:nvPr>
        </p:nvSpPr>
        <p:spPr/>
        <p:txBody>
          <a:bodyPr/>
          <a:lstStyle/>
          <a:p>
            <a:pPr eaLnBrk="1" hangingPunct="1"/>
            <a:r>
              <a:rPr lang="en-US" sz="2800" dirty="0" smtClean="0"/>
              <a:t>Continue with the same example</a:t>
            </a:r>
          </a:p>
          <a:p>
            <a:pPr eaLnBrk="1" hangingPunct="1"/>
            <a:r>
              <a:rPr lang="en-US" sz="2800" dirty="0" smtClean="0"/>
              <a:t>Identify how you might use the 7 Cs to understand the relevant patterns in the movement toward a “sustained adaptive balance” for the “points of influence”</a:t>
            </a:r>
          </a:p>
          <a:p>
            <a:pPr eaLnBrk="1" hangingPunct="1"/>
            <a:r>
              <a:rPr lang="en-US" sz="2800" dirty="0" smtClean="0"/>
              <a:t>Pick one example that would look at the change agent level; one for the social movement; and one for the systems change</a:t>
            </a:r>
          </a:p>
          <a:p>
            <a:pPr eaLnBrk="1" hangingPunct="1"/>
            <a:r>
              <a:rPr lang="en-US" sz="2800" dirty="0" smtClean="0"/>
              <a:t>How does this help you to understand change in events and behaviors?</a:t>
            </a:r>
          </a:p>
          <a:p>
            <a:pPr eaLnBrk="1" hangingPunct="1"/>
            <a:endParaRPr lang="en-US" dirty="0" smtClean="0"/>
          </a:p>
        </p:txBody>
      </p:sp>
      <p:sp>
        <p:nvSpPr>
          <p:cNvPr id="9" name="Slide Number Placeholder 8"/>
          <p:cNvSpPr>
            <a:spLocks noGrp="1"/>
          </p:cNvSpPr>
          <p:nvPr>
            <p:ph type="sldNum" sz="quarter" idx="12"/>
          </p:nvPr>
        </p:nvSpPr>
        <p:spPr/>
        <p:txBody>
          <a:bodyPr/>
          <a:lstStyle/>
          <a:p>
            <a:pPr>
              <a:defRPr/>
            </a:pPr>
            <a:fld id="{56FEE70E-9CA1-4387-AF38-901F1196B616}" type="slidenum">
              <a:rPr lang="en-US"/>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Small Group Discussion and </a:t>
            </a:r>
            <a:br>
              <a:rPr lang="en-US" dirty="0" smtClean="0">
                <a:solidFill>
                  <a:schemeClr val="tx2">
                    <a:satMod val="130000"/>
                  </a:schemeClr>
                </a:solidFill>
              </a:rPr>
            </a:br>
            <a:r>
              <a:rPr lang="en-US" dirty="0" smtClean="0">
                <a:solidFill>
                  <a:schemeClr val="tx2">
                    <a:satMod val="130000"/>
                  </a:schemeClr>
                </a:solidFill>
              </a:rPr>
              <a:t>Report Out</a:t>
            </a:r>
            <a:endParaRPr lang="en-US" dirty="0">
              <a:solidFill>
                <a:schemeClr val="tx2">
                  <a:satMod val="130000"/>
                </a:schemeClr>
              </a:solidFill>
            </a:endParaRPr>
          </a:p>
        </p:txBody>
      </p:sp>
      <p:sp>
        <p:nvSpPr>
          <p:cNvPr id="98307" name="Content Placeholder 2"/>
          <p:cNvSpPr>
            <a:spLocks noGrp="1"/>
          </p:cNvSpPr>
          <p:nvPr>
            <p:ph idx="1"/>
          </p:nvPr>
        </p:nvSpPr>
        <p:spPr>
          <a:xfrm>
            <a:off x="1435100" y="1744663"/>
            <a:ext cx="7499350" cy="4503737"/>
          </a:xfrm>
        </p:spPr>
        <p:txBody>
          <a:bodyPr/>
          <a:lstStyle/>
          <a:p>
            <a:pPr eaLnBrk="1" hangingPunct="1"/>
            <a:r>
              <a:rPr lang="en-US" dirty="0" smtClean="0"/>
              <a:t>One important thing that you learned this afternoon using the two tools for evaluation design</a:t>
            </a:r>
          </a:p>
          <a:p>
            <a:pPr eaLnBrk="1" hangingPunct="1"/>
            <a:endParaRPr lang="en-US" dirty="0" smtClean="0"/>
          </a:p>
          <a:p>
            <a:pPr eaLnBrk="1" hangingPunct="1"/>
            <a:r>
              <a:rPr lang="en-US" dirty="0" smtClean="0"/>
              <a:t>One thing that you will do differently in your practice</a:t>
            </a:r>
          </a:p>
          <a:p>
            <a:pPr eaLnBrk="1" hangingPunct="1"/>
            <a:endParaRPr lang="en-US" dirty="0" smtClean="0"/>
          </a:p>
          <a:p>
            <a:pPr eaLnBrk="1" hangingPunct="1"/>
            <a:r>
              <a:rPr lang="en-US" dirty="0" smtClean="0"/>
              <a:t>One question with which you are leaving</a:t>
            </a:r>
          </a:p>
        </p:txBody>
      </p:sp>
      <p:sp>
        <p:nvSpPr>
          <p:cNvPr id="6" name="Slide Number Placeholder 5"/>
          <p:cNvSpPr>
            <a:spLocks noGrp="1"/>
          </p:cNvSpPr>
          <p:nvPr>
            <p:ph type="sldNum" sz="quarter" idx="12"/>
          </p:nvPr>
        </p:nvSpPr>
        <p:spPr/>
        <p:txBody>
          <a:bodyPr/>
          <a:lstStyle/>
          <a:p>
            <a:pPr>
              <a:defRPr/>
            </a:pPr>
            <a:fld id="{369D4523-EFB1-4734-82E1-39BBF49D8427}" type="slidenum">
              <a:rPr lang="en-US"/>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95388" y="2286000"/>
            <a:ext cx="7262812"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How are you integrating systems thinking into your approach?</a:t>
            </a:r>
            <a:endParaRPr lang="en-US" dirty="0">
              <a:solidFill>
                <a:schemeClr val="tx2">
                  <a:satMod val="130000"/>
                </a:schemeClr>
              </a:solidFill>
            </a:endParaRPr>
          </a:p>
        </p:txBody>
      </p:sp>
      <p:sp>
        <p:nvSpPr>
          <p:cNvPr id="99331" name="Slide Number Placeholder 8"/>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A4B7CBF2-5E96-4CAE-B9EE-DCF6F40E9CEA}" type="slidenum">
              <a:rPr lang="en-US" smtClean="0"/>
              <a:pPr/>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fontAlgn="auto" hangingPunct="1">
              <a:spcAft>
                <a:spcPts val="0"/>
              </a:spcAft>
              <a:defRPr/>
            </a:pPr>
            <a:r>
              <a:rPr lang="en-US" sz="4800" dirty="0" smtClean="0">
                <a:solidFill>
                  <a:schemeClr val="tx2">
                    <a:satMod val="130000"/>
                  </a:schemeClr>
                </a:solidFill>
                <a:effectLst>
                  <a:outerShdw blurRad="38100" dist="38100" dir="2700000" algn="tl">
                    <a:srgbClr val="C0C0C0"/>
                  </a:outerShdw>
                </a:effectLst>
              </a:rPr>
              <a:t>ZIPPER</a:t>
            </a:r>
          </a:p>
        </p:txBody>
      </p:sp>
      <p:sp>
        <p:nvSpPr>
          <p:cNvPr id="16387" name="Content Placeholder 2"/>
          <p:cNvSpPr>
            <a:spLocks noGrp="1"/>
          </p:cNvSpPr>
          <p:nvPr>
            <p:ph idx="1"/>
          </p:nvPr>
        </p:nvSpPr>
        <p:spPr/>
        <p:txBody>
          <a:bodyPr/>
          <a:lstStyle/>
          <a:p>
            <a:pPr eaLnBrk="1" hangingPunct="1">
              <a:buFont typeface="Wingdings 2" pitchFamily="18" charset="2"/>
              <a:buNone/>
            </a:pPr>
            <a:r>
              <a:rPr lang="en-US" sz="4400" dirty="0" smtClean="0"/>
              <a:t>	</a:t>
            </a:r>
            <a:r>
              <a:rPr lang="en-US" sz="2800" b="1" dirty="0" smtClean="0"/>
              <a:t>Z</a:t>
            </a:r>
            <a:r>
              <a:rPr lang="en-US" sz="2800" dirty="0" smtClean="0"/>
              <a:t> = </a:t>
            </a:r>
            <a:r>
              <a:rPr lang="en-US" sz="2800" b="1" dirty="0" smtClean="0"/>
              <a:t>Z</a:t>
            </a:r>
            <a:r>
              <a:rPr lang="en-US" sz="2800" dirty="0" smtClean="0"/>
              <a:t>OOMING IN AND OUT OF 	</a:t>
            </a:r>
            <a:r>
              <a:rPr lang="en-US" sz="2800" dirty="0" err="1" smtClean="0"/>
              <a:t>EVALUAND</a:t>
            </a:r>
            <a:r>
              <a:rPr lang="en-US" sz="2800" dirty="0" smtClean="0"/>
              <a:t> AND ITS ENVIRONMENT </a:t>
            </a:r>
          </a:p>
          <a:p>
            <a:pPr eaLnBrk="1" hangingPunct="1">
              <a:buFont typeface="Wingdings 2" pitchFamily="18" charset="2"/>
              <a:buNone/>
            </a:pPr>
            <a:r>
              <a:rPr lang="en-US" sz="2800" dirty="0" smtClean="0"/>
              <a:t>	 </a:t>
            </a:r>
            <a:r>
              <a:rPr lang="en-US" sz="2800" b="1" dirty="0" smtClean="0"/>
              <a:t>I </a:t>
            </a:r>
            <a:r>
              <a:rPr lang="en-US" sz="2800" dirty="0" smtClean="0"/>
              <a:t>= </a:t>
            </a:r>
            <a:r>
              <a:rPr lang="en-US" sz="2800" b="1" dirty="0" smtClean="0"/>
              <a:t>I</a:t>
            </a:r>
            <a:r>
              <a:rPr lang="en-US" sz="2800" dirty="0" smtClean="0"/>
              <a:t>NTERCONNECTING THE PARTS</a:t>
            </a:r>
          </a:p>
          <a:p>
            <a:pPr eaLnBrk="1" hangingPunct="1">
              <a:buFont typeface="Wingdings 2" pitchFamily="18" charset="2"/>
              <a:buNone/>
            </a:pPr>
            <a:r>
              <a:rPr lang="en-US" sz="2800" dirty="0" smtClean="0"/>
              <a:t>	</a:t>
            </a:r>
            <a:r>
              <a:rPr lang="en-US" sz="2800" b="1" dirty="0" smtClean="0"/>
              <a:t>P</a:t>
            </a:r>
            <a:r>
              <a:rPr lang="en-US" sz="2800" dirty="0" smtClean="0"/>
              <a:t> = </a:t>
            </a:r>
            <a:r>
              <a:rPr lang="en-US" sz="2800" b="1" dirty="0" smtClean="0"/>
              <a:t>P</a:t>
            </a:r>
            <a:r>
              <a:rPr lang="en-US" sz="2800" dirty="0" smtClean="0"/>
              <a:t>LUNGING INTO PARADIGMS, 	 	    	STRUCTURES, AND CONDITIONS</a:t>
            </a:r>
          </a:p>
          <a:p>
            <a:pPr eaLnBrk="1" hangingPunct="1">
              <a:buFont typeface="Wingdings 2" pitchFamily="18" charset="2"/>
              <a:buNone/>
            </a:pPr>
            <a:r>
              <a:rPr lang="en-US" sz="2800" dirty="0" smtClean="0"/>
              <a:t> 	</a:t>
            </a:r>
            <a:r>
              <a:rPr lang="en-US" sz="2800" b="1" dirty="0" smtClean="0"/>
              <a:t>P</a:t>
            </a:r>
            <a:r>
              <a:rPr lang="en-US" sz="2800" dirty="0" smtClean="0"/>
              <a:t> = </a:t>
            </a:r>
            <a:r>
              <a:rPr lang="en-US" sz="2800" b="1" dirty="0" smtClean="0"/>
              <a:t>P</a:t>
            </a:r>
            <a:r>
              <a:rPr lang="en-US" sz="2800" dirty="0" smtClean="0"/>
              <a:t>ERCEIVING </a:t>
            </a:r>
            <a:r>
              <a:rPr lang="en-US" sz="2800" b="1" dirty="0" smtClean="0"/>
              <a:t>P</a:t>
            </a:r>
            <a:r>
              <a:rPr lang="en-US" sz="2800" dirty="0" smtClean="0"/>
              <a:t>ATTERNS </a:t>
            </a:r>
          </a:p>
          <a:p>
            <a:pPr eaLnBrk="1" hangingPunct="1">
              <a:buFont typeface="Wingdings 2" pitchFamily="18" charset="2"/>
              <a:buNone/>
            </a:pPr>
            <a:r>
              <a:rPr lang="en-US" sz="2800" dirty="0" smtClean="0"/>
              <a:t> 	</a:t>
            </a:r>
            <a:r>
              <a:rPr lang="en-US" sz="2800" b="1" dirty="0" smtClean="0"/>
              <a:t>E</a:t>
            </a:r>
            <a:r>
              <a:rPr lang="en-US" sz="2800" dirty="0" smtClean="0"/>
              <a:t> = </a:t>
            </a:r>
            <a:r>
              <a:rPr lang="en-US" sz="2800" b="1" dirty="0" smtClean="0"/>
              <a:t>E</a:t>
            </a:r>
            <a:r>
              <a:rPr lang="en-US" sz="2800" dirty="0" smtClean="0"/>
              <a:t>NVISIONING </a:t>
            </a:r>
            <a:r>
              <a:rPr lang="en-US" sz="2800" b="1" dirty="0" smtClean="0"/>
              <a:t>E</a:t>
            </a:r>
            <a:r>
              <a:rPr lang="en-US" sz="2800" dirty="0" smtClean="0"/>
              <a:t>NERGY </a:t>
            </a:r>
          </a:p>
          <a:p>
            <a:pPr eaLnBrk="1" hangingPunct="1">
              <a:buFont typeface="Wingdings 2" pitchFamily="18" charset="2"/>
              <a:buNone/>
            </a:pPr>
            <a:r>
              <a:rPr lang="en-US" sz="2800" dirty="0" smtClean="0"/>
              <a:t>	</a:t>
            </a:r>
            <a:r>
              <a:rPr lang="en-US" sz="2800" b="1" dirty="0" smtClean="0"/>
              <a:t>R </a:t>
            </a:r>
            <a:r>
              <a:rPr lang="en-US" sz="2800" dirty="0" smtClean="0"/>
              <a:t>= </a:t>
            </a:r>
            <a:r>
              <a:rPr lang="en-US" sz="2800" b="1" dirty="0" smtClean="0"/>
              <a:t>R</a:t>
            </a:r>
            <a:r>
              <a:rPr lang="en-US" sz="2800" dirty="0" smtClean="0"/>
              <a:t>ECOGNIZING </a:t>
            </a:r>
            <a:r>
              <a:rPr lang="en-US" sz="2800" b="1" dirty="0" smtClean="0"/>
              <a:t>R</a:t>
            </a:r>
            <a:r>
              <a:rPr lang="en-US" sz="2800" dirty="0" smtClean="0"/>
              <a:t>ESULTS </a:t>
            </a:r>
          </a:p>
        </p:txBody>
      </p:sp>
      <p:sp>
        <p:nvSpPr>
          <p:cNvPr id="16388" name="Slide Number Placeholder 3"/>
          <p:cNvSpPr>
            <a:spLocks noGrp="1"/>
          </p:cNvSpPr>
          <p:nvPr>
            <p:ph type="sldNum" sz="quarter" idx="12"/>
          </p:nvPr>
        </p:nvSpPr>
        <p:spPr bwMode="auto">
          <a:ln>
            <a:miter lim="800000"/>
            <a:headEnd/>
            <a:tailEnd/>
          </a:ln>
        </p:spPr>
        <p:txBody>
          <a:bodyPr/>
          <a:lstStyle/>
          <a:p>
            <a:pPr>
              <a:defRPr/>
            </a:pPr>
            <a:fld id="{CA050EF7-A408-4750-B4D3-D57C02DEEB6C}" type="slidenum">
              <a:rPr lang="en-US"/>
              <a:pPr>
                <a:defRPr/>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64566" y="1238250"/>
            <a:ext cx="7093634" cy="3263900"/>
          </a:xfrm>
        </p:spPr>
        <p:txBody>
          <a:bodyPr>
            <a:noAutofit/>
          </a:bodyPr>
          <a:lstStyle/>
          <a:p>
            <a:pPr algn="ctr" eaLnBrk="1" fontAlgn="auto" hangingPunct="1">
              <a:spcAft>
                <a:spcPts val="0"/>
              </a:spcAft>
              <a:defRPr/>
            </a:pPr>
            <a:r>
              <a:rPr lang="en-US" sz="4400" dirty="0" smtClean="0">
                <a:solidFill>
                  <a:schemeClr val="tx2">
                    <a:satMod val="130000"/>
                  </a:schemeClr>
                </a:solidFill>
              </a:rPr>
              <a:t>Wrap-Up Discussion </a:t>
            </a:r>
            <a:br>
              <a:rPr lang="en-US" sz="4400" dirty="0" smtClean="0">
                <a:solidFill>
                  <a:schemeClr val="tx2">
                    <a:satMod val="130000"/>
                  </a:schemeClr>
                </a:solidFill>
              </a:rPr>
            </a:br>
            <a:r>
              <a:rPr lang="en-US" sz="4400" dirty="0" smtClean="0">
                <a:solidFill>
                  <a:schemeClr val="tx2">
                    <a:satMod val="130000"/>
                  </a:schemeClr>
                </a:solidFill>
              </a:rPr>
              <a:t/>
            </a:r>
            <a:br>
              <a:rPr lang="en-US" sz="4400" dirty="0" smtClean="0">
                <a:solidFill>
                  <a:schemeClr val="tx2">
                    <a:satMod val="130000"/>
                  </a:schemeClr>
                </a:solidFill>
              </a:rPr>
            </a:br>
            <a:r>
              <a:rPr lang="en-US" sz="4400" dirty="0" smtClean="0">
                <a:solidFill>
                  <a:schemeClr val="tx2">
                    <a:satMod val="130000"/>
                  </a:schemeClr>
                </a:solidFill>
              </a:rPr>
              <a:t>and </a:t>
            </a:r>
            <a:br>
              <a:rPr lang="en-US" sz="4400" dirty="0" smtClean="0">
                <a:solidFill>
                  <a:schemeClr val="tx2">
                    <a:satMod val="130000"/>
                  </a:schemeClr>
                </a:solidFill>
              </a:rPr>
            </a:br>
            <a:r>
              <a:rPr lang="en-US" sz="4400" dirty="0" smtClean="0">
                <a:solidFill>
                  <a:schemeClr val="tx2">
                    <a:satMod val="130000"/>
                  </a:schemeClr>
                </a:solidFill>
              </a:rPr>
              <a:t/>
            </a:r>
            <a:br>
              <a:rPr lang="en-US" sz="4400" dirty="0" smtClean="0">
                <a:solidFill>
                  <a:schemeClr val="tx2">
                    <a:satMod val="130000"/>
                  </a:schemeClr>
                </a:solidFill>
              </a:rPr>
            </a:br>
            <a:r>
              <a:rPr lang="en-US" sz="4400" dirty="0" smtClean="0">
                <a:solidFill>
                  <a:schemeClr val="tx2">
                    <a:satMod val="130000"/>
                  </a:schemeClr>
                </a:solidFill>
              </a:rPr>
              <a:t>Session Evaluation</a:t>
            </a:r>
            <a:endParaRPr lang="en-US" sz="4400" dirty="0">
              <a:solidFill>
                <a:schemeClr val="tx2">
                  <a:satMod val="130000"/>
                </a:schemeClr>
              </a:solidFill>
            </a:endParaRPr>
          </a:p>
        </p:txBody>
      </p:sp>
      <p:sp>
        <p:nvSpPr>
          <p:cNvPr id="101379"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06D6BA85-74C5-40CF-9BF9-0A2F528E3C3B}" type="slidenum">
              <a:rPr lang="en-US" smtClean="0"/>
              <a:pPr/>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Systems Boundaries</a:t>
            </a:r>
          </a:p>
        </p:txBody>
      </p:sp>
      <p:sp>
        <p:nvSpPr>
          <p:cNvPr id="21506" name="Content Placeholder 1"/>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dirty="0" smtClean="0">
                <a:ea typeface="ＭＳ Ｐゴシック" charset="-128"/>
              </a:rPr>
              <a:t>Delineate what is inside/outside the system or intervention, its parts, or situation of inquiry </a:t>
            </a:r>
          </a:p>
          <a:p>
            <a:pPr marL="640080" lvl="1" indent="-237744" eaLnBrk="1" fontAlgn="auto" hangingPunct="1">
              <a:spcAft>
                <a:spcPts val="0"/>
              </a:spcAft>
              <a:buFont typeface="Verdana"/>
              <a:buChar char="◦"/>
              <a:defRPr/>
            </a:pPr>
            <a:r>
              <a:rPr lang="en-US" dirty="0" smtClean="0">
                <a:ea typeface="ＭＳ Ｐゴシック" charset="-128"/>
              </a:rPr>
              <a:t>Geographical (location)</a:t>
            </a:r>
          </a:p>
          <a:p>
            <a:pPr marL="640080" lvl="1" indent="-237744" eaLnBrk="1" fontAlgn="auto" hangingPunct="1">
              <a:spcAft>
                <a:spcPts val="0"/>
              </a:spcAft>
              <a:buFont typeface="Verdana"/>
              <a:buChar char="◦"/>
              <a:defRPr/>
            </a:pPr>
            <a:r>
              <a:rPr lang="en-US" dirty="0" smtClean="0">
                <a:ea typeface="ＭＳ Ｐゴシック" charset="-128"/>
              </a:rPr>
              <a:t>Organizational (department, unit, function)</a:t>
            </a:r>
          </a:p>
          <a:p>
            <a:pPr marL="640080" lvl="1" indent="-237744" eaLnBrk="1" fontAlgn="auto" hangingPunct="1">
              <a:spcAft>
                <a:spcPts val="0"/>
              </a:spcAft>
              <a:buFont typeface="Verdana"/>
              <a:buChar char="◦"/>
              <a:defRPr/>
            </a:pPr>
            <a:r>
              <a:rPr lang="en-US" dirty="0" smtClean="0">
                <a:ea typeface="ＭＳ Ｐゴシック" charset="-128"/>
              </a:rPr>
              <a:t>Physical (money, materials, staff)</a:t>
            </a:r>
          </a:p>
          <a:p>
            <a:pPr marL="640080" lvl="1" indent="-237744" eaLnBrk="1" fontAlgn="auto" hangingPunct="1">
              <a:spcAft>
                <a:spcPts val="0"/>
              </a:spcAft>
              <a:buFont typeface="Verdana"/>
              <a:buChar char="◦"/>
              <a:defRPr/>
            </a:pPr>
            <a:r>
              <a:rPr lang="en-US" dirty="0" smtClean="0">
                <a:ea typeface="ＭＳ Ｐゴシック" charset="-128"/>
              </a:rPr>
              <a:t>Conceptual (goals, mission, purpose, rules)</a:t>
            </a:r>
          </a:p>
          <a:p>
            <a:pPr marL="640080" lvl="1" indent="-237744" eaLnBrk="1" fontAlgn="auto" hangingPunct="1">
              <a:spcAft>
                <a:spcPts val="0"/>
              </a:spcAft>
              <a:buFont typeface="Verdana"/>
              <a:buChar char="◦"/>
              <a:defRPr/>
            </a:pPr>
            <a:r>
              <a:rPr lang="en-US" dirty="0" smtClean="0">
                <a:ea typeface="ＭＳ Ｐゴシック" charset="-128"/>
              </a:rPr>
              <a:t>Intangibles (perceptions, awareness, mental models)</a:t>
            </a:r>
          </a:p>
          <a:p>
            <a:pPr marL="640080" lvl="1" indent="-237744" eaLnBrk="1" fontAlgn="auto" hangingPunct="1">
              <a:spcAft>
                <a:spcPts val="0"/>
              </a:spcAft>
              <a:buFont typeface="Verdana"/>
              <a:buChar char="◦"/>
              <a:defRPr/>
            </a:pPr>
            <a:r>
              <a:rPr lang="en-US" dirty="0" smtClean="0">
                <a:ea typeface="ＭＳ Ｐゴシック" charset="-128"/>
              </a:rPr>
              <a:t>Natural or human-made</a:t>
            </a:r>
          </a:p>
          <a:p>
            <a:pPr marL="640080" lvl="1" indent="-237744" eaLnBrk="1" fontAlgn="auto" hangingPunct="1">
              <a:spcAft>
                <a:spcPts val="0"/>
              </a:spcAft>
              <a:buFont typeface="Verdana"/>
              <a:buChar char="◦"/>
              <a:defRPr/>
            </a:pPr>
            <a:endParaRPr lang="en-US" dirty="0" smtClean="0">
              <a:ea typeface="ＭＳ Ｐゴシック" charset="-128"/>
            </a:endParaRPr>
          </a:p>
          <a:p>
            <a:pPr marL="640080" lvl="1" indent="-237744" eaLnBrk="1" fontAlgn="auto" hangingPunct="1">
              <a:spcAft>
                <a:spcPts val="0"/>
              </a:spcAft>
              <a:buFont typeface="Verdana"/>
              <a:buChar char="◦"/>
              <a:defRPr/>
            </a:pPr>
            <a:endParaRPr lang="en-US" dirty="0" smtClean="0">
              <a:ea typeface="ＭＳ Ｐゴシック" charset="-128"/>
            </a:endParaRPr>
          </a:p>
          <a:p>
            <a:pPr marL="365760" indent="-283464" eaLnBrk="1" fontAlgn="auto" hangingPunct="1">
              <a:spcAft>
                <a:spcPts val="0"/>
              </a:spcAft>
              <a:buFont typeface="Wingdings" charset="2"/>
              <a:buNone/>
              <a:defRPr/>
            </a:pPr>
            <a:endParaRPr lang="en-US" dirty="0" smtClean="0">
              <a:ea typeface="ＭＳ Ｐゴシック" charset="-128"/>
            </a:endParaRPr>
          </a:p>
          <a:p>
            <a:pPr marL="365760" indent="-283464" eaLnBrk="1" fontAlgn="auto" hangingPunct="1">
              <a:spcAft>
                <a:spcPts val="0"/>
              </a:spcAft>
              <a:buFont typeface="Wingdings 2"/>
              <a:buChar char=""/>
              <a:defRPr/>
            </a:pPr>
            <a:endParaRPr lang="en-US" dirty="0" smtClean="0">
              <a:ea typeface="ＭＳ Ｐゴシック" charset="-128"/>
            </a:endParaRPr>
          </a:p>
          <a:p>
            <a:pPr marL="365760" indent="-283464" eaLnBrk="1" fontAlgn="auto" hangingPunct="1">
              <a:spcAft>
                <a:spcPts val="0"/>
              </a:spcAft>
              <a:buFont typeface="Wingdings 2"/>
              <a:buChar char=""/>
              <a:defRPr/>
            </a:pPr>
            <a:endParaRPr lang="en-US" dirty="0" smtClean="0">
              <a:ea typeface="ＭＳ Ｐゴシック" charset="-128"/>
            </a:endParaRPr>
          </a:p>
        </p:txBody>
      </p:sp>
      <p:sp>
        <p:nvSpPr>
          <p:cNvPr id="25604" name="Slide Number Placeholder 3"/>
          <p:cNvSpPr txBox="1">
            <a:spLocks noGrp="1"/>
          </p:cNvSpPr>
          <p:nvPr/>
        </p:nvSpPr>
        <p:spPr bwMode="auto">
          <a:xfrm>
            <a:off x="4351338" y="6492875"/>
            <a:ext cx="441325" cy="365125"/>
          </a:xfrm>
          <a:prstGeom prst="rect">
            <a:avLst/>
          </a:prstGeom>
          <a:noFill/>
          <a:ln w="9525">
            <a:noFill/>
            <a:miter lim="800000"/>
            <a:headEnd/>
            <a:tailEnd/>
          </a:ln>
        </p:spPr>
        <p:txBody>
          <a:bodyPr anchor="ctr"/>
          <a:lstStyle/>
          <a:p>
            <a:pPr algn="r"/>
            <a:fld id="{7991B006-66EB-4843-A26B-E104B4E6D731}" type="slidenum">
              <a:rPr lang="en-US" sz="1200">
                <a:solidFill>
                  <a:schemeClr val="bg1"/>
                </a:solidFill>
              </a:rPr>
              <a:pPr algn="r"/>
              <a:t>9</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Contact Information </a:t>
            </a:r>
          </a:p>
        </p:txBody>
      </p:sp>
      <p:sp>
        <p:nvSpPr>
          <p:cNvPr id="74754" name="Content Placeholder 1"/>
          <p:cNvSpPr>
            <a:spLocks noGrp="1"/>
          </p:cNvSpPr>
          <p:nvPr>
            <p:ph idx="1"/>
          </p:nvPr>
        </p:nvSpPr>
        <p:spPr/>
        <p:txBody>
          <a:bodyPr>
            <a:normAutofit fontScale="77500" lnSpcReduction="20000"/>
          </a:bodyPr>
          <a:lstStyle/>
          <a:p>
            <a:pPr marL="365760" indent="-283464" eaLnBrk="1" fontAlgn="auto" hangingPunct="1">
              <a:spcAft>
                <a:spcPts val="0"/>
              </a:spcAft>
              <a:buFont typeface="Wingdings 2"/>
              <a:buChar char=""/>
              <a:defRPr/>
            </a:pPr>
            <a:endParaRPr lang="en-US" dirty="0" smtClean="0"/>
          </a:p>
          <a:p>
            <a:pPr marL="365760" indent="-283464" eaLnBrk="1" fontAlgn="auto" hangingPunct="1">
              <a:spcAft>
                <a:spcPts val="0"/>
              </a:spcAft>
              <a:buFont typeface="Wingdings 2"/>
              <a:buChar char=""/>
              <a:defRPr/>
            </a:pPr>
            <a:r>
              <a:rPr lang="en-US" dirty="0" smtClean="0"/>
              <a:t>Margaret Hargreaves</a:t>
            </a:r>
          </a:p>
          <a:p>
            <a:pPr marL="640080" lvl="1" indent="-237744" eaLnBrk="1" fontAlgn="auto" hangingPunct="1">
              <a:spcAft>
                <a:spcPts val="0"/>
              </a:spcAft>
              <a:buFont typeface="Verdana"/>
              <a:buChar char="◦"/>
              <a:defRPr/>
            </a:pPr>
            <a:r>
              <a:rPr lang="en-US" dirty="0" smtClean="0"/>
              <a:t>mhargreaves@mathematica-mpr.com</a:t>
            </a:r>
          </a:p>
          <a:p>
            <a:pPr marL="640080" lvl="1" indent="-237744" eaLnBrk="1" fontAlgn="auto" hangingPunct="1">
              <a:spcAft>
                <a:spcPts val="0"/>
              </a:spcAft>
              <a:buFont typeface="Verdana"/>
              <a:buChar char="◦"/>
              <a:defRPr/>
            </a:pPr>
            <a:r>
              <a:rPr lang="en-US" dirty="0" smtClean="0"/>
              <a:t>617-301-8994</a:t>
            </a:r>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r>
              <a:rPr lang="en-US" dirty="0" err="1" smtClean="0"/>
              <a:t>Marah</a:t>
            </a:r>
            <a:r>
              <a:rPr lang="en-US" dirty="0" smtClean="0"/>
              <a:t> Moore </a:t>
            </a:r>
          </a:p>
          <a:p>
            <a:pPr marL="640080" lvl="1" indent="-237744" eaLnBrk="1" fontAlgn="auto" hangingPunct="1">
              <a:spcAft>
                <a:spcPts val="0"/>
              </a:spcAft>
              <a:buFont typeface="Verdana"/>
              <a:buChar char="◦"/>
              <a:defRPr/>
            </a:pPr>
            <a:r>
              <a:rPr lang="en-US" dirty="0" smtClean="0"/>
              <a:t>marah@i2i-institute.com</a:t>
            </a:r>
          </a:p>
          <a:p>
            <a:pPr marL="640080" lvl="1" indent="-237744" eaLnBrk="1" fontAlgn="auto" hangingPunct="1">
              <a:spcAft>
                <a:spcPts val="0"/>
              </a:spcAft>
              <a:buFont typeface="Verdana"/>
              <a:buChar char="◦"/>
              <a:defRPr/>
            </a:pPr>
            <a:r>
              <a:rPr lang="en-US" dirty="0" smtClean="0"/>
              <a:t>575-758-7513</a:t>
            </a:r>
          </a:p>
          <a:p>
            <a:pPr marL="640080" lvl="1" indent="-237744" eaLnBrk="1" fontAlgn="auto" hangingPunct="1">
              <a:spcAft>
                <a:spcPts val="0"/>
              </a:spcAft>
              <a:buFont typeface="Verdana"/>
              <a:buChar char="◦"/>
              <a:defRPr/>
            </a:pPr>
            <a:endParaRPr lang="en-US" dirty="0" smtClean="0"/>
          </a:p>
          <a:p>
            <a:pPr marL="365760" indent="-283464" eaLnBrk="1" fontAlgn="auto" hangingPunct="1">
              <a:spcAft>
                <a:spcPts val="0"/>
              </a:spcAft>
              <a:buFont typeface="Wingdings 2"/>
              <a:buChar char=""/>
              <a:defRPr/>
            </a:pPr>
            <a:r>
              <a:rPr lang="en-US" dirty="0" smtClean="0"/>
              <a:t>Beverly Parsons</a:t>
            </a:r>
          </a:p>
          <a:p>
            <a:pPr marL="640080" lvl="1" indent="-237744" eaLnBrk="1" fontAlgn="auto" hangingPunct="1">
              <a:spcAft>
                <a:spcPts val="0"/>
              </a:spcAft>
              <a:buFont typeface="Verdana"/>
              <a:buChar char="◦"/>
              <a:defRPr/>
            </a:pPr>
            <a:r>
              <a:rPr lang="en-US" dirty="0" smtClean="0"/>
              <a:t>bparsons@insites.org</a:t>
            </a:r>
          </a:p>
          <a:p>
            <a:pPr marL="640080" lvl="1" indent="-237744" eaLnBrk="1" fontAlgn="auto" hangingPunct="1">
              <a:spcAft>
                <a:spcPts val="0"/>
              </a:spcAft>
              <a:buFont typeface="Verdana"/>
              <a:buChar char="◦"/>
              <a:defRPr/>
            </a:pPr>
            <a:r>
              <a:rPr lang="en-US" dirty="0" smtClean="0"/>
              <a:t>www.insites.org</a:t>
            </a:r>
          </a:p>
          <a:p>
            <a:pPr marL="640080" lvl="1" indent="-237744" eaLnBrk="1" fontAlgn="auto" hangingPunct="1">
              <a:spcAft>
                <a:spcPts val="0"/>
              </a:spcAft>
              <a:buFont typeface="Verdana"/>
              <a:buChar char="◦"/>
              <a:defRPr/>
            </a:pPr>
            <a:r>
              <a:rPr lang="en-US" dirty="0" smtClean="0"/>
              <a:t>360-638-1442; 970-226-1003</a:t>
            </a:r>
          </a:p>
          <a:p>
            <a:pPr marL="365760" indent="-283464" eaLnBrk="1" fontAlgn="auto" hangingPunct="1">
              <a:spcAft>
                <a:spcPts val="0"/>
              </a:spcAft>
              <a:buFont typeface="Wingdings 2"/>
              <a:buChar char=""/>
              <a:defRPr/>
            </a:pPr>
            <a:endParaRPr lang="en-US" dirty="0" smtClean="0"/>
          </a:p>
          <a:p>
            <a:pPr marL="886968" lvl="2" eaLnBrk="1" fontAlgn="auto" hangingPunct="1">
              <a:spcAft>
                <a:spcPts val="0"/>
              </a:spcAft>
              <a:buFont typeface="Wingdings 2"/>
              <a:buChar char=""/>
              <a:defRPr/>
            </a:pPr>
            <a:endParaRPr lang="en-US" dirty="0" smtClean="0"/>
          </a:p>
          <a:p>
            <a:pPr marL="886968" lvl="2" eaLnBrk="1" fontAlgn="auto" hangingPunct="1">
              <a:spcAft>
                <a:spcPts val="0"/>
              </a:spcAft>
              <a:buFont typeface="Wingdings 2"/>
              <a:buChar char=""/>
              <a:defRPr/>
            </a:pPr>
            <a:endParaRPr lang="en-US" dirty="0" smtClean="0"/>
          </a:p>
          <a:p>
            <a:pPr marL="886968" lvl="2" eaLnBrk="1" fontAlgn="auto" hangingPunct="1">
              <a:spcAft>
                <a:spcPts val="0"/>
              </a:spcAft>
              <a:buFont typeface="Wingdings 2"/>
              <a:buChar char=""/>
              <a:defRPr/>
            </a:pPr>
            <a:endParaRPr lang="en-US" dirty="0" smtClean="0"/>
          </a:p>
        </p:txBody>
      </p:sp>
      <p:sp>
        <p:nvSpPr>
          <p:cNvPr id="18" name="Slide Number Placeholder 17"/>
          <p:cNvSpPr>
            <a:spLocks noGrp="1"/>
          </p:cNvSpPr>
          <p:nvPr>
            <p:ph type="sldNum" sz="quarter" idx="12"/>
          </p:nvPr>
        </p:nvSpPr>
        <p:spPr/>
        <p:txBody>
          <a:bodyPr/>
          <a:lstStyle/>
          <a:p>
            <a:pPr>
              <a:defRPr/>
            </a:pPr>
            <a:fld id="{204EDDB0-80E7-4AE5-BDC0-4A68F147E770}" type="slidenum">
              <a:rPr lang="en-US"/>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a:t>
            </a:r>
            <a:br>
              <a:rPr lang="en-US" dirty="0" smtClean="0">
                <a:solidFill>
                  <a:schemeClr val="tx2">
                    <a:satMod val="130000"/>
                  </a:schemeClr>
                </a:solidFill>
              </a:rPr>
            </a:br>
            <a:r>
              <a:rPr lang="en-US" dirty="0" smtClean="0">
                <a:solidFill>
                  <a:schemeClr val="tx2">
                    <a:satMod val="130000"/>
                  </a:schemeClr>
                </a:solidFill>
              </a:rPr>
              <a:t>Implications for Data Collection </a:t>
            </a:r>
            <a:endParaRPr lang="en-US" dirty="0">
              <a:solidFill>
                <a:schemeClr val="tx2">
                  <a:satMod val="130000"/>
                </a:schemeClr>
              </a:solidFill>
            </a:endParaRPr>
          </a:p>
        </p:txBody>
      </p:sp>
      <p:sp>
        <p:nvSpPr>
          <p:cNvPr id="103427" name="Content Placeholder 1"/>
          <p:cNvSpPr>
            <a:spLocks noGrp="1"/>
          </p:cNvSpPr>
          <p:nvPr>
            <p:ph idx="1"/>
          </p:nvPr>
        </p:nvSpPr>
        <p:spPr>
          <a:xfrm>
            <a:off x="1435100" y="1758950"/>
            <a:ext cx="7499350" cy="4489450"/>
          </a:xfrm>
        </p:spPr>
        <p:txBody>
          <a:bodyPr/>
          <a:lstStyle/>
          <a:p>
            <a:pPr eaLnBrk="1" hangingPunct="1"/>
            <a:r>
              <a:rPr lang="en-US" smtClean="0"/>
              <a:t>How integrated is the evaluation with the intervention?</a:t>
            </a:r>
          </a:p>
          <a:p>
            <a:pPr eaLnBrk="1" hangingPunct="1"/>
            <a:r>
              <a:rPr lang="en-US" smtClean="0"/>
              <a:t>How are stakeholders from different levels involved?</a:t>
            </a:r>
          </a:p>
          <a:p>
            <a:pPr eaLnBrk="1" hangingPunct="1"/>
            <a:r>
              <a:rPr lang="en-US" smtClean="0"/>
              <a:t>What is the timing and frequency of data collection, based on the TOC?</a:t>
            </a:r>
          </a:p>
          <a:p>
            <a:pPr eaLnBrk="1" hangingPunct="1"/>
            <a:endParaRPr lang="en-US" smtClean="0"/>
          </a:p>
        </p:txBody>
      </p:sp>
      <p:sp>
        <p:nvSpPr>
          <p:cNvPr id="9" name="Slide Number Placeholder 8"/>
          <p:cNvSpPr>
            <a:spLocks noGrp="1"/>
          </p:cNvSpPr>
          <p:nvPr>
            <p:ph type="sldNum" sz="quarter" idx="12"/>
          </p:nvPr>
        </p:nvSpPr>
        <p:spPr/>
        <p:txBody>
          <a:bodyPr/>
          <a:lstStyle/>
          <a:p>
            <a:pPr>
              <a:defRPr/>
            </a:pPr>
            <a:fld id="{3C6E8BAA-744F-430E-9AA5-10724697D52A}" type="slidenum">
              <a:rPr lang="en-US"/>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a:t>
            </a:r>
            <a:br>
              <a:rPr lang="en-US" dirty="0" smtClean="0">
                <a:solidFill>
                  <a:schemeClr val="tx2">
                    <a:satMod val="130000"/>
                  </a:schemeClr>
                </a:solidFill>
              </a:rPr>
            </a:br>
            <a:r>
              <a:rPr lang="en-US" dirty="0" smtClean="0">
                <a:solidFill>
                  <a:schemeClr val="tx2">
                    <a:satMod val="130000"/>
                  </a:schemeClr>
                </a:solidFill>
              </a:rPr>
              <a:t>Implications for Making Meaning</a:t>
            </a:r>
            <a:endParaRPr lang="en-US" dirty="0">
              <a:solidFill>
                <a:schemeClr val="tx2">
                  <a:satMod val="130000"/>
                </a:schemeClr>
              </a:solidFill>
            </a:endParaRPr>
          </a:p>
        </p:txBody>
      </p:sp>
      <p:sp>
        <p:nvSpPr>
          <p:cNvPr id="104451" name="Content Placeholder 1"/>
          <p:cNvSpPr>
            <a:spLocks noGrp="1"/>
          </p:cNvSpPr>
          <p:nvPr>
            <p:ph idx="1"/>
          </p:nvPr>
        </p:nvSpPr>
        <p:spPr>
          <a:xfrm>
            <a:off x="1435100" y="1744663"/>
            <a:ext cx="7499350" cy="4503737"/>
          </a:xfrm>
        </p:spPr>
        <p:txBody>
          <a:bodyPr/>
          <a:lstStyle/>
          <a:p>
            <a:pPr eaLnBrk="1" hangingPunct="1"/>
            <a:r>
              <a:rPr lang="en-US" smtClean="0"/>
              <a:t>How integrated is the evaluation with the intervention?</a:t>
            </a:r>
          </a:p>
          <a:p>
            <a:pPr eaLnBrk="1" hangingPunct="1"/>
            <a:r>
              <a:rPr lang="en-US" smtClean="0"/>
              <a:t>How are stakeholders from different levels involved?</a:t>
            </a:r>
          </a:p>
          <a:p>
            <a:pPr eaLnBrk="1" hangingPunct="1"/>
            <a:r>
              <a:rPr lang="en-US" smtClean="0"/>
              <a:t>How are different needs/purposes balanced?</a:t>
            </a:r>
          </a:p>
          <a:p>
            <a:pPr eaLnBrk="1" hangingPunct="1"/>
            <a:endParaRPr lang="en-US" smtClean="0"/>
          </a:p>
        </p:txBody>
      </p:sp>
      <p:sp>
        <p:nvSpPr>
          <p:cNvPr id="9" name="Slide Number Placeholder 8"/>
          <p:cNvSpPr>
            <a:spLocks noGrp="1"/>
          </p:cNvSpPr>
          <p:nvPr>
            <p:ph type="sldNum" sz="quarter" idx="12"/>
          </p:nvPr>
        </p:nvSpPr>
        <p:spPr/>
        <p:txBody>
          <a:bodyPr/>
          <a:lstStyle/>
          <a:p>
            <a:pPr>
              <a:defRPr/>
            </a:pPr>
            <a:fld id="{0157AAE4-7EEA-4AAC-99E3-E05D61A90440}" type="slidenum">
              <a:rPr lang="en-US"/>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smtClean="0">
                <a:solidFill>
                  <a:schemeClr val="tx2">
                    <a:satMod val="130000"/>
                  </a:schemeClr>
                </a:solidFill>
              </a:rPr>
              <a:t>QIC</a:t>
            </a:r>
            <a:r>
              <a:rPr lang="en-US" dirty="0" smtClean="0">
                <a:solidFill>
                  <a:schemeClr val="tx2">
                    <a:satMod val="130000"/>
                  </a:schemeClr>
                </a:solidFill>
              </a:rPr>
              <a:t>-EC: </a:t>
            </a:r>
            <a:br>
              <a:rPr lang="en-US" dirty="0" smtClean="0">
                <a:solidFill>
                  <a:schemeClr val="tx2">
                    <a:satMod val="130000"/>
                  </a:schemeClr>
                </a:solidFill>
              </a:rPr>
            </a:br>
            <a:r>
              <a:rPr lang="en-US" dirty="0" smtClean="0">
                <a:solidFill>
                  <a:schemeClr val="tx2">
                    <a:satMod val="130000"/>
                  </a:schemeClr>
                </a:solidFill>
              </a:rPr>
              <a:t>Implications for Shaping Practice</a:t>
            </a:r>
            <a:endParaRPr lang="en-US" dirty="0">
              <a:solidFill>
                <a:schemeClr val="tx2">
                  <a:satMod val="130000"/>
                </a:schemeClr>
              </a:solidFill>
            </a:endParaRPr>
          </a:p>
        </p:txBody>
      </p:sp>
      <p:sp>
        <p:nvSpPr>
          <p:cNvPr id="105475" name="Content Placeholder 1"/>
          <p:cNvSpPr>
            <a:spLocks noGrp="1"/>
          </p:cNvSpPr>
          <p:nvPr>
            <p:ph idx="1"/>
          </p:nvPr>
        </p:nvSpPr>
        <p:spPr>
          <a:xfrm>
            <a:off x="1435100" y="1828800"/>
            <a:ext cx="7499350" cy="4419600"/>
          </a:xfrm>
        </p:spPr>
        <p:txBody>
          <a:bodyPr/>
          <a:lstStyle/>
          <a:p>
            <a:pPr eaLnBrk="1" hangingPunct="1"/>
            <a:r>
              <a:rPr lang="en-US" dirty="0" smtClean="0"/>
              <a:t>How integrated is the evaluation with the intervention?</a:t>
            </a:r>
          </a:p>
          <a:p>
            <a:pPr eaLnBrk="1" hangingPunct="1"/>
            <a:r>
              <a:rPr lang="en-US" dirty="0" smtClean="0"/>
              <a:t>How are stakeholders from different levels involved?</a:t>
            </a:r>
          </a:p>
          <a:p>
            <a:pPr eaLnBrk="1" hangingPunct="1"/>
            <a:r>
              <a:rPr lang="en-US" dirty="0" smtClean="0"/>
              <a:t>Who is trying to shape whose practice?</a:t>
            </a:r>
          </a:p>
          <a:p>
            <a:pPr eaLnBrk="1" hangingPunct="1"/>
            <a:endParaRPr lang="en-US" dirty="0" smtClean="0"/>
          </a:p>
        </p:txBody>
      </p:sp>
      <p:sp>
        <p:nvSpPr>
          <p:cNvPr id="9" name="Slide Number Placeholder 8"/>
          <p:cNvSpPr>
            <a:spLocks noGrp="1"/>
          </p:cNvSpPr>
          <p:nvPr>
            <p:ph type="sldNum" sz="quarter" idx="12"/>
          </p:nvPr>
        </p:nvSpPr>
        <p:spPr/>
        <p:txBody>
          <a:bodyPr/>
          <a:lstStyle/>
          <a:p>
            <a:pPr>
              <a:defRPr/>
            </a:pPr>
            <a:fld id="{F6E935BD-EBFA-4CCF-90FA-18E384AAEB33}" type="slidenum">
              <a:rPr lang="en-US"/>
              <a:pPr>
                <a:defRPr/>
              </a:pPr>
              <a:t>93</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617&quot;&gt;&lt;property id=&quot;20148&quot; value=&quot;5&quot;/&gt;&lt;property id=&quot;20300&quot; value=&quot;Slide 3 - &amp;quot;Add a Pie Chart from the Insert Menu&amp;quot;&quot;/&gt;&lt;property id=&quot;20307&quot; value=&quot;313&quot;/&gt;&lt;/object&gt;&lt;object type=&quot;3&quot; unique_id=&quot;10619&quot;&gt;&lt;property id=&quot;20148&quot; value=&quot;5&quot;/&gt;&lt;property id=&quot;20300&quot; value=&quot;Slide 4 - &amp;quot;Insert a Different Style Bar Chart&amp;quot;&quot;/&gt;&lt;property id=&quot;20307&quot; value=&quot;312&quot;/&gt;&lt;/object&gt;&lt;object type=&quot;3&quot; unique_id=&quot;10620&quot;&gt;&lt;property id=&quot;20148&quot; value=&quot;5&quot;/&gt;&lt;property id=&quot;20300&quot; value=&quot;Slide 7 - &amp;quot;Add a Table Format from the Insert Menu&amp;quot;&quot;/&gt;&lt;property id=&quot;20307&quot; value=&quot;308&quot;/&gt;&lt;/object&gt;&lt;object type=&quot;3&quot; unique_id=&quot;11543&quot;&gt;&lt;property id=&quot;20148&quot; value=&quot;5&quot;/&gt;&lt;property id=&quot;20300&quot; value=&quot;Slide 1 - &amp;quot;A New Way of Presenting: &amp;#x0D;&amp;#x0A;The New Look and Feel of MPR Slides&amp;quot;&quot;/&gt;&lt;property id=&quot;20307&quot; value=&quot;320&quot;/&gt;&lt;/object&gt;&lt;object type=&quot;3&quot; unique_id=&quot;11544&quot;&gt;&lt;property id=&quot;20148&quot; value=&quot;5&quot;/&gt;&lt;property id=&quot;20300&quot; value=&quot;Slide 2 - &amp;quot;Slide Layouts&amp;quot;&quot;/&gt;&lt;property id=&quot;20307&quot; value=&quot;319&quot;/&gt;&lt;/object&gt;&lt;object type=&quot;3&quot; unique_id=&quot;11545&quot;&gt;&lt;property id=&quot;20148&quot; value=&quot;5&quot;/&gt;&lt;property id=&quot;20300&quot; value=&quot;Slide 8 - &amp;quot;Add a Photo, Clip Art, etc&amp;quot;&quot;/&gt;&lt;property id=&quot;20307&quot; value=&quot;321&quot;/&gt;&lt;/object&gt;&lt;object type=&quot;3&quot; unique_id=&quot;12086&quot;&gt;&lt;property id=&quot;20148&quot; value=&quot;5&quot;/&gt;&lt;property id=&quot;20300&quot; value=&quot;Slide 9 - &amp;quot;Add Multiple Components&amp;quot;&quot;/&gt;&lt;property id=&quot;20307&quot; value=&quot;322&quot;/&gt;&lt;/object&gt;&lt;object type=&quot;3&quot; unique_id=&quot;12142&quot;&gt;&lt;property id=&quot;20148&quot; value=&quot;5&quot;/&gt;&lt;property id=&quot;20300&quot; value=&quot;Slide 5 - &amp;quot;Insert a Bar Chartold&amp;quot;&quot;/&gt;&lt;property id=&quot;20307&quot; value=&quot;323&quot;/&gt;&lt;/object&gt;&lt;object type=&quot;3&quot; unique_id=&quot;12143&quot;&gt;&lt;property id=&quot;20148&quot; value=&quot;5&quot;/&gt;&lt;property id=&quot;20300&quot; value=&quot;Slide 6 - &amp;quot;Insert a Bar Chart&amp;quot;&quot;/&gt;&lt;property id=&quot;20307&quot; value=&quot;324&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8839</TotalTime>
  <Words>3857</Words>
  <Application>Microsoft Office PowerPoint</Application>
  <PresentationFormat>On-screen Show (4:3)</PresentationFormat>
  <Paragraphs>838</Paragraphs>
  <Slides>93</Slides>
  <Notes>84</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Solstice</vt:lpstr>
      <vt:lpstr>Useful Tools for Integrating Systems  Concepts into System Change Evaluations</vt:lpstr>
      <vt:lpstr>Welcome and Introduction</vt:lpstr>
      <vt:lpstr>Workshop Objectives</vt:lpstr>
      <vt:lpstr>Four Phases of Evaluation</vt:lpstr>
      <vt:lpstr>Morning Agenda </vt:lpstr>
      <vt:lpstr>Systems Concepts</vt:lpstr>
      <vt:lpstr>Many System Definitions </vt:lpstr>
      <vt:lpstr>Systems Thinking</vt:lpstr>
      <vt:lpstr>Systems Boundaries</vt:lpstr>
      <vt:lpstr>Systems Interrelationships</vt:lpstr>
      <vt:lpstr>Systems Perspectives</vt:lpstr>
      <vt:lpstr>Describe This Situation Systemically</vt:lpstr>
      <vt:lpstr>Partner Exercise</vt:lpstr>
      <vt:lpstr>Schools of Systems Theory</vt:lpstr>
      <vt:lpstr> Early Cybernetics</vt:lpstr>
      <vt:lpstr> Late Cybernetics</vt:lpstr>
      <vt:lpstr>General Systems Theory</vt:lpstr>
      <vt:lpstr>Systems Dynamics</vt:lpstr>
      <vt:lpstr>Feedback Loops</vt:lpstr>
      <vt:lpstr>Complexity Theory</vt:lpstr>
      <vt:lpstr>Multiple Systems Dynamics </vt:lpstr>
      <vt:lpstr> Random Independent Actions</vt:lpstr>
      <vt:lpstr>Simple Dependent Relationships</vt:lpstr>
      <vt:lpstr>Complex Interdependencies</vt:lpstr>
      <vt:lpstr>Dynamics of a Social System and Its Context</vt:lpstr>
      <vt:lpstr>Soft and Critical Systems</vt:lpstr>
      <vt:lpstr>Learning Systems</vt:lpstr>
      <vt:lpstr>Systems Change Interventions </vt:lpstr>
      <vt:lpstr>The Systems Iceberg</vt:lpstr>
      <vt:lpstr>What Is Systems Change?</vt:lpstr>
      <vt:lpstr>What Is the Nature of the Intervention?</vt:lpstr>
      <vt:lpstr>Intervention Theory of Change </vt:lpstr>
      <vt:lpstr>Example: City Integration Initiative</vt:lpstr>
      <vt:lpstr>What Is the Situation?</vt:lpstr>
      <vt:lpstr>Current Situation: Independent Systems </vt:lpstr>
      <vt:lpstr>What Is the Intervention?</vt:lpstr>
      <vt:lpstr>Goal:  Successful models are developed that can inspire a new generation of effective urban investment and transformation to the benefit of urban, low income residents.</vt:lpstr>
      <vt:lpstr>Slide 38</vt:lpstr>
      <vt:lpstr>What Is the Evaluation’s Design?</vt:lpstr>
      <vt:lpstr>What Is the Evaluation’s Purpose?</vt:lpstr>
      <vt:lpstr>What Are the Evaluation Questions?</vt:lpstr>
      <vt:lpstr>What Are the Evaluation Questions?</vt:lpstr>
      <vt:lpstr>What Are the Evaluation Questions?</vt:lpstr>
      <vt:lpstr>Evaluation Methods for Unknown Dynamics</vt:lpstr>
      <vt:lpstr>Evaluation Methods for Simple Dynamics</vt:lpstr>
      <vt:lpstr>Evaluation Methods for Complicated Dynamics</vt:lpstr>
      <vt:lpstr>Evaluation Methods for Complex Dynamics</vt:lpstr>
      <vt:lpstr>What Are the Evaluation’s Methods?</vt:lpstr>
      <vt:lpstr>Data Analysis and Interpretation</vt:lpstr>
      <vt:lpstr>Group Exercise</vt:lpstr>
      <vt:lpstr>Summary of Morning Session</vt:lpstr>
      <vt:lpstr>Setting the Stage for the Afternoon</vt:lpstr>
      <vt:lpstr>The Afternoon Will:</vt:lpstr>
      <vt:lpstr>Afternoon Agenda</vt:lpstr>
      <vt:lpstr>Example: Quality Improvement Center for Early Childhood (QIC-EC)</vt:lpstr>
      <vt:lpstr>Revisiting the Systems Iceberg</vt:lpstr>
      <vt:lpstr>QIC-EC: Situation</vt:lpstr>
      <vt:lpstr>QIC-EC: Intervention</vt:lpstr>
      <vt:lpstr>QIC-EC: Intervention</vt:lpstr>
      <vt:lpstr>QIC-EC:  Protective Factors as Paradigm Shift</vt:lpstr>
      <vt:lpstr>QIC-EC: Intervention</vt:lpstr>
      <vt:lpstr>QIC-EC: Intervention</vt:lpstr>
      <vt:lpstr>QIC-EC: Intervention</vt:lpstr>
      <vt:lpstr>QIC-EC: Intervention</vt:lpstr>
      <vt:lpstr>Slide 65</vt:lpstr>
      <vt:lpstr>Group Activity (20 minutes)</vt:lpstr>
      <vt:lpstr>Four Phases of Evaluation</vt:lpstr>
      <vt:lpstr>Evaluation Design</vt:lpstr>
      <vt:lpstr>QIC-EC: Evaluation Design</vt:lpstr>
      <vt:lpstr>“Insider-Outsider” Evaluation:  A Creative Tension</vt:lpstr>
      <vt:lpstr>QIC-EC: Cross-Site Evaluation Design  </vt:lpstr>
      <vt:lpstr>QIC-EC: Cross-Site Evaluation Design </vt:lpstr>
      <vt:lpstr>QIC-EC: Cross-Site Evaluation Design</vt:lpstr>
      <vt:lpstr>QIC-EC: Cross-Site Evaluation Design</vt:lpstr>
      <vt:lpstr>QIC-EC: Cross-Site Evaluation Design</vt:lpstr>
      <vt:lpstr>QIC-EC: Cross-Site Evaluation Design</vt:lpstr>
      <vt:lpstr>Slide 77</vt:lpstr>
      <vt:lpstr>QIC-EC: Cross-Site Evaluation Design</vt:lpstr>
      <vt:lpstr>Group Activity (15 minutes)</vt:lpstr>
      <vt:lpstr>QIC-EC: Cross-Site Evaluation Design </vt:lpstr>
      <vt:lpstr>7 Cs Framework</vt:lpstr>
      <vt:lpstr>QIC-EC: Cross-Site Evaluation Design</vt:lpstr>
      <vt:lpstr>Slide 83</vt:lpstr>
      <vt:lpstr>QIC-EC:  Paradigm Shift and Social Movements</vt:lpstr>
      <vt:lpstr>Group Activity (30 minutes)</vt:lpstr>
      <vt:lpstr>Small Group Discussion and  Report Out</vt:lpstr>
      <vt:lpstr>How are you integrating systems thinking into your approach?</vt:lpstr>
      <vt:lpstr>ZIPPER</vt:lpstr>
      <vt:lpstr>Wrap-Up Discussion   and   Session Evaluation</vt:lpstr>
      <vt:lpstr>Contact Information </vt:lpstr>
      <vt:lpstr>QIC-EC:  Implications for Data Collection </vt:lpstr>
      <vt:lpstr>QIC-EC:  Implications for Making Meaning</vt:lpstr>
      <vt:lpstr>QIC-EC:  Implications for Shaping Practice</vt:lpstr>
    </vt:vector>
  </TitlesOfParts>
  <Company>Beverly Parsons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Complex Systems Initiatives</dc:title>
  <dc:creator>Beverly Parsons</dc:creator>
  <cp:lastModifiedBy>ECurley</cp:lastModifiedBy>
  <cp:revision>128</cp:revision>
  <cp:lastPrinted>2010-04-21T21:35:54Z</cp:lastPrinted>
  <dcterms:created xsi:type="dcterms:W3CDTF">2010-04-12T14:49:26Z</dcterms:created>
  <dcterms:modified xsi:type="dcterms:W3CDTF">2010-11-08T16:52:40Z</dcterms:modified>
</cp:coreProperties>
</file>